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5" r:id="rId2"/>
    <p:sldId id="332" r:id="rId3"/>
    <p:sldId id="291" r:id="rId4"/>
    <p:sldId id="319" r:id="rId5"/>
    <p:sldId id="320" r:id="rId6"/>
    <p:sldId id="321" r:id="rId7"/>
    <p:sldId id="322" r:id="rId8"/>
    <p:sldId id="302" r:id="rId9"/>
    <p:sldId id="290" r:id="rId10"/>
    <p:sldId id="314" r:id="rId11"/>
    <p:sldId id="318" r:id="rId12"/>
    <p:sldId id="336" r:id="rId13"/>
    <p:sldId id="317" r:id="rId14"/>
    <p:sldId id="325" r:id="rId15"/>
    <p:sldId id="333" r:id="rId16"/>
    <p:sldId id="324" r:id="rId17"/>
    <p:sldId id="334" r:id="rId18"/>
    <p:sldId id="327" r:id="rId19"/>
    <p:sldId id="326" r:id="rId20"/>
    <p:sldId id="315" r:id="rId21"/>
    <p:sldId id="3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0C8E"/>
    <a:srgbClr val="EE088D"/>
    <a:srgbClr val="01A9A3"/>
    <a:srgbClr val="F3F3F3"/>
    <a:srgbClr val="6C6D70"/>
    <a:srgbClr val="99D6D6"/>
    <a:srgbClr val="FFED9B"/>
    <a:srgbClr val="FFDE18"/>
    <a:srgbClr val="F7DD59"/>
    <a:srgbClr val="F5B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FA9B15-55D7-4BBC-8333-BC781AADB22B}" v="12" dt="2024-07-30T08:17:55.2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38" autoAdjust="0"/>
    <p:restoredTop sz="86235" autoAdjust="0"/>
  </p:normalViewPr>
  <p:slideViewPr>
    <p:cSldViewPr snapToGrid="0">
      <p:cViewPr varScale="1">
        <p:scale>
          <a:sx n="57" d="100"/>
          <a:sy n="57" d="100"/>
        </p:scale>
        <p:origin x="668"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35121-5B1B-45B9-A44F-3CF2CFA1ABB0}" type="datetimeFigureOut">
              <a:rPr lang="en-GB" smtClean="0"/>
              <a:t>30/07/2024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DCB34-EE00-489D-AE07-D06F6F883A93}" type="slidenum">
              <a:rPr lang="en-GB" smtClean="0"/>
              <a:t>‹#›</a:t>
            </a:fld>
            <a:endParaRPr lang="en-GB" dirty="0"/>
          </a:p>
        </p:txBody>
      </p:sp>
    </p:spTree>
    <p:extLst>
      <p:ext uri="{BB962C8B-B14F-4D97-AF65-F5344CB8AC3E}">
        <p14:creationId xmlns:p14="http://schemas.microsoft.com/office/powerpoint/2010/main" val="131516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0"/>
              </a:spcAft>
              <a:buFont typeface="Symbol" panose="05050102010706020507" pitchFamily="18" charset="2"/>
              <a:buNone/>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8EDCB34-EE00-489D-AE07-D06F6F883A93}" type="slidenum">
              <a:rPr lang="en-GB" smtClean="0"/>
              <a:t>1</a:t>
            </a:fld>
            <a:endParaRPr lang="en-GB" dirty="0"/>
          </a:p>
        </p:txBody>
      </p:sp>
    </p:spTree>
    <p:extLst>
      <p:ext uri="{BB962C8B-B14F-4D97-AF65-F5344CB8AC3E}">
        <p14:creationId xmlns:p14="http://schemas.microsoft.com/office/powerpoint/2010/main" val="969878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0"/>
              </a:spcAft>
              <a:buFont typeface="Symbol" panose="05050102010706020507" pitchFamily="18" charset="2"/>
              <a:buNone/>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8EDCB34-EE00-489D-AE07-D06F6F883A93}" type="slidenum">
              <a:rPr lang="en-GB" smtClean="0"/>
              <a:t>10</a:t>
            </a:fld>
            <a:endParaRPr lang="en-GB" dirty="0"/>
          </a:p>
        </p:txBody>
      </p:sp>
    </p:spTree>
    <p:extLst>
      <p:ext uri="{BB962C8B-B14F-4D97-AF65-F5344CB8AC3E}">
        <p14:creationId xmlns:p14="http://schemas.microsoft.com/office/powerpoint/2010/main" val="312759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0"/>
              </a:spcAft>
              <a:buFont typeface="Symbol" panose="05050102010706020507" pitchFamily="18" charset="2"/>
              <a:buNone/>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8EDCB34-EE00-489D-AE07-D06F6F883A93}" type="slidenum">
              <a:rPr lang="en-GB" smtClean="0"/>
              <a:t>11</a:t>
            </a:fld>
            <a:endParaRPr lang="en-GB" dirty="0"/>
          </a:p>
        </p:txBody>
      </p:sp>
    </p:spTree>
    <p:extLst>
      <p:ext uri="{BB962C8B-B14F-4D97-AF65-F5344CB8AC3E}">
        <p14:creationId xmlns:p14="http://schemas.microsoft.com/office/powerpoint/2010/main" val="2294450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a:p>
            <a:pPr marL="0" lvl="0" indent="0" algn="just">
              <a:spcAft>
                <a:spcPts val="0"/>
              </a:spcAft>
              <a:buFont typeface="Symbol" panose="05050102010706020507" pitchFamily="18" charset="2"/>
              <a:buNone/>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8EDCB34-EE00-489D-AE07-D06F6F883A93}" type="slidenum">
              <a:rPr lang="en-GB" smtClean="0"/>
              <a:t>12</a:t>
            </a:fld>
            <a:endParaRPr lang="en-GB" dirty="0"/>
          </a:p>
        </p:txBody>
      </p:sp>
    </p:spTree>
    <p:extLst>
      <p:ext uri="{BB962C8B-B14F-4D97-AF65-F5344CB8AC3E}">
        <p14:creationId xmlns:p14="http://schemas.microsoft.com/office/powerpoint/2010/main" val="2137484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0"/>
              </a:spcAft>
              <a:buFont typeface="Symbol" panose="05050102010706020507" pitchFamily="18" charset="2"/>
              <a:buNone/>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8EDCB34-EE00-489D-AE07-D06F6F883A93}" type="slidenum">
              <a:rPr lang="en-GB" smtClean="0"/>
              <a:t>13</a:t>
            </a:fld>
            <a:endParaRPr lang="en-GB" dirty="0"/>
          </a:p>
        </p:txBody>
      </p:sp>
    </p:spTree>
    <p:extLst>
      <p:ext uri="{BB962C8B-B14F-4D97-AF65-F5344CB8AC3E}">
        <p14:creationId xmlns:p14="http://schemas.microsoft.com/office/powerpoint/2010/main" val="932019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0"/>
              </a:spcAft>
              <a:buFont typeface="Symbol" panose="05050102010706020507" pitchFamily="18" charset="2"/>
              <a:buNone/>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8EDCB34-EE00-489D-AE07-D06F6F883A93}" type="slidenum">
              <a:rPr lang="en-GB" smtClean="0"/>
              <a:t>14</a:t>
            </a:fld>
            <a:endParaRPr lang="en-GB" dirty="0"/>
          </a:p>
        </p:txBody>
      </p:sp>
    </p:spTree>
    <p:extLst>
      <p:ext uri="{BB962C8B-B14F-4D97-AF65-F5344CB8AC3E}">
        <p14:creationId xmlns:p14="http://schemas.microsoft.com/office/powerpoint/2010/main" val="1631431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0"/>
              </a:spcAft>
              <a:buFont typeface="Symbol" panose="05050102010706020507" pitchFamily="18" charset="2"/>
              <a:buNone/>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8EDCB34-EE00-489D-AE07-D06F6F883A93}" type="slidenum">
              <a:rPr lang="en-GB" smtClean="0"/>
              <a:t>15</a:t>
            </a:fld>
            <a:endParaRPr lang="en-GB" dirty="0"/>
          </a:p>
        </p:txBody>
      </p:sp>
    </p:spTree>
    <p:extLst>
      <p:ext uri="{BB962C8B-B14F-4D97-AF65-F5344CB8AC3E}">
        <p14:creationId xmlns:p14="http://schemas.microsoft.com/office/powerpoint/2010/main" val="2337638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0"/>
              </a:spcAft>
              <a:buFont typeface="Symbol" panose="05050102010706020507" pitchFamily="18" charset="2"/>
              <a:buNone/>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8EDCB34-EE00-489D-AE07-D06F6F883A93}" type="slidenum">
              <a:rPr lang="en-GB" smtClean="0"/>
              <a:t>16</a:t>
            </a:fld>
            <a:endParaRPr lang="en-GB" dirty="0"/>
          </a:p>
        </p:txBody>
      </p:sp>
    </p:spTree>
    <p:extLst>
      <p:ext uri="{BB962C8B-B14F-4D97-AF65-F5344CB8AC3E}">
        <p14:creationId xmlns:p14="http://schemas.microsoft.com/office/powerpoint/2010/main" val="897599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0"/>
              </a:spcAft>
              <a:buFont typeface="Symbol" panose="05050102010706020507" pitchFamily="18" charset="2"/>
              <a:buNone/>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8EDCB34-EE00-489D-AE07-D06F6F883A93}" type="slidenum">
              <a:rPr lang="en-GB" smtClean="0"/>
              <a:t>17</a:t>
            </a:fld>
            <a:endParaRPr lang="en-GB" dirty="0"/>
          </a:p>
        </p:txBody>
      </p:sp>
    </p:spTree>
    <p:extLst>
      <p:ext uri="{BB962C8B-B14F-4D97-AF65-F5344CB8AC3E}">
        <p14:creationId xmlns:p14="http://schemas.microsoft.com/office/powerpoint/2010/main" val="29473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0"/>
              </a:spcAft>
              <a:buFont typeface="Symbol" panose="05050102010706020507" pitchFamily="18" charset="2"/>
              <a:buNone/>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8EDCB34-EE00-489D-AE07-D06F6F883A93}" type="slidenum">
              <a:rPr lang="en-GB" smtClean="0"/>
              <a:t>18</a:t>
            </a:fld>
            <a:endParaRPr lang="en-GB" dirty="0"/>
          </a:p>
        </p:txBody>
      </p:sp>
    </p:spTree>
    <p:extLst>
      <p:ext uri="{BB962C8B-B14F-4D97-AF65-F5344CB8AC3E}">
        <p14:creationId xmlns:p14="http://schemas.microsoft.com/office/powerpoint/2010/main" val="1202185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0"/>
              </a:spcAft>
              <a:buFont typeface="Symbol" panose="05050102010706020507" pitchFamily="18" charset="2"/>
              <a:buNone/>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8EDCB34-EE00-489D-AE07-D06F6F883A93}" type="slidenum">
              <a:rPr lang="en-GB" smtClean="0"/>
              <a:t>19</a:t>
            </a:fld>
            <a:endParaRPr lang="en-GB" dirty="0"/>
          </a:p>
        </p:txBody>
      </p:sp>
    </p:spTree>
    <p:extLst>
      <p:ext uri="{BB962C8B-B14F-4D97-AF65-F5344CB8AC3E}">
        <p14:creationId xmlns:p14="http://schemas.microsoft.com/office/powerpoint/2010/main" val="312160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0"/>
              </a:spcAft>
              <a:buFont typeface="Symbol" panose="05050102010706020507" pitchFamily="18" charset="2"/>
              <a:buNone/>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8EDCB34-EE00-489D-AE07-D06F6F883A93}" type="slidenum">
              <a:rPr lang="en-GB" smtClean="0"/>
              <a:t>2</a:t>
            </a:fld>
            <a:endParaRPr lang="en-GB" dirty="0"/>
          </a:p>
        </p:txBody>
      </p:sp>
    </p:spTree>
    <p:extLst>
      <p:ext uri="{BB962C8B-B14F-4D97-AF65-F5344CB8AC3E}">
        <p14:creationId xmlns:p14="http://schemas.microsoft.com/office/powerpoint/2010/main" val="817075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a:p>
            <a:pPr marL="0" lvl="0" indent="0" algn="just">
              <a:spcAft>
                <a:spcPts val="0"/>
              </a:spcAft>
              <a:buFont typeface="Symbol" panose="05050102010706020507" pitchFamily="18" charset="2"/>
              <a:buNone/>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8EDCB34-EE00-489D-AE07-D06F6F883A93}" type="slidenum">
              <a:rPr lang="en-GB" smtClean="0"/>
              <a:t>20</a:t>
            </a:fld>
            <a:endParaRPr lang="en-GB" dirty="0"/>
          </a:p>
        </p:txBody>
      </p:sp>
    </p:spTree>
    <p:extLst>
      <p:ext uri="{BB962C8B-B14F-4D97-AF65-F5344CB8AC3E}">
        <p14:creationId xmlns:p14="http://schemas.microsoft.com/office/powerpoint/2010/main" val="1045723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0"/>
              </a:spcAft>
              <a:buFont typeface="Symbol" panose="05050102010706020507" pitchFamily="18" charset="2"/>
              <a:buNone/>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8EDCB34-EE00-489D-AE07-D06F6F883A93}" type="slidenum">
              <a:rPr lang="en-GB" smtClean="0"/>
              <a:t>21</a:t>
            </a:fld>
            <a:endParaRPr lang="en-GB" dirty="0"/>
          </a:p>
        </p:txBody>
      </p:sp>
    </p:spTree>
    <p:extLst>
      <p:ext uri="{BB962C8B-B14F-4D97-AF65-F5344CB8AC3E}">
        <p14:creationId xmlns:p14="http://schemas.microsoft.com/office/powerpoint/2010/main" val="4293793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0"/>
              </a:spcAft>
              <a:buFont typeface="Symbol" panose="05050102010706020507" pitchFamily="18" charset="2"/>
              <a:buNone/>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8EDCB34-EE00-489D-AE07-D06F6F883A93}" type="slidenum">
              <a:rPr lang="en-GB" smtClean="0"/>
              <a:t>3</a:t>
            </a:fld>
            <a:endParaRPr lang="en-GB" dirty="0"/>
          </a:p>
        </p:txBody>
      </p:sp>
    </p:spTree>
    <p:extLst>
      <p:ext uri="{BB962C8B-B14F-4D97-AF65-F5344CB8AC3E}">
        <p14:creationId xmlns:p14="http://schemas.microsoft.com/office/powerpoint/2010/main" val="2405712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0"/>
              </a:spcAft>
              <a:buFont typeface="Symbol" panose="05050102010706020507" pitchFamily="18" charset="2"/>
              <a:buNone/>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8EDCB34-EE00-489D-AE07-D06F6F883A93}" type="slidenum">
              <a:rPr lang="en-GB" smtClean="0"/>
              <a:t>4</a:t>
            </a:fld>
            <a:endParaRPr lang="en-GB" dirty="0"/>
          </a:p>
        </p:txBody>
      </p:sp>
    </p:spTree>
    <p:extLst>
      <p:ext uri="{BB962C8B-B14F-4D97-AF65-F5344CB8AC3E}">
        <p14:creationId xmlns:p14="http://schemas.microsoft.com/office/powerpoint/2010/main" val="2097542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0"/>
              </a:spcAft>
              <a:buFont typeface="Symbol" panose="05050102010706020507" pitchFamily="18" charset="2"/>
              <a:buNone/>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8EDCB34-EE00-489D-AE07-D06F6F883A93}" type="slidenum">
              <a:rPr lang="en-GB" smtClean="0"/>
              <a:t>5</a:t>
            </a:fld>
            <a:endParaRPr lang="en-GB" dirty="0"/>
          </a:p>
        </p:txBody>
      </p:sp>
    </p:spTree>
    <p:extLst>
      <p:ext uri="{BB962C8B-B14F-4D97-AF65-F5344CB8AC3E}">
        <p14:creationId xmlns:p14="http://schemas.microsoft.com/office/powerpoint/2010/main" val="47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i="0" u="none" strike="noStrike" baseline="0" dirty="0">
              <a:solidFill>
                <a:srgbClr val="000000"/>
              </a:solidFill>
              <a:latin typeface="DM Sans" pitchFamily="2" charset="0"/>
            </a:endParaRPr>
          </a:p>
        </p:txBody>
      </p:sp>
      <p:sp>
        <p:nvSpPr>
          <p:cNvPr id="4" name="Slide Number Placeholder 3"/>
          <p:cNvSpPr>
            <a:spLocks noGrp="1"/>
          </p:cNvSpPr>
          <p:nvPr>
            <p:ph type="sldNum" sz="quarter" idx="10"/>
          </p:nvPr>
        </p:nvSpPr>
        <p:spPr/>
        <p:txBody>
          <a:bodyPr/>
          <a:lstStyle/>
          <a:p>
            <a:fld id="{38EDCB34-EE00-489D-AE07-D06F6F883A93}" type="slidenum">
              <a:rPr lang="en-GB" smtClean="0"/>
              <a:t>6</a:t>
            </a:fld>
            <a:endParaRPr lang="en-GB" dirty="0"/>
          </a:p>
        </p:txBody>
      </p:sp>
    </p:spTree>
    <p:extLst>
      <p:ext uri="{BB962C8B-B14F-4D97-AF65-F5344CB8AC3E}">
        <p14:creationId xmlns:p14="http://schemas.microsoft.com/office/powerpoint/2010/main" val="2692900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000000"/>
                </a:solidFill>
                <a:latin typeface="DM Sans" pitchFamily="2" charset="0"/>
              </a:rPr>
              <a:t>	</a:t>
            </a:r>
          </a:p>
          <a:p>
            <a:pPr marL="0" lvl="0" indent="0" algn="just">
              <a:spcAft>
                <a:spcPts val="0"/>
              </a:spcAft>
              <a:buFont typeface="Symbol" panose="05050102010706020507" pitchFamily="18" charset="2"/>
              <a:buNone/>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8EDCB34-EE00-489D-AE07-D06F6F883A93}" type="slidenum">
              <a:rPr lang="en-GB" smtClean="0"/>
              <a:t>7</a:t>
            </a:fld>
            <a:endParaRPr lang="en-GB" dirty="0"/>
          </a:p>
        </p:txBody>
      </p:sp>
    </p:spTree>
    <p:extLst>
      <p:ext uri="{BB962C8B-B14F-4D97-AF65-F5344CB8AC3E}">
        <p14:creationId xmlns:p14="http://schemas.microsoft.com/office/powerpoint/2010/main" val="602761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0"/>
              </a:spcAft>
              <a:buFont typeface="Symbol" panose="05050102010706020507" pitchFamily="18" charset="2"/>
              <a:buNone/>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8EDCB34-EE00-489D-AE07-D06F6F883A93}" type="slidenum">
              <a:rPr lang="en-GB" smtClean="0"/>
              <a:t>8</a:t>
            </a:fld>
            <a:endParaRPr lang="en-GB" dirty="0"/>
          </a:p>
        </p:txBody>
      </p:sp>
    </p:spTree>
    <p:extLst>
      <p:ext uri="{BB962C8B-B14F-4D97-AF65-F5344CB8AC3E}">
        <p14:creationId xmlns:p14="http://schemas.microsoft.com/office/powerpoint/2010/main" val="680202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0"/>
              </a:spcAft>
              <a:buFont typeface="Symbol" panose="05050102010706020507" pitchFamily="18" charset="2"/>
              <a:buNone/>
            </a:pP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8EDCB34-EE00-489D-AE07-D06F6F883A93}" type="slidenum">
              <a:rPr lang="en-GB" smtClean="0"/>
              <a:t>9</a:t>
            </a:fld>
            <a:endParaRPr lang="en-GB" dirty="0"/>
          </a:p>
        </p:txBody>
      </p:sp>
    </p:spTree>
    <p:extLst>
      <p:ext uri="{BB962C8B-B14F-4D97-AF65-F5344CB8AC3E}">
        <p14:creationId xmlns:p14="http://schemas.microsoft.com/office/powerpoint/2010/main" val="1418805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B8B316-178E-4CC5-AABE-D751FE5AB5A6}" type="datetimeFigureOut">
              <a:rPr lang="en-GB" smtClean="0"/>
              <a:t>30/07/2024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0903FD-F092-45DE-AE91-4AEE75A2CD89}" type="slidenum">
              <a:rPr lang="en-GB" smtClean="0"/>
              <a:t>‹#›</a:t>
            </a:fld>
            <a:endParaRPr lang="en-GB" dirty="0"/>
          </a:p>
        </p:txBody>
      </p:sp>
    </p:spTree>
    <p:extLst>
      <p:ext uri="{BB962C8B-B14F-4D97-AF65-F5344CB8AC3E}">
        <p14:creationId xmlns:p14="http://schemas.microsoft.com/office/powerpoint/2010/main" val="1848184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B8B316-178E-4CC5-AABE-D751FE5AB5A6}" type="datetimeFigureOut">
              <a:rPr lang="en-GB" smtClean="0"/>
              <a:t>30/07/2024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0903FD-F092-45DE-AE91-4AEE75A2CD89}" type="slidenum">
              <a:rPr lang="en-GB" smtClean="0"/>
              <a:t>‹#›</a:t>
            </a:fld>
            <a:endParaRPr lang="en-GB" dirty="0"/>
          </a:p>
        </p:txBody>
      </p:sp>
    </p:spTree>
    <p:extLst>
      <p:ext uri="{BB962C8B-B14F-4D97-AF65-F5344CB8AC3E}">
        <p14:creationId xmlns:p14="http://schemas.microsoft.com/office/powerpoint/2010/main" val="214521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B8B316-178E-4CC5-AABE-D751FE5AB5A6}" type="datetimeFigureOut">
              <a:rPr lang="en-GB" smtClean="0"/>
              <a:t>30/07/2024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0903FD-F092-45DE-AE91-4AEE75A2CD89}" type="slidenum">
              <a:rPr lang="en-GB" smtClean="0"/>
              <a:t>‹#›</a:t>
            </a:fld>
            <a:endParaRPr lang="en-GB" dirty="0"/>
          </a:p>
        </p:txBody>
      </p:sp>
    </p:spTree>
    <p:extLst>
      <p:ext uri="{BB962C8B-B14F-4D97-AF65-F5344CB8AC3E}">
        <p14:creationId xmlns:p14="http://schemas.microsoft.com/office/powerpoint/2010/main" val="236268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B8B316-178E-4CC5-AABE-D751FE5AB5A6}" type="datetimeFigureOut">
              <a:rPr lang="en-GB" smtClean="0"/>
              <a:t>30/07/2024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0903FD-F092-45DE-AE91-4AEE75A2CD89}" type="slidenum">
              <a:rPr lang="en-GB" smtClean="0"/>
              <a:t>‹#›</a:t>
            </a:fld>
            <a:endParaRPr lang="en-GB" dirty="0"/>
          </a:p>
        </p:txBody>
      </p:sp>
    </p:spTree>
    <p:extLst>
      <p:ext uri="{BB962C8B-B14F-4D97-AF65-F5344CB8AC3E}">
        <p14:creationId xmlns:p14="http://schemas.microsoft.com/office/powerpoint/2010/main" val="1732846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B8B316-178E-4CC5-AABE-D751FE5AB5A6}" type="datetimeFigureOut">
              <a:rPr lang="en-GB" smtClean="0"/>
              <a:t>30/07/2024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0903FD-F092-45DE-AE91-4AEE75A2CD89}" type="slidenum">
              <a:rPr lang="en-GB" smtClean="0"/>
              <a:t>‹#›</a:t>
            </a:fld>
            <a:endParaRPr lang="en-GB" dirty="0"/>
          </a:p>
        </p:txBody>
      </p:sp>
    </p:spTree>
    <p:extLst>
      <p:ext uri="{BB962C8B-B14F-4D97-AF65-F5344CB8AC3E}">
        <p14:creationId xmlns:p14="http://schemas.microsoft.com/office/powerpoint/2010/main" val="305919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B8B316-178E-4CC5-AABE-D751FE5AB5A6}" type="datetimeFigureOut">
              <a:rPr lang="en-GB" smtClean="0"/>
              <a:t>30/07/2024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0903FD-F092-45DE-AE91-4AEE75A2CD89}" type="slidenum">
              <a:rPr lang="en-GB" smtClean="0"/>
              <a:t>‹#›</a:t>
            </a:fld>
            <a:endParaRPr lang="en-GB" dirty="0"/>
          </a:p>
        </p:txBody>
      </p:sp>
    </p:spTree>
    <p:extLst>
      <p:ext uri="{BB962C8B-B14F-4D97-AF65-F5344CB8AC3E}">
        <p14:creationId xmlns:p14="http://schemas.microsoft.com/office/powerpoint/2010/main" val="674157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B8B316-178E-4CC5-AABE-D751FE5AB5A6}" type="datetimeFigureOut">
              <a:rPr lang="en-GB" smtClean="0"/>
              <a:t>30/07/2024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A0903FD-F092-45DE-AE91-4AEE75A2CD89}" type="slidenum">
              <a:rPr lang="en-GB" smtClean="0"/>
              <a:t>‹#›</a:t>
            </a:fld>
            <a:endParaRPr lang="en-GB" dirty="0"/>
          </a:p>
        </p:txBody>
      </p:sp>
    </p:spTree>
    <p:extLst>
      <p:ext uri="{BB962C8B-B14F-4D97-AF65-F5344CB8AC3E}">
        <p14:creationId xmlns:p14="http://schemas.microsoft.com/office/powerpoint/2010/main" val="2100513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B8B316-178E-4CC5-AABE-D751FE5AB5A6}" type="datetimeFigureOut">
              <a:rPr lang="en-GB" smtClean="0"/>
              <a:t>30/07/2024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A0903FD-F092-45DE-AE91-4AEE75A2CD89}" type="slidenum">
              <a:rPr lang="en-GB" smtClean="0"/>
              <a:t>‹#›</a:t>
            </a:fld>
            <a:endParaRPr lang="en-GB" dirty="0"/>
          </a:p>
        </p:txBody>
      </p:sp>
    </p:spTree>
    <p:extLst>
      <p:ext uri="{BB962C8B-B14F-4D97-AF65-F5344CB8AC3E}">
        <p14:creationId xmlns:p14="http://schemas.microsoft.com/office/powerpoint/2010/main" val="356137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8B316-178E-4CC5-AABE-D751FE5AB5A6}" type="datetimeFigureOut">
              <a:rPr lang="en-GB" smtClean="0"/>
              <a:t>30/07/2024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A0903FD-F092-45DE-AE91-4AEE75A2CD89}" type="slidenum">
              <a:rPr lang="en-GB" smtClean="0"/>
              <a:t>‹#›</a:t>
            </a:fld>
            <a:endParaRPr lang="en-GB" dirty="0"/>
          </a:p>
        </p:txBody>
      </p:sp>
    </p:spTree>
    <p:extLst>
      <p:ext uri="{BB962C8B-B14F-4D97-AF65-F5344CB8AC3E}">
        <p14:creationId xmlns:p14="http://schemas.microsoft.com/office/powerpoint/2010/main" val="268000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8B316-178E-4CC5-AABE-D751FE5AB5A6}" type="datetimeFigureOut">
              <a:rPr lang="en-GB" smtClean="0"/>
              <a:t>30/07/2024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0903FD-F092-45DE-AE91-4AEE75A2CD89}" type="slidenum">
              <a:rPr lang="en-GB" smtClean="0"/>
              <a:t>‹#›</a:t>
            </a:fld>
            <a:endParaRPr lang="en-GB" dirty="0"/>
          </a:p>
        </p:txBody>
      </p:sp>
    </p:spTree>
    <p:extLst>
      <p:ext uri="{BB962C8B-B14F-4D97-AF65-F5344CB8AC3E}">
        <p14:creationId xmlns:p14="http://schemas.microsoft.com/office/powerpoint/2010/main" val="136952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8B316-178E-4CC5-AABE-D751FE5AB5A6}" type="datetimeFigureOut">
              <a:rPr lang="en-GB" smtClean="0"/>
              <a:t>30/07/2024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0903FD-F092-45DE-AE91-4AEE75A2CD89}" type="slidenum">
              <a:rPr lang="en-GB" smtClean="0"/>
              <a:t>‹#›</a:t>
            </a:fld>
            <a:endParaRPr lang="en-GB" dirty="0"/>
          </a:p>
        </p:txBody>
      </p:sp>
    </p:spTree>
    <p:extLst>
      <p:ext uri="{BB962C8B-B14F-4D97-AF65-F5344CB8AC3E}">
        <p14:creationId xmlns:p14="http://schemas.microsoft.com/office/powerpoint/2010/main" val="191656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8B316-178E-4CC5-AABE-D751FE5AB5A6}" type="datetimeFigureOut">
              <a:rPr lang="en-GB" smtClean="0"/>
              <a:t>30/07/2024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903FD-F092-45DE-AE91-4AEE75A2CD89}" type="slidenum">
              <a:rPr lang="en-GB" smtClean="0"/>
              <a:t>‹#›</a:t>
            </a:fld>
            <a:endParaRPr lang="en-GB" dirty="0"/>
          </a:p>
        </p:txBody>
      </p:sp>
    </p:spTree>
    <p:extLst>
      <p:ext uri="{BB962C8B-B14F-4D97-AF65-F5344CB8AC3E}">
        <p14:creationId xmlns:p14="http://schemas.microsoft.com/office/powerpoint/2010/main" val="3770583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s://www.breezeleeds.org/breeze-in-the-park/"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hyperlink" Target="https://www.nhs.uk/healthier-families/activities/indoor-activities-for-kids/" TargetMode="External"/><Relationship Id="rId3" Type="http://schemas.openxmlformats.org/officeDocument/2006/relationships/image" Target="../media/image19.png"/><Relationship Id="rId7" Type="http://schemas.openxmlformats.org/officeDocument/2006/relationships/hyperlink" Target="https://www.nspcc.org.uk/about-us/news-opinion/2022/nspcc-helpline-children-home-alon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barnardos.org.uk/blog/7-low-cost-activities-do-your-kids?utm_source=X&amp;utm_campaign=Summer_Holidays&amp;utm_medium=organic&amp;utm_content=Low_cost_activities&amp;s=08" TargetMode="External"/><Relationship Id="rId5" Type="http://schemas.openxmlformats.org/officeDocument/2006/relationships/hyperlink" Target="https://www.visitleeds.co.uk/love-exploring/" TargetMode="External"/><Relationship Id="rId10"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eedsuniformexchange.org.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leedsfoodaidnetwork.co.uk/" TargetMode="External"/><Relationship Id="rId5" Type="http://schemas.microsoft.com/office/2007/relationships/hdphoto" Target="../media/hdphoto1.wd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hyperlink" Target="https://yorkshiretots.com/kids-eat-free-yorkshire/"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leedsbabybank.org/about/" TargetMode="External"/><Relationship Id="rId5" Type="http://schemas.microsoft.com/office/2007/relationships/hdphoto" Target="../media/hdphoto1.wdp"/><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hyperlink" Target="https://helpinleeds.com/" TargetMode="External"/><Relationship Id="rId3" Type="http://schemas.openxmlformats.org/officeDocument/2006/relationships/image" Target="../media/image19.png"/><Relationship Id="rId7" Type="http://schemas.openxmlformats.org/officeDocument/2006/relationships/image" Target="../media/image34.png"/><Relationship Id="rId12" Type="http://schemas.openxmlformats.org/officeDocument/2006/relationships/hyperlink" Target="https://www.leeds.gov.uk/leedsmic" TargetMode="External"/><Relationship Id="rId2" Type="http://schemas.openxmlformats.org/officeDocument/2006/relationships/notesSlide" Target="../notesSlides/notesSlide20.xml"/><Relationship Id="rId16" Type="http://schemas.openxmlformats.org/officeDocument/2006/relationships/hyperlink" Target="https://www.lslcs.org.uk/services/night-owls-helpline/" TargetMode="Externa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hyperlink" Target="https://www.mindwell-leeds.org.uk/" TargetMode="External"/><Relationship Id="rId5" Type="http://schemas.openxmlformats.org/officeDocument/2006/relationships/image" Target="../media/image32.png"/><Relationship Id="rId15" Type="http://schemas.openxmlformats.org/officeDocument/2006/relationships/image" Target="../media/image37.png"/><Relationship Id="rId10" Type="http://schemas.openxmlformats.org/officeDocument/2006/relationships/hyperlink" Target="https://mindmate.org.uk/" TargetMode="External"/><Relationship Id="rId4" Type="http://schemas.microsoft.com/office/2007/relationships/hdphoto" Target="../media/hdphoto1.wdp"/><Relationship Id="rId9" Type="http://schemas.openxmlformats.org/officeDocument/2006/relationships/image" Target="../media/image36.png"/><Relationship Id="rId14" Type="http://schemas.openxmlformats.org/officeDocument/2006/relationships/hyperlink" Target="https://www.leedsscp.org.u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hyperlink" Target="mailto:community@dazl.org.uk" TargetMode="External"/><Relationship Id="rId13" Type="http://schemas.openxmlformats.org/officeDocument/2006/relationships/hyperlink" Target="mailto:hana@giveagift.org.uk" TargetMode="External"/><Relationship Id="rId3" Type="http://schemas.openxmlformats.org/officeDocument/2006/relationships/hyperlink" Target="mailto:healthyholidas@barca-leeds.org" TargetMode="External"/><Relationship Id="rId7" Type="http://schemas.openxmlformats.org/officeDocument/2006/relationships/hyperlink" Target="mailto:karen@connectingcrossgates.com" TargetMode="External"/><Relationship Id="rId12" Type="http://schemas.openxmlformats.org/officeDocument/2006/relationships/hyperlink" Target="mailto:nicola.french@gipsil.org.uk"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mailto:info@completewoman.co.uk" TargetMode="External"/><Relationship Id="rId11" Type="http://schemas.openxmlformats.org/officeDocument/2006/relationships/hyperlink" Target="mailto:families@theoldfirestationgipton.org.uk" TargetMode="External"/><Relationship Id="rId5" Type="http://schemas.openxmlformats.org/officeDocument/2006/relationships/hyperlink" Target="mailto:sgilmore51@icloud.com" TargetMode="External"/><Relationship Id="rId10" Type="http://schemas.openxmlformats.org/officeDocument/2006/relationships/hyperlink" Target="mailto:info@getawaygirls.co.uk" TargetMode="External"/><Relationship Id="rId4" Type="http://schemas.openxmlformats.org/officeDocument/2006/relationships/hyperlink" Target="mailto:accounts@arkleeds.co.uk" TargetMode="External"/><Relationship Id="rId9" Type="http://schemas.openxmlformats.org/officeDocument/2006/relationships/hyperlink" Target="mailto:claire@eastleedsproject.org" TargetMode="External"/><Relationship Id="rId14" Type="http://schemas.openxmlformats.org/officeDocument/2006/relationships/hyperlink" Target="mailto:nicola.ramsden@groundwork.org.uk"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mailto:admin@hunsletclub.org.uk" TargetMode="External"/><Relationship Id="rId3" Type="http://schemas.openxmlformats.org/officeDocument/2006/relationships/hyperlink" Target="mailto:nicola.ramsden@groundwork.org.uk" TargetMode="External"/><Relationship Id="rId7" Type="http://schemas.openxmlformats.org/officeDocument/2006/relationships/hyperlink" Target="mailto:info@holbecktogether.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mailto:richard.weaver@healthforall.org.uk" TargetMode="External"/><Relationship Id="rId11" Type="http://schemas.openxmlformats.org/officeDocument/2006/relationships/hyperlink" Target="mailto:kirsty.ward@kvdt.org.uk" TargetMode="External"/><Relationship Id="rId5" Type="http://schemas.openxmlformats.org/officeDocument/2006/relationships/hyperlink" Target="mailto:admin@hamara.co.uk" TargetMode="External"/><Relationship Id="rId10" Type="http://schemas.openxmlformats.org/officeDocument/2006/relationships/hyperlink" Target="mailto:kelly@hydeparksource.org" TargetMode="External"/><Relationship Id="rId4" Type="http://schemas.openxmlformats.org/officeDocument/2006/relationships/hyperlink" Target="mailto:enquiries@guiseleycommunityfoundation.org.uk" TargetMode="External"/><Relationship Id="rId9" Type="http://schemas.openxmlformats.org/officeDocument/2006/relationships/hyperlink" Target="mailto:michael.nuttall@hunsletrugbyfoundation.co.uk"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mailto:harriet.smith@newwortleycc.org" TargetMode="External"/><Relationship Id="rId3" Type="http://schemas.openxmlformats.org/officeDocument/2006/relationships/hyperlink" Target="mailto:grace@leedsgate.co.uk" TargetMode="External"/><Relationship Id="rId7" Type="http://schemas.openxmlformats.org/officeDocument/2006/relationships/hyperlink" Target="mailto:info@moortownwest.org.uk" TargetMode="External"/><Relationship Id="rId12" Type="http://schemas.openxmlformats.org/officeDocument/2006/relationships/hyperlink" Target="mailto:patsy.joyce@stgilestrust.org.u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mailto:hello@leftbankleeds.org.uk" TargetMode="External"/><Relationship Id="rId11" Type="http://schemas.openxmlformats.org/officeDocument/2006/relationships/hyperlink" Target="mailto:seacroftCommunityOntop@outlook.com" TargetMode="External"/><Relationship Id="rId5" Type="http://schemas.openxmlformats.org/officeDocument/2006/relationships/hyperlink" Target="mailto:fitleeds@leedsunited.com" TargetMode="External"/><Relationship Id="rId10" Type="http://schemas.openxmlformats.org/officeDocument/2006/relationships/hyperlink" Target="mailto:reestablish.info@gmail.com" TargetMode="External"/><Relationship Id="rId4" Type="http://schemas.openxmlformats.org/officeDocument/2006/relationships/hyperlink" Target="mailto:abigail.cunningham@leedsmencap.org.uk" TargetMode="External"/><Relationship Id="rId9" Type="http://schemas.openxmlformats.org/officeDocument/2006/relationships/hyperlink" Target="mailto:nigeriansyorkshirenetwork@gmail.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mailto:alex@thezoneleeds.org" TargetMode="External"/><Relationship Id="rId3" Type="http://schemas.openxmlformats.org/officeDocument/2006/relationships/hyperlink" Target="mailto:holidays@stlukescares.org.uk" TargetMode="External"/><Relationship Id="rId7" Type="http://schemas.openxmlformats.org/officeDocument/2006/relationships/hyperlink" Target="mailto:info@youth-association.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mailto:info@thetetley.org" TargetMode="External"/><Relationship Id="rId11" Type="http://schemas.openxmlformats.org/officeDocument/2006/relationships/image" Target="../media/image12.png"/><Relationship Id="rId5" Type="http://schemas.openxmlformats.org/officeDocument/2006/relationships/hyperlink" Target="mailto:teamdanielholidayclub@gmail.com" TargetMode="External"/><Relationship Id="rId10" Type="http://schemas.openxmlformats.org/officeDocument/2006/relationships/image" Target="../media/image11.png"/><Relationship Id="rId4" Type="http://schemas.openxmlformats.org/officeDocument/2006/relationships/hyperlink" Target="mailto:stitchup.liz@gmail.com" TargetMode="Externa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healthyholidays.leeds.gov.uk/" TargetMode="External"/><Relationship Id="rId5" Type="http://schemas.openxmlformats.org/officeDocument/2006/relationships/hyperlink" Target="https://www.leeds.gov.uk/children-and-families/healthy-holidays"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earechildfriendlyleeds.com/2024/06/19/the-child-friendly-guide-to-summer-in-leeds/#4-temple-newsam" TargetMode="External"/><Relationship Id="rId5" Type="http://schemas.openxmlformats.org/officeDocument/2006/relationships/image" Target="../media/image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C10853-AC00-6844-A1DC-33974C248912}"/>
              </a:ext>
            </a:extLst>
          </p:cNvPr>
          <p:cNvSpPr/>
          <p:nvPr/>
        </p:nvSpPr>
        <p:spPr>
          <a:xfrm>
            <a:off x="0" y="0"/>
            <a:ext cx="12192000" cy="6858000"/>
          </a:xfrm>
          <a:prstGeom prst="rect">
            <a:avLst/>
          </a:prstGeom>
          <a:solidFill>
            <a:srgbClr val="99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97C94CA-6407-474B-A0E9-6CE0DD9ED6F2}"/>
              </a:ext>
            </a:extLst>
          </p:cNvPr>
          <p:cNvSpPr/>
          <p:nvPr/>
        </p:nvSpPr>
        <p:spPr>
          <a:xfrm>
            <a:off x="7607496" y="-1"/>
            <a:ext cx="4584504" cy="6858000"/>
          </a:xfrm>
          <a:prstGeom prst="rect">
            <a:avLst/>
          </a:prstGeom>
          <a:solidFill>
            <a:srgbClr val="F7D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32B44E0-CF50-9642-830E-675DF5CEB088}"/>
              </a:ext>
            </a:extLst>
          </p:cNvPr>
          <p:cNvSpPr/>
          <p:nvPr/>
        </p:nvSpPr>
        <p:spPr>
          <a:xfrm>
            <a:off x="8874368" y="5646403"/>
            <a:ext cx="2989745" cy="835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F6602D2-884F-A74D-9344-3C055BA73568}"/>
              </a:ext>
            </a:extLst>
          </p:cNvPr>
          <p:cNvPicPr>
            <a:picLocks noChangeAspect="1"/>
          </p:cNvPicPr>
          <p:nvPr/>
        </p:nvPicPr>
        <p:blipFill>
          <a:blip r:embed="rId3"/>
          <a:stretch>
            <a:fillRect/>
          </a:stretch>
        </p:blipFill>
        <p:spPr>
          <a:xfrm>
            <a:off x="8725057" y="5334656"/>
            <a:ext cx="2454510" cy="1402577"/>
          </a:xfrm>
          <a:prstGeom prst="rect">
            <a:avLst/>
          </a:prstGeom>
        </p:spPr>
      </p:pic>
      <p:pic>
        <p:nvPicPr>
          <p:cNvPr id="22" name="Picture 21">
            <a:extLst>
              <a:ext uri="{FF2B5EF4-FFF2-40B4-BE49-F238E27FC236}">
                <a16:creationId xmlns:a16="http://schemas.microsoft.com/office/drawing/2014/main" id="{2BA154C7-7275-9842-B272-21270D67DA5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30255" y="5700635"/>
            <a:ext cx="614888" cy="670621"/>
          </a:xfrm>
          <a:prstGeom prst="rect">
            <a:avLst/>
          </a:prstGeom>
          <a:noFill/>
        </p:spPr>
      </p:pic>
      <p:pic>
        <p:nvPicPr>
          <p:cNvPr id="24" name="Picture 23" descr="A picture containing drawing&#10;&#10;Description automatically generated">
            <a:extLst>
              <a:ext uri="{FF2B5EF4-FFF2-40B4-BE49-F238E27FC236}">
                <a16:creationId xmlns:a16="http://schemas.microsoft.com/office/drawing/2014/main" id="{8BEE2DAC-246F-1146-A2A5-BC68D6750F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5864" y="349992"/>
            <a:ext cx="4849469" cy="5240269"/>
          </a:xfrm>
          <a:prstGeom prst="rect">
            <a:avLst/>
          </a:prstGeom>
        </p:spPr>
      </p:pic>
      <p:pic>
        <p:nvPicPr>
          <p:cNvPr id="5" name="Picture 4" descr="A picture containing umbrella, room&#10;&#10;Description automatically generated">
            <a:extLst>
              <a:ext uri="{FF2B5EF4-FFF2-40B4-BE49-F238E27FC236}">
                <a16:creationId xmlns:a16="http://schemas.microsoft.com/office/drawing/2014/main" id="{087FA43D-7CF8-D74F-8E27-73E2D690D5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039" y="681185"/>
            <a:ext cx="6245123" cy="5793668"/>
          </a:xfrm>
          <a:prstGeom prst="rect">
            <a:avLst/>
          </a:prstGeom>
        </p:spPr>
      </p:pic>
      <p:sp>
        <p:nvSpPr>
          <p:cNvPr id="8" name="Title 4"/>
          <p:cNvSpPr txBox="1">
            <a:spLocks/>
          </p:cNvSpPr>
          <p:nvPr/>
        </p:nvSpPr>
        <p:spPr>
          <a:xfrm>
            <a:off x="273564" y="1304818"/>
            <a:ext cx="5948737" cy="4049670"/>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GB" sz="4800" dirty="0">
                <a:solidFill>
                  <a:srgbClr val="FFDE18"/>
                </a:solidFill>
                <a:latin typeface="Arial Rounded MT Bold" panose="020F0704030504030204" pitchFamily="34" charset="77"/>
                <a:cs typeface="Consolas" panose="020B0609020204030204" pitchFamily="49" charset="0"/>
              </a:rPr>
              <a:t>   Children and Families support across Leeds</a:t>
            </a:r>
          </a:p>
          <a:p>
            <a:pPr>
              <a:lnSpc>
                <a:spcPct val="120000"/>
              </a:lnSpc>
            </a:pPr>
            <a:endParaRPr lang="en-GB" sz="4800" dirty="0">
              <a:solidFill>
                <a:srgbClr val="FFDE18"/>
              </a:solidFill>
              <a:latin typeface="Arial Rounded MT Bold" panose="020F0704030504030204" pitchFamily="34" charset="77"/>
              <a:cs typeface="Consolas" panose="020B0609020204030204" pitchFamily="49" charset="0"/>
            </a:endParaRPr>
          </a:p>
          <a:p>
            <a:pPr>
              <a:lnSpc>
                <a:spcPct val="120000"/>
              </a:lnSpc>
            </a:pPr>
            <a:r>
              <a:rPr lang="en-GB" sz="4800" dirty="0">
                <a:solidFill>
                  <a:srgbClr val="FFDE18"/>
                </a:solidFill>
                <a:latin typeface="Arial Rounded MT Bold" panose="020F0704030504030204" pitchFamily="34" charset="77"/>
                <a:cs typeface="Consolas" panose="020B0609020204030204" pitchFamily="49" charset="0"/>
              </a:rPr>
              <a:t>Summer 2024</a:t>
            </a:r>
          </a:p>
          <a:p>
            <a:pPr algn="l"/>
            <a:endParaRPr lang="en-GB" sz="2400" dirty="0">
              <a:solidFill>
                <a:srgbClr val="FFDE18"/>
              </a:solidFill>
              <a:latin typeface="Arial Rounded MT Bold" panose="020F0704030504030204" pitchFamily="34" charset="77"/>
              <a:cs typeface="Consolas" panose="020B0609020204030204" pitchFamily="49" charset="0"/>
            </a:endParaRPr>
          </a:p>
          <a:p>
            <a:pPr algn="l"/>
            <a:endParaRPr lang="en-GB" sz="3600" b="1" u="sng" dirty="0">
              <a:solidFill>
                <a:srgbClr val="FFDE18"/>
              </a:solidFill>
            </a:endParaRPr>
          </a:p>
          <a:p>
            <a:pPr algn="l"/>
            <a:br>
              <a:rPr lang="en-GB" b="1" u="sng" dirty="0">
                <a:solidFill>
                  <a:srgbClr val="EE0C8E"/>
                </a:solidFill>
              </a:rPr>
            </a:br>
            <a:endParaRPr lang="en-GB" sz="1000" b="1" u="sng" dirty="0">
              <a:solidFill>
                <a:srgbClr val="EE0C8E"/>
              </a:solidFill>
            </a:endParaRPr>
          </a:p>
        </p:txBody>
      </p:sp>
    </p:spTree>
    <p:extLst>
      <p:ext uri="{BB962C8B-B14F-4D97-AF65-F5344CB8AC3E}">
        <p14:creationId xmlns:p14="http://schemas.microsoft.com/office/powerpoint/2010/main" val="1809704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C10853-AC00-6844-A1DC-33974C248912}"/>
              </a:ext>
            </a:extLst>
          </p:cNvPr>
          <p:cNvSpPr/>
          <p:nvPr/>
        </p:nvSpPr>
        <p:spPr>
          <a:xfrm>
            <a:off x="0" y="0"/>
            <a:ext cx="12192000" cy="6858000"/>
          </a:xfrm>
          <a:prstGeom prst="rect">
            <a:avLst/>
          </a:prstGeom>
          <a:solidFill>
            <a:srgbClr val="F5B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pic>
        <p:nvPicPr>
          <p:cNvPr id="11" name="Picture 10" descr="Shape, square&#10;&#10;Description automatically generated">
            <a:extLst>
              <a:ext uri="{FF2B5EF4-FFF2-40B4-BE49-F238E27FC236}">
                <a16:creationId xmlns:a16="http://schemas.microsoft.com/office/drawing/2014/main" id="{D2BC19A8-BFB0-8C48-ADEF-42C6A725FEB8}"/>
              </a:ext>
            </a:extLst>
          </p:cNvPr>
          <p:cNvPicPr>
            <a:picLocks noChangeAspect="1"/>
          </p:cNvPicPr>
          <p:nvPr/>
        </p:nvPicPr>
        <p:blipFill rotWithShape="1">
          <a:blip r:embed="rId3">
            <a:extLst>
              <a:ext uri="{28A0092B-C50C-407E-A947-70E740481C1C}">
                <a14:useLocalDpi xmlns:a14="http://schemas.microsoft.com/office/drawing/2010/main" val="0"/>
              </a:ext>
            </a:extLst>
          </a:blip>
          <a:srcRect b="26507"/>
          <a:stretch/>
        </p:blipFill>
        <p:spPr>
          <a:xfrm>
            <a:off x="1014101" y="-431285"/>
            <a:ext cx="11575585" cy="7199763"/>
          </a:xfrm>
          <a:prstGeom prst="rect">
            <a:avLst/>
          </a:prstGeom>
        </p:spPr>
      </p:pic>
      <p:pic>
        <p:nvPicPr>
          <p:cNvPr id="4" name="Picture 3" descr="A picture containing toy, doll&#10;&#10;Description automatically generated">
            <a:extLst>
              <a:ext uri="{FF2B5EF4-FFF2-40B4-BE49-F238E27FC236}">
                <a16:creationId xmlns:a16="http://schemas.microsoft.com/office/drawing/2014/main" id="{7ADCC92D-998A-1D40-7B9C-2E4D1E47DE7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584" b="4519"/>
          <a:stretch/>
        </p:blipFill>
        <p:spPr>
          <a:xfrm>
            <a:off x="-634397" y="3728720"/>
            <a:ext cx="2333982" cy="3139862"/>
          </a:xfrm>
          <a:prstGeom prst="rect">
            <a:avLst/>
          </a:prstGeom>
        </p:spPr>
      </p:pic>
      <p:sp>
        <p:nvSpPr>
          <p:cNvPr id="6" name="Star: 5 Points 5">
            <a:extLst>
              <a:ext uri="{FF2B5EF4-FFF2-40B4-BE49-F238E27FC236}">
                <a16:creationId xmlns:a16="http://schemas.microsoft.com/office/drawing/2014/main" id="{9A3BD085-D911-0EF4-3E82-CD7998E88A9B}"/>
              </a:ext>
            </a:extLst>
          </p:cNvPr>
          <p:cNvSpPr/>
          <p:nvPr/>
        </p:nvSpPr>
        <p:spPr>
          <a:xfrm>
            <a:off x="570770" y="1104345"/>
            <a:ext cx="181263" cy="152510"/>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 name="Star: 5 Points 6">
            <a:extLst>
              <a:ext uri="{FF2B5EF4-FFF2-40B4-BE49-F238E27FC236}">
                <a16:creationId xmlns:a16="http://schemas.microsoft.com/office/drawing/2014/main" id="{32BFBFB9-1BE9-0D66-93CB-46DE5DA53100}"/>
              </a:ext>
            </a:extLst>
          </p:cNvPr>
          <p:cNvSpPr/>
          <p:nvPr/>
        </p:nvSpPr>
        <p:spPr>
          <a:xfrm>
            <a:off x="570769" y="1538771"/>
            <a:ext cx="181263" cy="15251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95A7A7C8-A818-4568-4F06-0016DA5CEA44}"/>
              </a:ext>
            </a:extLst>
          </p:cNvPr>
          <p:cNvSpPr/>
          <p:nvPr/>
        </p:nvSpPr>
        <p:spPr>
          <a:xfrm>
            <a:off x="467050" y="2381278"/>
            <a:ext cx="181263" cy="1525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DF2C7B4-190E-790D-FB23-1CB8039948BA}"/>
              </a:ext>
            </a:extLst>
          </p:cNvPr>
          <p:cNvSpPr txBox="1">
            <a:spLocks noChangeArrowheads="1"/>
          </p:cNvSpPr>
          <p:nvPr/>
        </p:nvSpPr>
        <p:spPr bwMode="auto">
          <a:xfrm>
            <a:off x="340180" y="555838"/>
            <a:ext cx="1463836"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GB" dirty="0">
                <a:solidFill>
                  <a:schemeClr val="bg1"/>
                </a:solidFill>
                <a:latin typeface="Arial Rounded MT Bold" panose="020F0704030504030204" pitchFamily="34" charset="77"/>
              </a:rPr>
              <a:t>Area Key</a:t>
            </a:r>
          </a:p>
          <a:p>
            <a:pPr algn="ctr"/>
            <a:endParaRPr lang="en-GB" sz="1400" dirty="0">
              <a:solidFill>
                <a:schemeClr val="bg1"/>
              </a:solidFill>
              <a:latin typeface="Arial Rounded MT Bold" panose="020F0704030504030204" pitchFamily="34" charset="77"/>
            </a:endParaRPr>
          </a:p>
          <a:p>
            <a:pPr algn="ctr"/>
            <a:r>
              <a:rPr lang="en-GB" sz="1400" dirty="0">
                <a:solidFill>
                  <a:schemeClr val="bg1"/>
                </a:solidFill>
                <a:latin typeface="Arial Rounded MT Bold" panose="020F0704030504030204" pitchFamily="34" charset="77"/>
              </a:rPr>
              <a:t>South</a:t>
            </a:r>
          </a:p>
          <a:p>
            <a:pPr algn="ctr"/>
            <a:endParaRPr lang="en-GB" sz="1400" dirty="0">
              <a:solidFill>
                <a:schemeClr val="bg1"/>
              </a:solidFill>
              <a:latin typeface="Arial Rounded MT Bold" panose="020F0704030504030204" pitchFamily="34" charset="77"/>
            </a:endParaRPr>
          </a:p>
          <a:p>
            <a:pPr algn="ctr"/>
            <a:r>
              <a:rPr lang="en-GB" sz="1400" dirty="0">
                <a:solidFill>
                  <a:schemeClr val="bg1"/>
                </a:solidFill>
                <a:latin typeface="Arial Rounded MT Bold" panose="020F0704030504030204" pitchFamily="34" charset="77"/>
              </a:rPr>
              <a:t>West</a:t>
            </a:r>
          </a:p>
          <a:p>
            <a:pPr algn="ctr"/>
            <a:endParaRPr lang="en-GB" sz="1400" dirty="0">
              <a:solidFill>
                <a:schemeClr val="bg1"/>
              </a:solidFill>
              <a:latin typeface="Arial Rounded MT Bold" panose="020F0704030504030204" pitchFamily="34" charset="77"/>
            </a:endParaRPr>
          </a:p>
          <a:p>
            <a:pPr algn="ctr"/>
            <a:r>
              <a:rPr lang="en-GB" sz="1400" dirty="0">
                <a:solidFill>
                  <a:schemeClr val="bg1"/>
                </a:solidFill>
                <a:latin typeface="Arial Rounded MT Bold" panose="020F0704030504030204" pitchFamily="34" charset="77"/>
              </a:rPr>
              <a:t>East</a:t>
            </a:r>
          </a:p>
          <a:p>
            <a:pPr algn="ctr"/>
            <a:endParaRPr lang="en-GB" sz="1400" dirty="0">
              <a:solidFill>
                <a:schemeClr val="bg1"/>
              </a:solidFill>
              <a:latin typeface="Arial Rounded MT Bold" panose="020F0704030504030204" pitchFamily="34" charset="77"/>
            </a:endParaRPr>
          </a:p>
          <a:p>
            <a:pPr algn="ctr"/>
            <a:r>
              <a:rPr lang="en-GB" sz="1400" dirty="0">
                <a:solidFill>
                  <a:schemeClr val="bg1"/>
                </a:solidFill>
                <a:latin typeface="Arial Rounded MT Bold" panose="020F0704030504030204" pitchFamily="34" charset="77"/>
              </a:rPr>
              <a:t>Central</a:t>
            </a:r>
          </a:p>
        </p:txBody>
      </p:sp>
      <p:sp>
        <p:nvSpPr>
          <p:cNvPr id="10" name="Star: 5 Points 9">
            <a:extLst>
              <a:ext uri="{FF2B5EF4-FFF2-40B4-BE49-F238E27FC236}">
                <a16:creationId xmlns:a16="http://schemas.microsoft.com/office/drawing/2014/main" id="{0FFBF711-E25B-10CB-69A0-3328B5BEFB20}"/>
              </a:ext>
            </a:extLst>
          </p:cNvPr>
          <p:cNvSpPr/>
          <p:nvPr/>
        </p:nvSpPr>
        <p:spPr>
          <a:xfrm>
            <a:off x="589757" y="1961254"/>
            <a:ext cx="181263" cy="152510"/>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grpSp>
        <p:nvGrpSpPr>
          <p:cNvPr id="46" name="Group 45">
            <a:extLst>
              <a:ext uri="{FF2B5EF4-FFF2-40B4-BE49-F238E27FC236}">
                <a16:creationId xmlns:a16="http://schemas.microsoft.com/office/drawing/2014/main" id="{0281C298-83EA-34EE-9017-9151DC6EB75D}"/>
              </a:ext>
            </a:extLst>
          </p:cNvPr>
          <p:cNvGrpSpPr/>
          <p:nvPr/>
        </p:nvGrpSpPr>
        <p:grpSpPr>
          <a:xfrm>
            <a:off x="2177646" y="901450"/>
            <a:ext cx="9547303" cy="5753822"/>
            <a:chOff x="2177647" y="901450"/>
            <a:chExt cx="8137928" cy="5753822"/>
          </a:xfrm>
        </p:grpSpPr>
        <p:pic>
          <p:nvPicPr>
            <p:cNvPr id="3" name="Picture 2">
              <a:extLst>
                <a:ext uri="{FF2B5EF4-FFF2-40B4-BE49-F238E27FC236}">
                  <a16:creationId xmlns:a16="http://schemas.microsoft.com/office/drawing/2014/main" id="{DD0E91A7-A904-0B30-9F45-D28684252B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647" y="901450"/>
              <a:ext cx="8137928" cy="5753822"/>
            </a:xfrm>
            <a:prstGeom prst="rect">
              <a:avLst/>
            </a:prstGeom>
            <a:noFill/>
            <a:extLst>
              <a:ext uri="{909E8E84-426E-40DD-AFC4-6F175D3DCCD1}">
                <a14:hiddenFill xmlns:a14="http://schemas.microsoft.com/office/drawing/2010/main">
                  <a:solidFill>
                    <a:srgbClr val="FFFFFF"/>
                  </a:solidFill>
                </a14:hiddenFill>
              </a:ext>
            </a:extLst>
          </p:spPr>
        </p:pic>
        <p:sp>
          <p:nvSpPr>
            <p:cNvPr id="15" name="Star: 5 Points 14">
              <a:extLst>
                <a:ext uri="{FF2B5EF4-FFF2-40B4-BE49-F238E27FC236}">
                  <a16:creationId xmlns:a16="http://schemas.microsoft.com/office/drawing/2014/main" id="{877E53E9-D731-13F1-94B3-786456469E8F}"/>
                </a:ext>
              </a:extLst>
            </p:cNvPr>
            <p:cNvSpPr/>
            <p:nvPr/>
          </p:nvSpPr>
          <p:spPr>
            <a:xfrm>
              <a:off x="4178493" y="3302236"/>
              <a:ext cx="181263" cy="15251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tar: 5 Points 15">
              <a:extLst>
                <a:ext uri="{FF2B5EF4-FFF2-40B4-BE49-F238E27FC236}">
                  <a16:creationId xmlns:a16="http://schemas.microsoft.com/office/drawing/2014/main" id="{8FCB5289-5FE4-9BF3-3B99-A8BD4BE330CC}"/>
                </a:ext>
              </a:extLst>
            </p:cNvPr>
            <p:cNvSpPr/>
            <p:nvPr/>
          </p:nvSpPr>
          <p:spPr>
            <a:xfrm>
              <a:off x="2288490" y="5238770"/>
              <a:ext cx="181263" cy="15251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tar: 5 Points 18">
              <a:extLst>
                <a:ext uri="{FF2B5EF4-FFF2-40B4-BE49-F238E27FC236}">
                  <a16:creationId xmlns:a16="http://schemas.microsoft.com/office/drawing/2014/main" id="{B91AD491-862A-C36A-6EF7-2AF167C606F4}"/>
                </a:ext>
              </a:extLst>
            </p:cNvPr>
            <p:cNvSpPr/>
            <p:nvPr/>
          </p:nvSpPr>
          <p:spPr>
            <a:xfrm>
              <a:off x="4201657" y="2667617"/>
              <a:ext cx="181263" cy="1525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Star: 5 Points 19">
              <a:extLst>
                <a:ext uri="{FF2B5EF4-FFF2-40B4-BE49-F238E27FC236}">
                  <a16:creationId xmlns:a16="http://schemas.microsoft.com/office/drawing/2014/main" id="{8D928BE9-54D7-3854-FF85-0FD9400B9DBC}"/>
                </a:ext>
              </a:extLst>
            </p:cNvPr>
            <p:cNvSpPr/>
            <p:nvPr/>
          </p:nvSpPr>
          <p:spPr>
            <a:xfrm>
              <a:off x="2300403" y="4838627"/>
              <a:ext cx="181263" cy="1525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Star: 5 Points 20">
              <a:extLst>
                <a:ext uri="{FF2B5EF4-FFF2-40B4-BE49-F238E27FC236}">
                  <a16:creationId xmlns:a16="http://schemas.microsoft.com/office/drawing/2014/main" id="{FE2BB073-8D39-87A1-4123-7DA1C37FFAD7}"/>
                </a:ext>
              </a:extLst>
            </p:cNvPr>
            <p:cNvSpPr/>
            <p:nvPr/>
          </p:nvSpPr>
          <p:spPr>
            <a:xfrm>
              <a:off x="4186936" y="2396643"/>
              <a:ext cx="181263" cy="1525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2" name="Star: 5 Points 21">
              <a:extLst>
                <a:ext uri="{FF2B5EF4-FFF2-40B4-BE49-F238E27FC236}">
                  <a16:creationId xmlns:a16="http://schemas.microsoft.com/office/drawing/2014/main" id="{4365E1EE-3D4C-8BB2-3373-9F26BA2AE8A8}"/>
                </a:ext>
              </a:extLst>
            </p:cNvPr>
            <p:cNvSpPr/>
            <p:nvPr/>
          </p:nvSpPr>
          <p:spPr>
            <a:xfrm>
              <a:off x="6004727" y="2695633"/>
              <a:ext cx="181263" cy="1525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3" name="Star: 5 Points 22">
              <a:extLst>
                <a:ext uri="{FF2B5EF4-FFF2-40B4-BE49-F238E27FC236}">
                  <a16:creationId xmlns:a16="http://schemas.microsoft.com/office/drawing/2014/main" id="{C181E912-1EDC-64E2-DEEA-DAB839EF39D0}"/>
                </a:ext>
              </a:extLst>
            </p:cNvPr>
            <p:cNvSpPr/>
            <p:nvPr/>
          </p:nvSpPr>
          <p:spPr>
            <a:xfrm>
              <a:off x="6005368" y="2329181"/>
              <a:ext cx="181263" cy="1525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4" name="Star: 5 Points 23">
              <a:extLst>
                <a:ext uri="{FF2B5EF4-FFF2-40B4-BE49-F238E27FC236}">
                  <a16:creationId xmlns:a16="http://schemas.microsoft.com/office/drawing/2014/main" id="{2589F316-1DFE-AF30-FC8C-A6B6A59750D0}"/>
                </a:ext>
              </a:extLst>
            </p:cNvPr>
            <p:cNvSpPr/>
            <p:nvPr/>
          </p:nvSpPr>
          <p:spPr>
            <a:xfrm>
              <a:off x="4186936" y="3004275"/>
              <a:ext cx="181263" cy="1525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5" name="Star: 5 Points 24">
              <a:extLst>
                <a:ext uri="{FF2B5EF4-FFF2-40B4-BE49-F238E27FC236}">
                  <a16:creationId xmlns:a16="http://schemas.microsoft.com/office/drawing/2014/main" id="{28136B65-7DF8-E668-40A8-1C87AFF69EB9}"/>
                </a:ext>
              </a:extLst>
            </p:cNvPr>
            <p:cNvSpPr/>
            <p:nvPr/>
          </p:nvSpPr>
          <p:spPr>
            <a:xfrm>
              <a:off x="6005048" y="3378491"/>
              <a:ext cx="181263" cy="1525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6" name="Star: 5 Points 25">
              <a:extLst>
                <a:ext uri="{FF2B5EF4-FFF2-40B4-BE49-F238E27FC236}">
                  <a16:creationId xmlns:a16="http://schemas.microsoft.com/office/drawing/2014/main" id="{C69583BD-9B4E-C557-261C-4A8DEDE83B51}"/>
                </a:ext>
              </a:extLst>
            </p:cNvPr>
            <p:cNvSpPr/>
            <p:nvPr/>
          </p:nvSpPr>
          <p:spPr>
            <a:xfrm>
              <a:off x="6004085" y="3032291"/>
              <a:ext cx="181263" cy="1525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7" name="Star: 5 Points 26">
              <a:extLst>
                <a:ext uri="{FF2B5EF4-FFF2-40B4-BE49-F238E27FC236}">
                  <a16:creationId xmlns:a16="http://schemas.microsoft.com/office/drawing/2014/main" id="{76C267F8-2CFE-1CDE-E8A6-795DEBBFFED8}"/>
                </a:ext>
              </a:extLst>
            </p:cNvPr>
            <p:cNvSpPr/>
            <p:nvPr/>
          </p:nvSpPr>
          <p:spPr>
            <a:xfrm>
              <a:off x="8471949" y="3076260"/>
              <a:ext cx="181263" cy="1525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8" name="Star: 5 Points 27">
              <a:extLst>
                <a:ext uri="{FF2B5EF4-FFF2-40B4-BE49-F238E27FC236}">
                  <a16:creationId xmlns:a16="http://schemas.microsoft.com/office/drawing/2014/main" id="{DFDCF451-EB6B-DBD6-7C9F-23BC30FF0EA7}"/>
                </a:ext>
              </a:extLst>
            </p:cNvPr>
            <p:cNvSpPr/>
            <p:nvPr/>
          </p:nvSpPr>
          <p:spPr>
            <a:xfrm>
              <a:off x="5990268" y="3727587"/>
              <a:ext cx="181263" cy="1525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9" name="Star: 5 Points 28">
              <a:extLst>
                <a:ext uri="{FF2B5EF4-FFF2-40B4-BE49-F238E27FC236}">
                  <a16:creationId xmlns:a16="http://schemas.microsoft.com/office/drawing/2014/main" id="{71BA4067-C134-C477-A988-C9BB37CE163B}"/>
                </a:ext>
              </a:extLst>
            </p:cNvPr>
            <p:cNvSpPr/>
            <p:nvPr/>
          </p:nvSpPr>
          <p:spPr>
            <a:xfrm>
              <a:off x="2280532" y="4494117"/>
              <a:ext cx="181263" cy="152510"/>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0" name="Star: 5 Points 29">
              <a:extLst>
                <a:ext uri="{FF2B5EF4-FFF2-40B4-BE49-F238E27FC236}">
                  <a16:creationId xmlns:a16="http://schemas.microsoft.com/office/drawing/2014/main" id="{0EC89A07-B732-1DF8-787D-7FBC65FB833A}"/>
                </a:ext>
              </a:extLst>
            </p:cNvPr>
            <p:cNvSpPr/>
            <p:nvPr/>
          </p:nvSpPr>
          <p:spPr>
            <a:xfrm>
              <a:off x="2300402" y="5670055"/>
              <a:ext cx="181263" cy="1525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1" name="Star: 5 Points 30">
              <a:extLst>
                <a:ext uri="{FF2B5EF4-FFF2-40B4-BE49-F238E27FC236}">
                  <a16:creationId xmlns:a16="http://schemas.microsoft.com/office/drawing/2014/main" id="{6F607C17-EED8-C51D-B31F-F6FFC3771FF7}"/>
                </a:ext>
              </a:extLst>
            </p:cNvPr>
            <p:cNvSpPr/>
            <p:nvPr/>
          </p:nvSpPr>
          <p:spPr>
            <a:xfrm>
              <a:off x="4115791" y="4455989"/>
              <a:ext cx="181263" cy="1525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2" name="Star: 5 Points 31">
              <a:extLst>
                <a:ext uri="{FF2B5EF4-FFF2-40B4-BE49-F238E27FC236}">
                  <a16:creationId xmlns:a16="http://schemas.microsoft.com/office/drawing/2014/main" id="{7D408766-5CD7-4E2E-AA8E-97D2AD813F91}"/>
                </a:ext>
              </a:extLst>
            </p:cNvPr>
            <p:cNvSpPr/>
            <p:nvPr/>
          </p:nvSpPr>
          <p:spPr>
            <a:xfrm>
              <a:off x="4123425" y="4797429"/>
              <a:ext cx="181263" cy="1525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3" name="Star: 5 Points 32">
              <a:extLst>
                <a:ext uri="{FF2B5EF4-FFF2-40B4-BE49-F238E27FC236}">
                  <a16:creationId xmlns:a16="http://schemas.microsoft.com/office/drawing/2014/main" id="{DD258796-9EEE-6EBF-6447-037479B636C3}"/>
                </a:ext>
              </a:extLst>
            </p:cNvPr>
            <p:cNvSpPr/>
            <p:nvPr/>
          </p:nvSpPr>
          <p:spPr>
            <a:xfrm>
              <a:off x="4123426" y="5122154"/>
              <a:ext cx="181263" cy="1525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4" name="Star: 5 Points 33">
              <a:extLst>
                <a:ext uri="{FF2B5EF4-FFF2-40B4-BE49-F238E27FC236}">
                  <a16:creationId xmlns:a16="http://schemas.microsoft.com/office/drawing/2014/main" id="{2F99AE04-1DD0-92B8-2994-28BA2E5AFE38}"/>
                </a:ext>
              </a:extLst>
            </p:cNvPr>
            <p:cNvSpPr/>
            <p:nvPr/>
          </p:nvSpPr>
          <p:spPr>
            <a:xfrm>
              <a:off x="4121535" y="5609743"/>
              <a:ext cx="181263" cy="15251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tar: 5 Points 34">
              <a:extLst>
                <a:ext uri="{FF2B5EF4-FFF2-40B4-BE49-F238E27FC236}">
                  <a16:creationId xmlns:a16="http://schemas.microsoft.com/office/drawing/2014/main" id="{1D7E0459-5B02-915D-B854-C09DE0A77F12}"/>
                </a:ext>
              </a:extLst>
            </p:cNvPr>
            <p:cNvSpPr/>
            <p:nvPr/>
          </p:nvSpPr>
          <p:spPr>
            <a:xfrm>
              <a:off x="6052205" y="6280883"/>
              <a:ext cx="181263" cy="15251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tar: 5 Points 35">
              <a:extLst>
                <a:ext uri="{FF2B5EF4-FFF2-40B4-BE49-F238E27FC236}">
                  <a16:creationId xmlns:a16="http://schemas.microsoft.com/office/drawing/2014/main" id="{85958C51-A694-781D-A4B0-FC950037170D}"/>
                </a:ext>
              </a:extLst>
            </p:cNvPr>
            <p:cNvSpPr/>
            <p:nvPr/>
          </p:nvSpPr>
          <p:spPr>
            <a:xfrm>
              <a:off x="6067813" y="4882477"/>
              <a:ext cx="181263" cy="1525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7" name="Star: 5 Points 36">
              <a:extLst>
                <a:ext uri="{FF2B5EF4-FFF2-40B4-BE49-F238E27FC236}">
                  <a16:creationId xmlns:a16="http://schemas.microsoft.com/office/drawing/2014/main" id="{8EEF95D8-19A4-7FF6-4409-7EDC13171B44}"/>
                </a:ext>
              </a:extLst>
            </p:cNvPr>
            <p:cNvSpPr/>
            <p:nvPr/>
          </p:nvSpPr>
          <p:spPr>
            <a:xfrm>
              <a:off x="6052204" y="4536277"/>
              <a:ext cx="181263" cy="1525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0" name="Star: 5 Points 39">
              <a:extLst>
                <a:ext uri="{FF2B5EF4-FFF2-40B4-BE49-F238E27FC236}">
                  <a16:creationId xmlns:a16="http://schemas.microsoft.com/office/drawing/2014/main" id="{6341E1A1-9DAB-1C85-F4FA-3AE6F35F546F}"/>
                </a:ext>
              </a:extLst>
            </p:cNvPr>
            <p:cNvSpPr/>
            <p:nvPr/>
          </p:nvSpPr>
          <p:spPr>
            <a:xfrm>
              <a:off x="6052203" y="5228677"/>
              <a:ext cx="181263" cy="1525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1" name="Star: 5 Points 40">
              <a:extLst>
                <a:ext uri="{FF2B5EF4-FFF2-40B4-BE49-F238E27FC236}">
                  <a16:creationId xmlns:a16="http://schemas.microsoft.com/office/drawing/2014/main" id="{4D8B8E69-24EE-BF7C-7628-F14D3227EFD0}"/>
                </a:ext>
              </a:extLst>
            </p:cNvPr>
            <p:cNvSpPr/>
            <p:nvPr/>
          </p:nvSpPr>
          <p:spPr>
            <a:xfrm>
              <a:off x="6057673" y="5617808"/>
              <a:ext cx="181263" cy="1525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2" name="Star: 5 Points 41">
              <a:extLst>
                <a:ext uri="{FF2B5EF4-FFF2-40B4-BE49-F238E27FC236}">
                  <a16:creationId xmlns:a16="http://schemas.microsoft.com/office/drawing/2014/main" id="{32146CA8-A875-4C5C-BE28-8180723C6360}"/>
                </a:ext>
              </a:extLst>
            </p:cNvPr>
            <p:cNvSpPr/>
            <p:nvPr/>
          </p:nvSpPr>
          <p:spPr>
            <a:xfrm>
              <a:off x="8468271" y="2302565"/>
              <a:ext cx="181263" cy="1525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3" name="Star: 5 Points 42">
              <a:extLst>
                <a:ext uri="{FF2B5EF4-FFF2-40B4-BE49-F238E27FC236}">
                  <a16:creationId xmlns:a16="http://schemas.microsoft.com/office/drawing/2014/main" id="{F3DFE1B2-4D2A-6A8A-361F-1E3A80C4D314}"/>
                </a:ext>
              </a:extLst>
            </p:cNvPr>
            <p:cNvSpPr/>
            <p:nvPr/>
          </p:nvSpPr>
          <p:spPr>
            <a:xfrm>
              <a:off x="4123425" y="5962966"/>
              <a:ext cx="181263" cy="1525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4" name="Star: 5 Points 43">
              <a:extLst>
                <a:ext uri="{FF2B5EF4-FFF2-40B4-BE49-F238E27FC236}">
                  <a16:creationId xmlns:a16="http://schemas.microsoft.com/office/drawing/2014/main" id="{7CB6B719-0ED6-E943-6029-98226098881B}"/>
                </a:ext>
              </a:extLst>
            </p:cNvPr>
            <p:cNvSpPr/>
            <p:nvPr/>
          </p:nvSpPr>
          <p:spPr>
            <a:xfrm>
              <a:off x="4126571" y="6345802"/>
              <a:ext cx="181263" cy="1525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5" name="Star: 5 Points 44">
              <a:extLst>
                <a:ext uri="{FF2B5EF4-FFF2-40B4-BE49-F238E27FC236}">
                  <a16:creationId xmlns:a16="http://schemas.microsoft.com/office/drawing/2014/main" id="{01F79212-7AAE-FE98-4B78-1D016FE00794}"/>
                </a:ext>
              </a:extLst>
            </p:cNvPr>
            <p:cNvSpPr/>
            <p:nvPr/>
          </p:nvSpPr>
          <p:spPr>
            <a:xfrm>
              <a:off x="6052626" y="6004082"/>
              <a:ext cx="181263" cy="152510"/>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74989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C10853-AC00-6844-A1DC-33974C248912}"/>
              </a:ext>
            </a:extLst>
          </p:cNvPr>
          <p:cNvSpPr/>
          <p:nvPr/>
        </p:nvSpPr>
        <p:spPr>
          <a:xfrm>
            <a:off x="0" y="0"/>
            <a:ext cx="12192000" cy="6858000"/>
          </a:xfrm>
          <a:prstGeom prst="rect">
            <a:avLst/>
          </a:prstGeom>
          <a:solidFill>
            <a:srgbClr val="99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4">
            <a:extLst>
              <a:ext uri="{FF2B5EF4-FFF2-40B4-BE49-F238E27FC236}">
                <a16:creationId xmlns:a16="http://schemas.microsoft.com/office/drawing/2014/main" id="{52440DAC-0F85-9F8A-2C8E-CC932F9050C4}"/>
              </a:ext>
            </a:extLst>
          </p:cNvPr>
          <p:cNvSpPr txBox="1">
            <a:spLocks noChangeArrowheads="1"/>
          </p:cNvSpPr>
          <p:nvPr/>
        </p:nvSpPr>
        <p:spPr bwMode="auto">
          <a:xfrm>
            <a:off x="1807803" y="104775"/>
            <a:ext cx="78374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GB" sz="4400" b="1" dirty="0">
                <a:solidFill>
                  <a:schemeClr val="bg1"/>
                </a:solidFill>
                <a:latin typeface="Arial Rounded MT Bold" panose="020F0704030504030204" pitchFamily="34" charset="77"/>
                <a:cs typeface="Arial" panose="020B0604020202020204" pitchFamily="34" charset="0"/>
              </a:rPr>
              <a:t>Breeze in the Park</a:t>
            </a:r>
          </a:p>
        </p:txBody>
      </p:sp>
      <p:sp>
        <p:nvSpPr>
          <p:cNvPr id="5" name="TextBox 4">
            <a:extLst>
              <a:ext uri="{FF2B5EF4-FFF2-40B4-BE49-F238E27FC236}">
                <a16:creationId xmlns:a16="http://schemas.microsoft.com/office/drawing/2014/main" id="{EAA6E029-8B65-0A8F-9136-B48E6D2C05EA}"/>
              </a:ext>
            </a:extLst>
          </p:cNvPr>
          <p:cNvSpPr txBox="1"/>
          <p:nvPr/>
        </p:nvSpPr>
        <p:spPr>
          <a:xfrm>
            <a:off x="272045" y="817708"/>
            <a:ext cx="11537496" cy="1323439"/>
          </a:xfrm>
          <a:prstGeom prst="rect">
            <a:avLst/>
          </a:prstGeom>
          <a:noFill/>
        </p:spPr>
        <p:txBody>
          <a:bodyPr wrap="square">
            <a:spAutoFit/>
          </a:bodyPr>
          <a:lstStyle/>
          <a:p>
            <a:pPr algn="ctr"/>
            <a:r>
              <a:rPr lang="en-GB" sz="2000" b="0" i="0" dirty="0">
                <a:solidFill>
                  <a:schemeClr val="bg1"/>
                </a:solidFill>
                <a:effectLst/>
                <a:latin typeface="Arial Rounded MT Bold" panose="020F0704030504030204" pitchFamily="34" charset="0"/>
              </a:rPr>
              <a:t>Get caught up in sun, fun, chills and thrills with, interactive play system, arts zone, food and classic inflatables. Session times: 12noon – 2.30pm and 3pm – 5.30pm</a:t>
            </a:r>
          </a:p>
          <a:p>
            <a:pPr algn="ctr"/>
            <a:endParaRPr lang="en-GB" sz="2000" b="0" i="0" dirty="0">
              <a:solidFill>
                <a:schemeClr val="bg1"/>
              </a:solidFill>
              <a:effectLst/>
              <a:latin typeface="Arial Rounded MT Bold" panose="020F0704030504030204" pitchFamily="34" charset="0"/>
            </a:endParaRPr>
          </a:p>
          <a:p>
            <a:pPr algn="ctr"/>
            <a:r>
              <a:rPr lang="en-GB" sz="2000" dirty="0">
                <a:solidFill>
                  <a:srgbClr val="EE088D"/>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https://www.breezeleeds.org/breeze-in-the-park/</a:t>
            </a:r>
            <a:r>
              <a:rPr lang="en-GB" sz="2000" dirty="0">
                <a:solidFill>
                  <a:srgbClr val="EE088D"/>
                </a:solidFill>
                <a:latin typeface="Arial Rounded MT Bold" panose="020F0704030504030204" pitchFamily="34" charset="0"/>
              </a:rPr>
              <a:t> </a:t>
            </a:r>
          </a:p>
        </p:txBody>
      </p:sp>
      <p:graphicFrame>
        <p:nvGraphicFramePr>
          <p:cNvPr id="7" name="Table 6">
            <a:extLst>
              <a:ext uri="{FF2B5EF4-FFF2-40B4-BE49-F238E27FC236}">
                <a16:creationId xmlns:a16="http://schemas.microsoft.com/office/drawing/2014/main" id="{709A8367-CE84-1CB8-0346-3E79B25F7D81}"/>
              </a:ext>
            </a:extLst>
          </p:cNvPr>
          <p:cNvGraphicFramePr>
            <a:graphicFrameLocks noGrp="1"/>
          </p:cNvGraphicFramePr>
          <p:nvPr>
            <p:extLst>
              <p:ext uri="{D42A27DB-BD31-4B8C-83A1-F6EECF244321}">
                <p14:modId xmlns:p14="http://schemas.microsoft.com/office/powerpoint/2010/main" val="3654873861"/>
              </p:ext>
            </p:extLst>
          </p:nvPr>
        </p:nvGraphicFramePr>
        <p:xfrm>
          <a:off x="272045" y="2252388"/>
          <a:ext cx="5454502" cy="4331942"/>
        </p:xfrm>
        <a:graphic>
          <a:graphicData uri="http://schemas.openxmlformats.org/drawingml/2006/table">
            <a:tbl>
              <a:tblPr firstRow="1" firstCol="1" bandRow="1">
                <a:tableStyleId>{1E171933-4619-4E11-9A3F-F7608DF75F80}</a:tableStyleId>
              </a:tblPr>
              <a:tblGrid>
                <a:gridCol w="1451812">
                  <a:extLst>
                    <a:ext uri="{9D8B030D-6E8A-4147-A177-3AD203B41FA5}">
                      <a16:colId xmlns:a16="http://schemas.microsoft.com/office/drawing/2014/main" val="3044767705"/>
                    </a:ext>
                  </a:extLst>
                </a:gridCol>
                <a:gridCol w="4002690">
                  <a:extLst>
                    <a:ext uri="{9D8B030D-6E8A-4147-A177-3AD203B41FA5}">
                      <a16:colId xmlns:a16="http://schemas.microsoft.com/office/drawing/2014/main" val="3643984662"/>
                    </a:ext>
                  </a:extLst>
                </a:gridCol>
              </a:tblGrid>
              <a:tr h="0">
                <a:tc>
                  <a:txBody>
                    <a:bodyPr/>
                    <a:lstStyle/>
                    <a:p>
                      <a:pPr algn="r">
                        <a:lnSpc>
                          <a:spcPct val="107000"/>
                        </a:lnSpc>
                        <a:spcAft>
                          <a:spcPts val="800"/>
                        </a:spcAft>
                      </a:pP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725" marR="37725" marT="37725" marB="37725"/>
                </a:tc>
                <a:tc>
                  <a:txBody>
                    <a:bodyPr/>
                    <a:lstStyle/>
                    <a:p>
                      <a:pPr>
                        <a:lnSpc>
                          <a:spcPct val="107000"/>
                        </a:lnSpc>
                        <a:spcAft>
                          <a:spcPts val="800"/>
                        </a:spcAft>
                      </a:pP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7725" marR="37725" marT="37725" marB="37725"/>
                </a:tc>
                <a:extLst>
                  <a:ext uri="{0D108BD9-81ED-4DB2-BD59-A6C34878D82A}">
                    <a16:rowId xmlns:a16="http://schemas.microsoft.com/office/drawing/2014/main" val="1435998358"/>
                  </a:ext>
                </a:extLst>
              </a:tr>
              <a:tr h="274412">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ea typeface="Times New Roman" panose="02020603050405020304" pitchFamily="18" charset="0"/>
                          <a:cs typeface="Calibri" panose="020F0502020204030204" pitchFamily="34" charset="0"/>
                        </a:rPr>
                        <a:t>Wed, 24 July</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a:lnSpc>
                          <a:spcPct val="107000"/>
                        </a:lnSpc>
                        <a:spcAft>
                          <a:spcPts val="800"/>
                        </a:spcAft>
                      </a:pPr>
                      <a:r>
                        <a:rPr lang="en-GB" sz="1200" b="0" kern="0" dirty="0">
                          <a:solidFill>
                            <a:srgbClr val="EE088D"/>
                          </a:solidFill>
                          <a:effectLst/>
                          <a:latin typeface="Arial Rounded MT Bold" panose="020F0704030504030204" pitchFamily="34" charset="0"/>
                          <a:ea typeface="Times New Roman" panose="02020603050405020304" pitchFamily="18" charset="0"/>
                          <a:cs typeface="Calibri" panose="020F0502020204030204" pitchFamily="34" charset="0"/>
                        </a:rPr>
                        <a:t>Cooper’s Field (previously Parkside Fields), Belle Isle, LS10 3HF</a:t>
                      </a:r>
                      <a:endParaRPr lang="en-GB" sz="1200" b="0" kern="100" dirty="0">
                        <a:solidFill>
                          <a:srgbClr val="EE088D"/>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3692780039"/>
                  </a:ext>
                </a:extLst>
              </a:tr>
              <a:tr h="237209">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Thurs, 25 July</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37725" marR="37725" marT="37725" marB="37725"/>
                </a:tc>
                <a:tc>
                  <a:txBody>
                    <a:bodyPr/>
                    <a:lstStyle/>
                    <a:p>
                      <a:pPr>
                        <a:lnSpc>
                          <a:spcPct val="107000"/>
                        </a:lnSpc>
                        <a:spcAft>
                          <a:spcPts val="800"/>
                        </a:spcAft>
                      </a:pPr>
                      <a:r>
                        <a:rPr lang="en-GB" sz="1200" b="0" kern="0" dirty="0">
                          <a:solidFill>
                            <a:srgbClr val="EE088D"/>
                          </a:solidFill>
                          <a:effectLst/>
                          <a:latin typeface="Arial Rounded MT Bold" panose="020F0704030504030204" pitchFamily="34" charset="0"/>
                        </a:rPr>
                        <a:t>West Park Leeds RUFC, The Sycamores, Bramhope, LS16 9JR</a:t>
                      </a:r>
                      <a:endParaRPr lang="en-GB" sz="1200" b="0" kern="100" dirty="0">
                        <a:solidFill>
                          <a:srgbClr val="EE088D"/>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37725" marR="37725" marT="37725" marB="37725"/>
                </a:tc>
                <a:extLst>
                  <a:ext uri="{0D108BD9-81ED-4DB2-BD59-A6C34878D82A}">
                    <a16:rowId xmlns:a16="http://schemas.microsoft.com/office/drawing/2014/main" val="464021282"/>
                  </a:ext>
                </a:extLst>
              </a:tr>
              <a:tr h="237209">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Fri, 26 July</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37725" marR="37725" marT="37725" marB="37725"/>
                </a:tc>
                <a:tc>
                  <a:txBody>
                    <a:bodyPr/>
                    <a:lstStyle/>
                    <a:p>
                      <a:pPr>
                        <a:lnSpc>
                          <a:spcPct val="107000"/>
                        </a:lnSpc>
                        <a:spcAft>
                          <a:spcPts val="800"/>
                        </a:spcAft>
                      </a:pPr>
                      <a:r>
                        <a:rPr lang="en-GB" sz="1200" b="0" kern="0" dirty="0">
                          <a:solidFill>
                            <a:srgbClr val="EE088D"/>
                          </a:solidFill>
                          <a:effectLst/>
                          <a:latin typeface="Arial Rounded MT Bold" panose="020F0704030504030204" pitchFamily="34" charset="0"/>
                        </a:rPr>
                        <a:t>Queens Park, Pudsey, LS28 7FB</a:t>
                      </a:r>
                      <a:endParaRPr lang="en-GB" sz="1200" b="0" kern="100" dirty="0">
                        <a:solidFill>
                          <a:srgbClr val="EE088D"/>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37725" marR="37725" marT="37725" marB="37725"/>
                </a:tc>
                <a:extLst>
                  <a:ext uri="{0D108BD9-81ED-4DB2-BD59-A6C34878D82A}">
                    <a16:rowId xmlns:a16="http://schemas.microsoft.com/office/drawing/2014/main" val="1977172665"/>
                  </a:ext>
                </a:extLst>
              </a:tr>
              <a:tr h="237209">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Sat, 27 July</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37725" marR="37725" marT="37725" marB="37725"/>
                </a:tc>
                <a:tc>
                  <a:txBody>
                    <a:bodyPr/>
                    <a:lstStyle/>
                    <a:p>
                      <a:pPr>
                        <a:lnSpc>
                          <a:spcPct val="107000"/>
                        </a:lnSpc>
                        <a:spcAft>
                          <a:spcPts val="800"/>
                        </a:spcAft>
                      </a:pPr>
                      <a:r>
                        <a:rPr lang="en-GB" sz="1200" b="0" kern="0" dirty="0">
                          <a:solidFill>
                            <a:srgbClr val="EE088D"/>
                          </a:solidFill>
                          <a:effectLst/>
                          <a:latin typeface="Arial Rounded MT Bold" panose="020F0704030504030204" pitchFamily="34" charset="0"/>
                        </a:rPr>
                        <a:t>Street Lane Playing Fields, </a:t>
                      </a:r>
                      <a:r>
                        <a:rPr lang="en-GB" sz="1200" b="0" kern="0" dirty="0" err="1">
                          <a:solidFill>
                            <a:srgbClr val="EE088D"/>
                          </a:solidFill>
                          <a:effectLst/>
                          <a:latin typeface="Arial Rounded MT Bold" panose="020F0704030504030204" pitchFamily="34" charset="0"/>
                        </a:rPr>
                        <a:t>Gildersome</a:t>
                      </a:r>
                      <a:r>
                        <a:rPr lang="en-GB" sz="1200" b="0" kern="0" dirty="0">
                          <a:solidFill>
                            <a:srgbClr val="EE088D"/>
                          </a:solidFill>
                          <a:effectLst/>
                          <a:latin typeface="Arial Rounded MT Bold" panose="020F0704030504030204" pitchFamily="34" charset="0"/>
                        </a:rPr>
                        <a:t>, LS27 7HY</a:t>
                      </a:r>
                      <a:endParaRPr lang="en-GB" sz="1200" b="0" kern="100" dirty="0">
                        <a:solidFill>
                          <a:srgbClr val="EE088D"/>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37725" marR="37725" marT="37725" marB="37725"/>
                </a:tc>
                <a:extLst>
                  <a:ext uri="{0D108BD9-81ED-4DB2-BD59-A6C34878D82A}">
                    <a16:rowId xmlns:a16="http://schemas.microsoft.com/office/drawing/2014/main" val="881422755"/>
                  </a:ext>
                </a:extLst>
              </a:tr>
              <a:tr h="237209">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Mon, 29 July</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37725" marR="37725" marT="37725" marB="37725"/>
                </a:tc>
                <a:tc>
                  <a:txBody>
                    <a:bodyPr/>
                    <a:lstStyle/>
                    <a:p>
                      <a:pPr>
                        <a:lnSpc>
                          <a:spcPct val="107000"/>
                        </a:lnSpc>
                        <a:spcAft>
                          <a:spcPts val="800"/>
                        </a:spcAft>
                      </a:pPr>
                      <a:r>
                        <a:rPr lang="en-GB" sz="1200" b="0" kern="0" dirty="0">
                          <a:solidFill>
                            <a:srgbClr val="EE088D"/>
                          </a:solidFill>
                          <a:effectLst/>
                          <a:latin typeface="Arial Rounded MT Bold" panose="020F0704030504030204" pitchFamily="34" charset="0"/>
                        </a:rPr>
                        <a:t>Armley Park, </a:t>
                      </a:r>
                      <a:r>
                        <a:rPr lang="en-GB" sz="1200" b="0" kern="0" dirty="0" err="1">
                          <a:solidFill>
                            <a:srgbClr val="EE088D"/>
                          </a:solidFill>
                          <a:effectLst/>
                          <a:latin typeface="Arial Rounded MT Bold" panose="020F0704030504030204" pitchFamily="34" charset="0"/>
                        </a:rPr>
                        <a:t>Stanningley</a:t>
                      </a:r>
                      <a:r>
                        <a:rPr lang="en-GB" sz="1200" b="0" kern="0" dirty="0">
                          <a:solidFill>
                            <a:srgbClr val="EE088D"/>
                          </a:solidFill>
                          <a:effectLst/>
                          <a:latin typeface="Arial Rounded MT Bold" panose="020F0704030504030204" pitchFamily="34" charset="0"/>
                        </a:rPr>
                        <a:t> Rd, Leeds LS12 3LW</a:t>
                      </a:r>
                      <a:endParaRPr lang="en-GB" sz="1200" b="0" kern="100" dirty="0">
                        <a:solidFill>
                          <a:srgbClr val="EE088D"/>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37725" marR="37725" marT="37725" marB="37725"/>
                </a:tc>
                <a:extLst>
                  <a:ext uri="{0D108BD9-81ED-4DB2-BD59-A6C34878D82A}">
                    <a16:rowId xmlns:a16="http://schemas.microsoft.com/office/drawing/2014/main" val="58513815"/>
                  </a:ext>
                </a:extLst>
              </a:tr>
              <a:tr h="237209">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Tues, 30 July</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37725" marR="37725" marT="37725" marB="37725"/>
                </a:tc>
                <a:tc>
                  <a:txBody>
                    <a:bodyPr/>
                    <a:lstStyle/>
                    <a:p>
                      <a:pPr>
                        <a:lnSpc>
                          <a:spcPct val="107000"/>
                        </a:lnSpc>
                        <a:spcAft>
                          <a:spcPts val="800"/>
                        </a:spcAft>
                      </a:pPr>
                      <a:r>
                        <a:rPr lang="en-GB" sz="1200" b="0" kern="0" dirty="0">
                          <a:solidFill>
                            <a:srgbClr val="EE088D"/>
                          </a:solidFill>
                          <a:effectLst/>
                          <a:latin typeface="Arial Rounded MT Bold" panose="020F0704030504030204" pitchFamily="34" charset="0"/>
                        </a:rPr>
                        <a:t>Harehills Park, Harehills, LS9 6ND</a:t>
                      </a:r>
                      <a:endParaRPr lang="en-GB" sz="1200" b="0" kern="100" dirty="0">
                        <a:solidFill>
                          <a:srgbClr val="EE088D"/>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37725" marR="37725" marT="37725" marB="37725"/>
                </a:tc>
                <a:extLst>
                  <a:ext uri="{0D108BD9-81ED-4DB2-BD59-A6C34878D82A}">
                    <a16:rowId xmlns:a16="http://schemas.microsoft.com/office/drawing/2014/main" val="3533371311"/>
                  </a:ext>
                </a:extLst>
              </a:tr>
              <a:tr h="237209">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Wed, 31 July</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37725" marR="37725" marT="37725" marB="37725"/>
                </a:tc>
                <a:tc>
                  <a:txBody>
                    <a:bodyPr/>
                    <a:lstStyle/>
                    <a:p>
                      <a:pPr>
                        <a:lnSpc>
                          <a:spcPct val="107000"/>
                        </a:lnSpc>
                        <a:spcAft>
                          <a:spcPts val="800"/>
                        </a:spcAft>
                      </a:pPr>
                      <a:r>
                        <a:rPr lang="en-GB" sz="1200" b="0" kern="0" dirty="0">
                          <a:solidFill>
                            <a:srgbClr val="EE088D"/>
                          </a:solidFill>
                          <a:effectLst/>
                          <a:latin typeface="Arial Rounded MT Bold" panose="020F0704030504030204" pitchFamily="34" charset="0"/>
                        </a:rPr>
                        <a:t>Cross Flatts park, Beeston, LS11 7BQ</a:t>
                      </a:r>
                      <a:endParaRPr lang="en-GB" sz="1200" b="0" kern="100" dirty="0">
                        <a:solidFill>
                          <a:srgbClr val="EE088D"/>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37725" marR="37725" marT="37725" marB="37725"/>
                </a:tc>
                <a:extLst>
                  <a:ext uri="{0D108BD9-81ED-4DB2-BD59-A6C34878D82A}">
                    <a16:rowId xmlns:a16="http://schemas.microsoft.com/office/drawing/2014/main" val="2672151344"/>
                  </a:ext>
                </a:extLst>
              </a:tr>
              <a:tr h="237209">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Thurs, 1 Aug</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37725" marR="37725" marT="37725" marB="37725"/>
                </a:tc>
                <a:tc>
                  <a:txBody>
                    <a:bodyPr/>
                    <a:lstStyle/>
                    <a:p>
                      <a:pPr>
                        <a:lnSpc>
                          <a:spcPct val="107000"/>
                        </a:lnSpc>
                        <a:spcAft>
                          <a:spcPts val="800"/>
                        </a:spcAft>
                      </a:pPr>
                      <a:r>
                        <a:rPr lang="en-GB" sz="1200" b="0" kern="0" dirty="0">
                          <a:solidFill>
                            <a:srgbClr val="EE088D"/>
                          </a:solidFill>
                          <a:effectLst/>
                          <a:latin typeface="Arial Rounded MT Bold" panose="020F0704030504030204" pitchFamily="34" charset="0"/>
                        </a:rPr>
                        <a:t>Garnett Field, Otley, LS21 1AS</a:t>
                      </a:r>
                      <a:endParaRPr lang="en-GB" sz="1200" b="0" kern="100" dirty="0">
                        <a:solidFill>
                          <a:srgbClr val="EE088D"/>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37725" marR="37725" marT="37725" marB="37725"/>
                </a:tc>
                <a:extLst>
                  <a:ext uri="{0D108BD9-81ED-4DB2-BD59-A6C34878D82A}">
                    <a16:rowId xmlns:a16="http://schemas.microsoft.com/office/drawing/2014/main" val="1103762865"/>
                  </a:ext>
                </a:extLst>
              </a:tr>
              <a:tr h="237209">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Fri, 2 August</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37725" marR="37725" marT="37725" marB="37725"/>
                </a:tc>
                <a:tc>
                  <a:txBody>
                    <a:bodyPr/>
                    <a:lstStyle/>
                    <a:p>
                      <a:pPr>
                        <a:lnSpc>
                          <a:spcPct val="107000"/>
                        </a:lnSpc>
                        <a:spcAft>
                          <a:spcPts val="800"/>
                        </a:spcAft>
                      </a:pPr>
                      <a:r>
                        <a:rPr lang="en-GB" sz="1200" b="0" kern="0" dirty="0">
                          <a:solidFill>
                            <a:srgbClr val="EE088D"/>
                          </a:solidFill>
                          <a:effectLst/>
                          <a:latin typeface="Arial Rounded MT Bold" panose="020F0704030504030204" pitchFamily="34" charset="0"/>
                        </a:rPr>
                        <a:t>East Ardsley Recreation </a:t>
                      </a:r>
                      <a:r>
                        <a:rPr lang="en-GB" sz="1200" b="0" kern="0" dirty="0" err="1">
                          <a:solidFill>
                            <a:srgbClr val="EE088D"/>
                          </a:solidFill>
                          <a:effectLst/>
                          <a:latin typeface="Arial Rounded MT Bold" panose="020F0704030504030204" pitchFamily="34" charset="0"/>
                        </a:rPr>
                        <a:t>Ground,Main</a:t>
                      </a:r>
                      <a:r>
                        <a:rPr lang="en-GB" sz="1200" b="0" kern="0" dirty="0">
                          <a:solidFill>
                            <a:srgbClr val="EE088D"/>
                          </a:solidFill>
                          <a:effectLst/>
                          <a:latin typeface="Arial Rounded MT Bold" panose="020F0704030504030204" pitchFamily="34" charset="0"/>
                        </a:rPr>
                        <a:t> St, East Ardsley, WF3 2AP</a:t>
                      </a:r>
                      <a:endParaRPr lang="en-GB" sz="1200" b="0" kern="100" dirty="0">
                        <a:solidFill>
                          <a:srgbClr val="EE088D"/>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37725" marR="37725" marT="37725" marB="37725"/>
                </a:tc>
                <a:extLst>
                  <a:ext uri="{0D108BD9-81ED-4DB2-BD59-A6C34878D82A}">
                    <a16:rowId xmlns:a16="http://schemas.microsoft.com/office/drawing/2014/main" val="1872292057"/>
                  </a:ext>
                </a:extLst>
              </a:tr>
              <a:tr h="237209">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Sat, 3 August</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37725" marR="37725" marT="37725" marB="37725"/>
                </a:tc>
                <a:tc>
                  <a:txBody>
                    <a:bodyPr/>
                    <a:lstStyle/>
                    <a:p>
                      <a:pPr>
                        <a:lnSpc>
                          <a:spcPct val="107000"/>
                        </a:lnSpc>
                        <a:spcAft>
                          <a:spcPts val="800"/>
                        </a:spcAft>
                      </a:pPr>
                      <a:r>
                        <a:rPr lang="en-GB" sz="1200" b="0" kern="0" dirty="0">
                          <a:solidFill>
                            <a:srgbClr val="EE088D"/>
                          </a:solidFill>
                          <a:effectLst/>
                          <a:latin typeface="Arial Rounded MT Bold" panose="020F0704030504030204" pitchFamily="34" charset="0"/>
                        </a:rPr>
                        <a:t>Western Flatts Cliff Park, Green Hill Lane, Wortley, LS12 4HG</a:t>
                      </a:r>
                      <a:endParaRPr lang="en-GB" sz="1200" b="0" kern="100" dirty="0">
                        <a:solidFill>
                          <a:srgbClr val="EE088D"/>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37725" marR="37725" marT="37725" marB="37725"/>
                </a:tc>
                <a:extLst>
                  <a:ext uri="{0D108BD9-81ED-4DB2-BD59-A6C34878D82A}">
                    <a16:rowId xmlns:a16="http://schemas.microsoft.com/office/drawing/2014/main" val="4042036405"/>
                  </a:ext>
                </a:extLst>
              </a:tr>
              <a:tr h="237209">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Mon, 5 August</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37725" marR="37725" marT="37725" marB="37725"/>
                </a:tc>
                <a:tc>
                  <a:txBody>
                    <a:bodyPr/>
                    <a:lstStyle/>
                    <a:p>
                      <a:pPr>
                        <a:lnSpc>
                          <a:spcPct val="107000"/>
                        </a:lnSpc>
                        <a:spcAft>
                          <a:spcPts val="800"/>
                        </a:spcAft>
                      </a:pPr>
                      <a:r>
                        <a:rPr lang="en-GB" sz="1200" b="0" kern="0" dirty="0" err="1">
                          <a:solidFill>
                            <a:srgbClr val="EE088D"/>
                          </a:solidFill>
                          <a:effectLst/>
                          <a:latin typeface="Arial Rounded MT Bold" panose="020F0704030504030204" pitchFamily="34" charset="0"/>
                        </a:rPr>
                        <a:t>Haslewood</a:t>
                      </a:r>
                      <a:r>
                        <a:rPr lang="en-GB" sz="1200" b="0" kern="0" dirty="0">
                          <a:solidFill>
                            <a:srgbClr val="EE088D"/>
                          </a:solidFill>
                          <a:effectLst/>
                          <a:latin typeface="Arial Rounded MT Bold" panose="020F0704030504030204" pitchFamily="34" charset="0"/>
                        </a:rPr>
                        <a:t> Park, </a:t>
                      </a:r>
                      <a:r>
                        <a:rPr lang="en-GB" sz="1200" b="0" kern="0" dirty="0" err="1">
                          <a:solidFill>
                            <a:srgbClr val="EE088D"/>
                          </a:solidFill>
                          <a:effectLst/>
                          <a:latin typeface="Arial Rounded MT Bold" panose="020F0704030504030204" pitchFamily="34" charset="0"/>
                        </a:rPr>
                        <a:t>Oxton</a:t>
                      </a:r>
                      <a:r>
                        <a:rPr lang="en-GB" sz="1200" b="0" kern="0" dirty="0">
                          <a:solidFill>
                            <a:srgbClr val="EE088D"/>
                          </a:solidFill>
                          <a:effectLst/>
                          <a:latin typeface="Arial Rounded MT Bold" panose="020F0704030504030204" pitchFamily="34" charset="0"/>
                        </a:rPr>
                        <a:t> Way, </a:t>
                      </a:r>
                      <a:r>
                        <a:rPr lang="en-GB" sz="1200" b="0" kern="0" dirty="0" err="1">
                          <a:solidFill>
                            <a:srgbClr val="EE088D"/>
                          </a:solidFill>
                          <a:effectLst/>
                          <a:latin typeface="Arial Rounded MT Bold" panose="020F0704030504030204" pitchFamily="34" charset="0"/>
                        </a:rPr>
                        <a:t>Burnantofts</a:t>
                      </a:r>
                      <a:r>
                        <a:rPr lang="en-GB" sz="1200" b="0" kern="0" dirty="0">
                          <a:solidFill>
                            <a:srgbClr val="EE088D"/>
                          </a:solidFill>
                          <a:effectLst/>
                          <a:latin typeface="Arial Rounded MT Bold" panose="020F0704030504030204" pitchFamily="34" charset="0"/>
                        </a:rPr>
                        <a:t>, LS9 7UZ</a:t>
                      </a:r>
                      <a:endParaRPr lang="en-GB" sz="1200" b="0" kern="100" dirty="0">
                        <a:solidFill>
                          <a:srgbClr val="EE088D"/>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37725" marR="37725" marT="37725" marB="37725"/>
                </a:tc>
                <a:extLst>
                  <a:ext uri="{0D108BD9-81ED-4DB2-BD59-A6C34878D82A}">
                    <a16:rowId xmlns:a16="http://schemas.microsoft.com/office/drawing/2014/main" val="2477193788"/>
                  </a:ext>
                </a:extLst>
              </a:tr>
              <a:tr h="237209">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Tues, 6 August</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37725" marR="37725" marT="37725" marB="37725"/>
                </a:tc>
                <a:tc>
                  <a:txBody>
                    <a:bodyPr/>
                    <a:lstStyle/>
                    <a:p>
                      <a:pPr>
                        <a:lnSpc>
                          <a:spcPct val="107000"/>
                        </a:lnSpc>
                        <a:spcAft>
                          <a:spcPts val="800"/>
                        </a:spcAft>
                      </a:pPr>
                      <a:r>
                        <a:rPr lang="en-GB" sz="1200" b="0" kern="0" dirty="0">
                          <a:solidFill>
                            <a:srgbClr val="EE088D"/>
                          </a:solidFill>
                          <a:effectLst/>
                          <a:latin typeface="Arial Rounded MT Bold" panose="020F0704030504030204" pitchFamily="34" charset="0"/>
                        </a:rPr>
                        <a:t>Kirkstall Abbey, Kirkstall, LS5 3EH</a:t>
                      </a:r>
                      <a:endParaRPr lang="en-GB" sz="1200" b="0" kern="100" dirty="0">
                        <a:solidFill>
                          <a:srgbClr val="EE088D"/>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37725" marR="37725" marT="37725" marB="37725"/>
                </a:tc>
                <a:extLst>
                  <a:ext uri="{0D108BD9-81ED-4DB2-BD59-A6C34878D82A}">
                    <a16:rowId xmlns:a16="http://schemas.microsoft.com/office/drawing/2014/main" val="2733943679"/>
                  </a:ext>
                </a:extLst>
              </a:tr>
              <a:tr h="237209">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Wed, 7 August</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37725" marR="37725" marT="37725" marB="37725"/>
                </a:tc>
                <a:tc>
                  <a:txBody>
                    <a:bodyPr/>
                    <a:lstStyle/>
                    <a:p>
                      <a:pPr>
                        <a:lnSpc>
                          <a:spcPct val="107000"/>
                        </a:lnSpc>
                        <a:spcAft>
                          <a:spcPts val="800"/>
                        </a:spcAft>
                      </a:pPr>
                      <a:r>
                        <a:rPr lang="en-GB" sz="1200" b="0" kern="0" dirty="0">
                          <a:solidFill>
                            <a:srgbClr val="EE088D"/>
                          </a:solidFill>
                          <a:effectLst/>
                          <a:latin typeface="Arial Rounded MT Bold" panose="020F0704030504030204" pitchFamily="34" charset="0"/>
                        </a:rPr>
                        <a:t>Scatcherd Park, Morley, Leeds LS27 9JP</a:t>
                      </a:r>
                      <a:endParaRPr lang="en-GB" sz="1200" b="0" kern="100" dirty="0">
                        <a:solidFill>
                          <a:srgbClr val="EE088D"/>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37725" marR="37725" marT="37725" marB="37725"/>
                </a:tc>
                <a:extLst>
                  <a:ext uri="{0D108BD9-81ED-4DB2-BD59-A6C34878D82A}">
                    <a16:rowId xmlns:a16="http://schemas.microsoft.com/office/drawing/2014/main" val="334099778"/>
                  </a:ext>
                </a:extLst>
              </a:tr>
            </a:tbl>
          </a:graphicData>
        </a:graphic>
      </p:graphicFrame>
      <p:graphicFrame>
        <p:nvGraphicFramePr>
          <p:cNvPr id="10" name="Table 9">
            <a:extLst>
              <a:ext uri="{FF2B5EF4-FFF2-40B4-BE49-F238E27FC236}">
                <a16:creationId xmlns:a16="http://schemas.microsoft.com/office/drawing/2014/main" id="{99ED1A7A-445D-A97A-B48F-F88B694DE667}"/>
              </a:ext>
            </a:extLst>
          </p:cNvPr>
          <p:cNvGraphicFramePr>
            <a:graphicFrameLocks noGrp="1"/>
          </p:cNvGraphicFramePr>
          <p:nvPr>
            <p:extLst>
              <p:ext uri="{D42A27DB-BD31-4B8C-83A1-F6EECF244321}">
                <p14:modId xmlns:p14="http://schemas.microsoft.com/office/powerpoint/2010/main" val="2109860309"/>
              </p:ext>
            </p:extLst>
          </p:nvPr>
        </p:nvGraphicFramePr>
        <p:xfrm>
          <a:off x="6042718" y="2252388"/>
          <a:ext cx="5833110" cy="4331940"/>
        </p:xfrm>
        <a:graphic>
          <a:graphicData uri="http://schemas.openxmlformats.org/drawingml/2006/table">
            <a:tbl>
              <a:tblPr firstRow="1" firstCol="1" bandRow="1">
                <a:tableStyleId>{1E171933-4619-4E11-9A3F-F7608DF75F80}</a:tableStyleId>
              </a:tblPr>
              <a:tblGrid>
                <a:gridCol w="1581785">
                  <a:extLst>
                    <a:ext uri="{9D8B030D-6E8A-4147-A177-3AD203B41FA5}">
                      <a16:colId xmlns:a16="http://schemas.microsoft.com/office/drawing/2014/main" val="659433061"/>
                    </a:ext>
                  </a:extLst>
                </a:gridCol>
                <a:gridCol w="4251325">
                  <a:extLst>
                    <a:ext uri="{9D8B030D-6E8A-4147-A177-3AD203B41FA5}">
                      <a16:colId xmlns:a16="http://schemas.microsoft.com/office/drawing/2014/main" val="999641399"/>
                    </a:ext>
                  </a:extLst>
                </a:gridCol>
              </a:tblGrid>
              <a:tr h="284323">
                <a:tc>
                  <a:txBody>
                    <a:bodyPr/>
                    <a:lstStyle/>
                    <a:p>
                      <a:pPr algn="r">
                        <a:lnSpc>
                          <a:spcPct val="107000"/>
                        </a:lnSpc>
                        <a:spcAft>
                          <a:spcPts val="800"/>
                        </a:spcAft>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a:lnSpc>
                          <a:spcPct val="107000"/>
                        </a:lnSpc>
                        <a:spcAft>
                          <a:spcPts val="800"/>
                        </a:spcAft>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3664443611"/>
                  </a:ext>
                </a:extLst>
              </a:tr>
              <a:tr h="304919">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Thurs, 8 August</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a:lnSpc>
                          <a:spcPct val="107000"/>
                        </a:lnSpc>
                        <a:spcAft>
                          <a:spcPts val="800"/>
                        </a:spcAft>
                      </a:pPr>
                      <a:r>
                        <a:rPr lang="en-GB" sz="1200" b="0" kern="0" dirty="0" err="1">
                          <a:solidFill>
                            <a:srgbClr val="EE0C8E"/>
                          </a:solidFill>
                          <a:effectLst/>
                          <a:latin typeface="Arial Rounded MT Bold" panose="020F0704030504030204" pitchFamily="34" charset="0"/>
                        </a:rPr>
                        <a:t>Tinshill</a:t>
                      </a:r>
                      <a:r>
                        <a:rPr lang="en-GB" sz="1200" b="0" kern="0" dirty="0">
                          <a:solidFill>
                            <a:srgbClr val="EE0C8E"/>
                          </a:solidFill>
                          <a:effectLst/>
                          <a:latin typeface="Arial Rounded MT Bold" panose="020F0704030504030204" pitchFamily="34" charset="0"/>
                        </a:rPr>
                        <a:t> Recreation Ground, LS16 6BN</a:t>
                      </a:r>
                      <a:endParaRPr lang="en-GB" sz="1200" b="0" kern="100" dirty="0">
                        <a:solidFill>
                          <a:srgbClr val="EE0C8E"/>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4242852472"/>
                  </a:ext>
                </a:extLst>
              </a:tr>
              <a:tr h="293382">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Fri, 9 August</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a:lnSpc>
                          <a:spcPct val="107000"/>
                        </a:lnSpc>
                        <a:spcAft>
                          <a:spcPts val="800"/>
                        </a:spcAft>
                      </a:pPr>
                      <a:r>
                        <a:rPr lang="en-GB" sz="1200" b="0" kern="0" dirty="0">
                          <a:solidFill>
                            <a:srgbClr val="EE0C8E"/>
                          </a:solidFill>
                          <a:effectLst/>
                          <a:latin typeface="Arial Rounded MT Bold" panose="020F0704030504030204" pitchFamily="34" charset="0"/>
                        </a:rPr>
                        <a:t>Hainsworth Park, Farsley, LS28 5ES</a:t>
                      </a:r>
                      <a:endParaRPr lang="en-GB" sz="1200" b="0" kern="100" dirty="0">
                        <a:solidFill>
                          <a:srgbClr val="EE0C8E"/>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1640723885"/>
                  </a:ext>
                </a:extLst>
              </a:tr>
              <a:tr h="311630">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Sat, 10 August</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a:lnSpc>
                          <a:spcPct val="107000"/>
                        </a:lnSpc>
                        <a:spcAft>
                          <a:spcPts val="800"/>
                        </a:spcAft>
                      </a:pPr>
                      <a:r>
                        <a:rPr lang="en-GB" sz="1200" b="0" kern="0" dirty="0">
                          <a:solidFill>
                            <a:srgbClr val="EE0C8E"/>
                          </a:solidFill>
                          <a:effectLst/>
                          <a:latin typeface="Arial Rounded MT Bold" panose="020F0704030504030204" pitchFamily="34" charset="0"/>
                        </a:rPr>
                        <a:t>Horsforth field Playground, Drury Avenue LS18 4BR</a:t>
                      </a:r>
                      <a:endParaRPr lang="en-GB" sz="1200" b="0" kern="100" dirty="0">
                        <a:solidFill>
                          <a:srgbClr val="EE0C8E"/>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836356249"/>
                  </a:ext>
                </a:extLst>
              </a:tr>
              <a:tr h="307464">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Mon, 12 August</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a:lnSpc>
                          <a:spcPct val="107000"/>
                        </a:lnSpc>
                        <a:spcAft>
                          <a:spcPts val="800"/>
                        </a:spcAft>
                      </a:pPr>
                      <a:r>
                        <a:rPr lang="en-GB" sz="1200" b="0" kern="0" dirty="0">
                          <a:solidFill>
                            <a:srgbClr val="EE0C8E"/>
                          </a:solidFill>
                          <a:effectLst/>
                          <a:latin typeface="Arial Rounded MT Bold" panose="020F0704030504030204" pitchFamily="34" charset="0"/>
                        </a:rPr>
                        <a:t>East End Park, East Park Parade, LS9 9NG</a:t>
                      </a:r>
                      <a:endParaRPr lang="en-GB" sz="1200" b="0" kern="100" dirty="0">
                        <a:solidFill>
                          <a:srgbClr val="EE0C8E"/>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1912023164"/>
                  </a:ext>
                </a:extLst>
              </a:tr>
              <a:tr h="307464">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Tues, 13 August</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a:lnSpc>
                          <a:spcPct val="107000"/>
                        </a:lnSpc>
                        <a:spcAft>
                          <a:spcPts val="800"/>
                        </a:spcAft>
                      </a:pPr>
                      <a:r>
                        <a:rPr lang="en-GB" sz="1200" b="0" kern="0" dirty="0" err="1">
                          <a:solidFill>
                            <a:srgbClr val="EE0C8E"/>
                          </a:solidFill>
                          <a:effectLst/>
                          <a:latin typeface="Arial Rounded MT Bold" panose="020F0704030504030204" pitchFamily="34" charset="0"/>
                        </a:rPr>
                        <a:t>Nunroyd</a:t>
                      </a:r>
                      <a:r>
                        <a:rPr lang="en-GB" sz="1200" b="0" kern="0" dirty="0">
                          <a:solidFill>
                            <a:srgbClr val="EE0C8E"/>
                          </a:solidFill>
                          <a:effectLst/>
                          <a:latin typeface="Arial Rounded MT Bold" panose="020F0704030504030204" pitchFamily="34" charset="0"/>
                        </a:rPr>
                        <a:t> Park, Yeadon, LS19 7HR</a:t>
                      </a:r>
                      <a:endParaRPr lang="en-GB" sz="1200" b="0" kern="100" dirty="0">
                        <a:solidFill>
                          <a:srgbClr val="EE0C8E"/>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2982636113"/>
                  </a:ext>
                </a:extLst>
              </a:tr>
              <a:tr h="293382">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Wed, 14 August</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a:lnSpc>
                          <a:spcPct val="107000"/>
                        </a:lnSpc>
                        <a:spcAft>
                          <a:spcPts val="800"/>
                        </a:spcAft>
                      </a:pPr>
                      <a:r>
                        <a:rPr lang="en-GB" sz="1200" b="0" kern="0">
                          <a:solidFill>
                            <a:srgbClr val="EE0C8E"/>
                          </a:solidFill>
                          <a:effectLst/>
                          <a:latin typeface="Arial Rounded MT Bold" panose="020F0704030504030204" pitchFamily="34" charset="0"/>
                        </a:rPr>
                        <a:t>Potternewton Playing Fields, Scott Hall Road, LS7 2EE</a:t>
                      </a:r>
                      <a:endParaRPr lang="en-GB" sz="1200" b="0" kern="100">
                        <a:solidFill>
                          <a:srgbClr val="EE0C8E"/>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2578574182"/>
                  </a:ext>
                </a:extLst>
              </a:tr>
              <a:tr h="301712">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Thurs, 15 August</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a:lnSpc>
                          <a:spcPct val="107000"/>
                        </a:lnSpc>
                        <a:spcAft>
                          <a:spcPts val="800"/>
                        </a:spcAft>
                      </a:pPr>
                      <a:r>
                        <a:rPr lang="en-GB" sz="1200" b="0" kern="0" dirty="0">
                          <a:solidFill>
                            <a:srgbClr val="EE0C8E"/>
                          </a:solidFill>
                          <a:effectLst/>
                          <a:latin typeface="Arial Rounded MT Bold" panose="020F0704030504030204" pitchFamily="34" charset="0"/>
                        </a:rPr>
                        <a:t>Wetherby Ings, Wetherby, LS22 5FN</a:t>
                      </a:r>
                      <a:endParaRPr lang="en-GB" sz="1200" b="0" kern="100" dirty="0">
                        <a:solidFill>
                          <a:srgbClr val="EE0C8E"/>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3899059427"/>
                  </a:ext>
                </a:extLst>
              </a:tr>
              <a:tr h="307464">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Fri, 16 August</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a:lnSpc>
                          <a:spcPct val="107000"/>
                        </a:lnSpc>
                        <a:spcAft>
                          <a:spcPts val="800"/>
                        </a:spcAft>
                      </a:pPr>
                      <a:r>
                        <a:rPr lang="en-GB" sz="1200" b="0" kern="0">
                          <a:solidFill>
                            <a:srgbClr val="EE0C8E"/>
                          </a:solidFill>
                          <a:effectLst/>
                          <a:latin typeface="Arial Rounded MT Bold" panose="020F0704030504030204" pitchFamily="34" charset="0"/>
                        </a:rPr>
                        <a:t>Middleton Park, LS10 3SH</a:t>
                      </a:r>
                      <a:endParaRPr lang="en-GB" sz="1200" b="0" kern="100">
                        <a:solidFill>
                          <a:srgbClr val="EE0C8E"/>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2460139613"/>
                  </a:ext>
                </a:extLst>
              </a:tr>
              <a:tr h="307464">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Sat, 17 August</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a:lnSpc>
                          <a:spcPct val="107000"/>
                        </a:lnSpc>
                        <a:spcAft>
                          <a:spcPts val="800"/>
                        </a:spcAft>
                      </a:pPr>
                      <a:r>
                        <a:rPr lang="en-GB" sz="1200" b="0" kern="0" dirty="0">
                          <a:solidFill>
                            <a:srgbClr val="EE0C8E"/>
                          </a:solidFill>
                          <a:effectLst/>
                          <a:latin typeface="Arial Rounded MT Bold" panose="020F0704030504030204" pitchFamily="34" charset="0"/>
                        </a:rPr>
                        <a:t>Bramley Park, LS13 3PG</a:t>
                      </a:r>
                      <a:endParaRPr lang="en-GB" sz="1200" b="0" kern="100" dirty="0">
                        <a:solidFill>
                          <a:srgbClr val="EE0C8E"/>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753731408"/>
                  </a:ext>
                </a:extLst>
              </a:tr>
              <a:tr h="307464">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Mon, 19 August</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a:lnSpc>
                          <a:spcPct val="107000"/>
                        </a:lnSpc>
                        <a:spcAft>
                          <a:spcPts val="800"/>
                        </a:spcAft>
                      </a:pPr>
                      <a:r>
                        <a:rPr lang="en-GB" sz="1200" b="0" kern="0" dirty="0">
                          <a:solidFill>
                            <a:srgbClr val="EE0C8E"/>
                          </a:solidFill>
                          <a:effectLst/>
                          <a:latin typeface="Arial Rounded MT Bold" panose="020F0704030504030204" pitchFamily="34" charset="0"/>
                        </a:rPr>
                        <a:t>Springhead Park, Rothwell, LS26 0DY</a:t>
                      </a:r>
                      <a:endParaRPr lang="en-GB" sz="1200" b="0" kern="100" dirty="0">
                        <a:solidFill>
                          <a:srgbClr val="EE0C8E"/>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626224894"/>
                  </a:ext>
                </a:extLst>
              </a:tr>
              <a:tr h="327302">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Tues, 20 August </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a:lnSpc>
                          <a:spcPct val="107000"/>
                        </a:lnSpc>
                        <a:spcAft>
                          <a:spcPts val="800"/>
                        </a:spcAft>
                      </a:pPr>
                      <a:r>
                        <a:rPr lang="en-GB" sz="1200" b="0" kern="0" dirty="0">
                          <a:solidFill>
                            <a:srgbClr val="EE0C8E"/>
                          </a:solidFill>
                          <a:effectLst/>
                          <a:latin typeface="Arial Rounded MT Bold" panose="020F0704030504030204" pitchFamily="34" charset="0"/>
                        </a:rPr>
                        <a:t>Seacroft Village Green, LS14 6JS</a:t>
                      </a:r>
                      <a:endParaRPr lang="en-GB" sz="1200" b="0" kern="100" dirty="0">
                        <a:solidFill>
                          <a:srgbClr val="EE0C8E"/>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285998561"/>
                  </a:ext>
                </a:extLst>
              </a:tr>
              <a:tr h="297546">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Wed, 21 August</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a:lnSpc>
                          <a:spcPct val="107000"/>
                        </a:lnSpc>
                        <a:spcAft>
                          <a:spcPts val="800"/>
                        </a:spcAft>
                      </a:pPr>
                      <a:r>
                        <a:rPr lang="en-GB" sz="1200" b="0" kern="0" dirty="0">
                          <a:solidFill>
                            <a:srgbClr val="EE0C8E"/>
                          </a:solidFill>
                          <a:effectLst/>
                          <a:latin typeface="Arial Rounded MT Bold" panose="020F0704030504030204" pitchFamily="34" charset="0"/>
                        </a:rPr>
                        <a:t>Primrose Valley, Halton Dean, LS15 7JA</a:t>
                      </a:r>
                      <a:endParaRPr lang="en-GB" sz="1200" b="0" kern="100" dirty="0">
                        <a:solidFill>
                          <a:srgbClr val="EE0C8E"/>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1922149244"/>
                  </a:ext>
                </a:extLst>
              </a:tr>
              <a:tr h="380424">
                <a:tc>
                  <a:txBody>
                    <a:bodyPr/>
                    <a:lstStyle/>
                    <a:p>
                      <a:pPr algn="r">
                        <a:lnSpc>
                          <a:spcPct val="107000"/>
                        </a:lnSpc>
                        <a:spcAft>
                          <a:spcPts val="800"/>
                        </a:spcAft>
                      </a:pPr>
                      <a:r>
                        <a:rPr lang="en-GB" sz="1200" b="0" kern="0" dirty="0">
                          <a:solidFill>
                            <a:srgbClr val="6C6D70"/>
                          </a:solidFill>
                          <a:effectLst/>
                          <a:latin typeface="Arial Rounded MT Bold" panose="020F0704030504030204" pitchFamily="34" charset="0"/>
                        </a:rPr>
                        <a:t>Thurs, 22 August</a:t>
                      </a:r>
                      <a:endParaRPr lang="en-GB" sz="1200" b="0" kern="100" dirty="0">
                        <a:solidFill>
                          <a:srgbClr val="6C6D70"/>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a:lnSpc>
                          <a:spcPct val="107000"/>
                        </a:lnSpc>
                        <a:spcAft>
                          <a:spcPts val="800"/>
                        </a:spcAft>
                      </a:pPr>
                      <a:r>
                        <a:rPr lang="en-GB" sz="1200" b="0" kern="0" dirty="0">
                          <a:solidFill>
                            <a:srgbClr val="EE0C8E"/>
                          </a:solidFill>
                          <a:effectLst/>
                          <a:latin typeface="Arial Rounded MT Bold" panose="020F0704030504030204" pitchFamily="34" charset="0"/>
                        </a:rPr>
                        <a:t>Manston Park, Cross Gates, LS15 8HA</a:t>
                      </a:r>
                      <a:endParaRPr lang="en-GB" sz="1200" b="0" kern="100" dirty="0">
                        <a:solidFill>
                          <a:srgbClr val="EE0C8E"/>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2889543297"/>
                  </a:ext>
                </a:extLst>
              </a:tr>
            </a:tbl>
          </a:graphicData>
        </a:graphic>
      </p:graphicFrame>
      <p:sp>
        <p:nvSpPr>
          <p:cNvPr id="12" name="Star: 5 Points 11">
            <a:extLst>
              <a:ext uri="{FF2B5EF4-FFF2-40B4-BE49-F238E27FC236}">
                <a16:creationId xmlns:a16="http://schemas.microsoft.com/office/drawing/2014/main" id="{0EE1DC96-9C02-442E-4905-B6A23173B01D}"/>
              </a:ext>
            </a:extLst>
          </p:cNvPr>
          <p:cNvSpPr/>
          <p:nvPr/>
        </p:nvSpPr>
        <p:spPr>
          <a:xfrm>
            <a:off x="394582" y="2570067"/>
            <a:ext cx="181263" cy="152510"/>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Star: 5 Points 12">
            <a:extLst>
              <a:ext uri="{FF2B5EF4-FFF2-40B4-BE49-F238E27FC236}">
                <a16:creationId xmlns:a16="http://schemas.microsoft.com/office/drawing/2014/main" id="{6FA682F5-90A3-B2EC-D18F-C0D2A20CDB67}"/>
              </a:ext>
            </a:extLst>
          </p:cNvPr>
          <p:cNvSpPr/>
          <p:nvPr/>
        </p:nvSpPr>
        <p:spPr>
          <a:xfrm>
            <a:off x="394582" y="4436070"/>
            <a:ext cx="181263" cy="152510"/>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4" name="Star: 5 Points 13">
            <a:extLst>
              <a:ext uri="{FF2B5EF4-FFF2-40B4-BE49-F238E27FC236}">
                <a16:creationId xmlns:a16="http://schemas.microsoft.com/office/drawing/2014/main" id="{ED446EBF-2948-016E-CC18-9C6B4347C9C2}"/>
              </a:ext>
            </a:extLst>
          </p:cNvPr>
          <p:cNvSpPr/>
          <p:nvPr/>
        </p:nvSpPr>
        <p:spPr>
          <a:xfrm>
            <a:off x="391858" y="5043860"/>
            <a:ext cx="181263" cy="152510"/>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 name="Star: 5 Points 14">
            <a:extLst>
              <a:ext uri="{FF2B5EF4-FFF2-40B4-BE49-F238E27FC236}">
                <a16:creationId xmlns:a16="http://schemas.microsoft.com/office/drawing/2014/main" id="{16914955-7968-E431-B898-877F3353FB4E}"/>
              </a:ext>
            </a:extLst>
          </p:cNvPr>
          <p:cNvSpPr/>
          <p:nvPr/>
        </p:nvSpPr>
        <p:spPr>
          <a:xfrm>
            <a:off x="394582" y="6375395"/>
            <a:ext cx="181263" cy="152510"/>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6" name="Star: 5 Points 15">
            <a:extLst>
              <a:ext uri="{FF2B5EF4-FFF2-40B4-BE49-F238E27FC236}">
                <a16:creationId xmlns:a16="http://schemas.microsoft.com/office/drawing/2014/main" id="{EE1DA03A-6D96-1B21-1634-91E22DED0069}"/>
              </a:ext>
            </a:extLst>
          </p:cNvPr>
          <p:cNvSpPr/>
          <p:nvPr/>
        </p:nvSpPr>
        <p:spPr>
          <a:xfrm>
            <a:off x="6110649" y="4713192"/>
            <a:ext cx="181263" cy="152510"/>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7" name="Star: 5 Points 16">
            <a:extLst>
              <a:ext uri="{FF2B5EF4-FFF2-40B4-BE49-F238E27FC236}">
                <a16:creationId xmlns:a16="http://schemas.microsoft.com/office/drawing/2014/main" id="{8C4F6799-62AF-670F-704E-C7DDDFC84202}"/>
              </a:ext>
            </a:extLst>
          </p:cNvPr>
          <p:cNvSpPr/>
          <p:nvPr/>
        </p:nvSpPr>
        <p:spPr>
          <a:xfrm>
            <a:off x="6110649" y="5275277"/>
            <a:ext cx="181263" cy="152510"/>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9" name="Star: 5 Points 18">
            <a:extLst>
              <a:ext uri="{FF2B5EF4-FFF2-40B4-BE49-F238E27FC236}">
                <a16:creationId xmlns:a16="http://schemas.microsoft.com/office/drawing/2014/main" id="{665A23A5-919B-E167-2A95-2631989987B5}"/>
              </a:ext>
            </a:extLst>
          </p:cNvPr>
          <p:cNvSpPr/>
          <p:nvPr/>
        </p:nvSpPr>
        <p:spPr>
          <a:xfrm>
            <a:off x="394582" y="3094772"/>
            <a:ext cx="181263" cy="15251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tar: 5 Points 19">
            <a:extLst>
              <a:ext uri="{FF2B5EF4-FFF2-40B4-BE49-F238E27FC236}">
                <a16:creationId xmlns:a16="http://schemas.microsoft.com/office/drawing/2014/main" id="{3D6B838A-AE3B-E74F-C362-399CB9ABACB9}"/>
              </a:ext>
            </a:extLst>
          </p:cNvPr>
          <p:cNvSpPr/>
          <p:nvPr/>
        </p:nvSpPr>
        <p:spPr>
          <a:xfrm>
            <a:off x="394579" y="3428092"/>
            <a:ext cx="181263" cy="15251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tar: 5 Points 21">
            <a:extLst>
              <a:ext uri="{FF2B5EF4-FFF2-40B4-BE49-F238E27FC236}">
                <a16:creationId xmlns:a16="http://schemas.microsoft.com/office/drawing/2014/main" id="{C0041634-7797-B68D-A649-097B7874682D}"/>
              </a:ext>
            </a:extLst>
          </p:cNvPr>
          <p:cNvSpPr/>
          <p:nvPr/>
        </p:nvSpPr>
        <p:spPr>
          <a:xfrm>
            <a:off x="394580" y="3958990"/>
            <a:ext cx="181263" cy="15251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tar: 5 Points 23">
            <a:extLst>
              <a:ext uri="{FF2B5EF4-FFF2-40B4-BE49-F238E27FC236}">
                <a16:creationId xmlns:a16="http://schemas.microsoft.com/office/drawing/2014/main" id="{D5B2C5E5-C7BB-CA8D-5289-83185C3486C3}"/>
              </a:ext>
            </a:extLst>
          </p:cNvPr>
          <p:cNvSpPr/>
          <p:nvPr/>
        </p:nvSpPr>
        <p:spPr>
          <a:xfrm>
            <a:off x="394580" y="4713192"/>
            <a:ext cx="181263" cy="15251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tar: 5 Points 24">
            <a:extLst>
              <a:ext uri="{FF2B5EF4-FFF2-40B4-BE49-F238E27FC236}">
                <a16:creationId xmlns:a16="http://schemas.microsoft.com/office/drawing/2014/main" id="{40F00AAD-3E72-D956-B96F-B2D0D5E1EBD3}"/>
              </a:ext>
            </a:extLst>
          </p:cNvPr>
          <p:cNvSpPr/>
          <p:nvPr/>
        </p:nvSpPr>
        <p:spPr>
          <a:xfrm>
            <a:off x="394579" y="6101725"/>
            <a:ext cx="181263" cy="15251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tar: 5 Points 25">
            <a:extLst>
              <a:ext uri="{FF2B5EF4-FFF2-40B4-BE49-F238E27FC236}">
                <a16:creationId xmlns:a16="http://schemas.microsoft.com/office/drawing/2014/main" id="{15C21588-46E0-EE57-FE6D-812D9DFA6FF8}"/>
              </a:ext>
            </a:extLst>
          </p:cNvPr>
          <p:cNvSpPr/>
          <p:nvPr/>
        </p:nvSpPr>
        <p:spPr>
          <a:xfrm>
            <a:off x="6110649" y="2570067"/>
            <a:ext cx="181263" cy="15251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tar: 5 Points 26">
            <a:extLst>
              <a:ext uri="{FF2B5EF4-FFF2-40B4-BE49-F238E27FC236}">
                <a16:creationId xmlns:a16="http://schemas.microsoft.com/office/drawing/2014/main" id="{85D998EF-6DBC-4720-3DAA-9B59353C9435}"/>
              </a:ext>
            </a:extLst>
          </p:cNvPr>
          <p:cNvSpPr/>
          <p:nvPr/>
        </p:nvSpPr>
        <p:spPr>
          <a:xfrm>
            <a:off x="6110649" y="2897390"/>
            <a:ext cx="181263" cy="15251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tar: 5 Points 27">
            <a:extLst>
              <a:ext uri="{FF2B5EF4-FFF2-40B4-BE49-F238E27FC236}">
                <a16:creationId xmlns:a16="http://schemas.microsoft.com/office/drawing/2014/main" id="{B1FF36A8-0381-224A-7B1C-E7470198336D}"/>
              </a:ext>
            </a:extLst>
          </p:cNvPr>
          <p:cNvSpPr/>
          <p:nvPr/>
        </p:nvSpPr>
        <p:spPr>
          <a:xfrm>
            <a:off x="6110649" y="3197482"/>
            <a:ext cx="181263" cy="15251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tar: 5 Points 28">
            <a:extLst>
              <a:ext uri="{FF2B5EF4-FFF2-40B4-BE49-F238E27FC236}">
                <a16:creationId xmlns:a16="http://schemas.microsoft.com/office/drawing/2014/main" id="{387E3B03-4248-0757-D7D5-1F8678B8D5AE}"/>
              </a:ext>
            </a:extLst>
          </p:cNvPr>
          <p:cNvSpPr/>
          <p:nvPr/>
        </p:nvSpPr>
        <p:spPr>
          <a:xfrm>
            <a:off x="6096000" y="3813829"/>
            <a:ext cx="181263" cy="15251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tar: 5 Points 29">
            <a:extLst>
              <a:ext uri="{FF2B5EF4-FFF2-40B4-BE49-F238E27FC236}">
                <a16:creationId xmlns:a16="http://schemas.microsoft.com/office/drawing/2014/main" id="{0A2DD0D0-31C8-E492-8360-3B6BB2E462C1}"/>
              </a:ext>
            </a:extLst>
          </p:cNvPr>
          <p:cNvSpPr/>
          <p:nvPr/>
        </p:nvSpPr>
        <p:spPr>
          <a:xfrm>
            <a:off x="6110649" y="5024664"/>
            <a:ext cx="181263" cy="15251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tar: 5 Points 30">
            <a:extLst>
              <a:ext uri="{FF2B5EF4-FFF2-40B4-BE49-F238E27FC236}">
                <a16:creationId xmlns:a16="http://schemas.microsoft.com/office/drawing/2014/main" id="{DEAC5416-5CC5-6D38-C3FE-81073EA2EC61}"/>
              </a:ext>
            </a:extLst>
          </p:cNvPr>
          <p:cNvSpPr/>
          <p:nvPr/>
        </p:nvSpPr>
        <p:spPr>
          <a:xfrm>
            <a:off x="394579" y="4191409"/>
            <a:ext cx="181263" cy="152510"/>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2" name="Star: 5 Points 31">
            <a:extLst>
              <a:ext uri="{FF2B5EF4-FFF2-40B4-BE49-F238E27FC236}">
                <a16:creationId xmlns:a16="http://schemas.microsoft.com/office/drawing/2014/main" id="{D4201980-B1E6-802C-AA24-6D1A22373F49}"/>
              </a:ext>
            </a:extLst>
          </p:cNvPr>
          <p:cNvSpPr/>
          <p:nvPr/>
        </p:nvSpPr>
        <p:spPr>
          <a:xfrm>
            <a:off x="391858" y="5857064"/>
            <a:ext cx="181263" cy="152510"/>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3" name="Star: 5 Points 32">
            <a:extLst>
              <a:ext uri="{FF2B5EF4-FFF2-40B4-BE49-F238E27FC236}">
                <a16:creationId xmlns:a16="http://schemas.microsoft.com/office/drawing/2014/main" id="{31FD5BD1-52BE-DA59-676F-AFAC9DB270BF}"/>
              </a:ext>
            </a:extLst>
          </p:cNvPr>
          <p:cNvSpPr/>
          <p:nvPr/>
        </p:nvSpPr>
        <p:spPr>
          <a:xfrm>
            <a:off x="6111154" y="3504347"/>
            <a:ext cx="181263" cy="152510"/>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4" name="Star: 5 Points 33">
            <a:extLst>
              <a:ext uri="{FF2B5EF4-FFF2-40B4-BE49-F238E27FC236}">
                <a16:creationId xmlns:a16="http://schemas.microsoft.com/office/drawing/2014/main" id="{989D51E4-B3C4-360D-D7B2-CD4B731CF613}"/>
              </a:ext>
            </a:extLst>
          </p:cNvPr>
          <p:cNvSpPr/>
          <p:nvPr/>
        </p:nvSpPr>
        <p:spPr>
          <a:xfrm>
            <a:off x="6110649" y="4106235"/>
            <a:ext cx="181263" cy="152510"/>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5" name="Star: 5 Points 34">
            <a:extLst>
              <a:ext uri="{FF2B5EF4-FFF2-40B4-BE49-F238E27FC236}">
                <a16:creationId xmlns:a16="http://schemas.microsoft.com/office/drawing/2014/main" id="{04FC964E-D5D7-0CFF-CB4C-00869D10D3A3}"/>
              </a:ext>
            </a:extLst>
          </p:cNvPr>
          <p:cNvSpPr/>
          <p:nvPr/>
        </p:nvSpPr>
        <p:spPr>
          <a:xfrm>
            <a:off x="6110649" y="4409713"/>
            <a:ext cx="181263" cy="152510"/>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6" name="Star: 5 Points 35">
            <a:extLst>
              <a:ext uri="{FF2B5EF4-FFF2-40B4-BE49-F238E27FC236}">
                <a16:creationId xmlns:a16="http://schemas.microsoft.com/office/drawing/2014/main" id="{30A9AADB-C7D4-A3F9-95FC-9CAE02276A40}"/>
              </a:ext>
            </a:extLst>
          </p:cNvPr>
          <p:cNvSpPr/>
          <p:nvPr/>
        </p:nvSpPr>
        <p:spPr>
          <a:xfrm>
            <a:off x="6117345" y="5609266"/>
            <a:ext cx="181263" cy="152510"/>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7" name="Star: 5 Points 36">
            <a:extLst>
              <a:ext uri="{FF2B5EF4-FFF2-40B4-BE49-F238E27FC236}">
                <a16:creationId xmlns:a16="http://schemas.microsoft.com/office/drawing/2014/main" id="{A251F499-95AA-8331-19C3-2408B8EDF497}"/>
              </a:ext>
            </a:extLst>
          </p:cNvPr>
          <p:cNvSpPr/>
          <p:nvPr/>
        </p:nvSpPr>
        <p:spPr>
          <a:xfrm>
            <a:off x="6117345" y="6288822"/>
            <a:ext cx="181263" cy="152510"/>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8" name="Star: 5 Points 37">
            <a:extLst>
              <a:ext uri="{FF2B5EF4-FFF2-40B4-BE49-F238E27FC236}">
                <a16:creationId xmlns:a16="http://schemas.microsoft.com/office/drawing/2014/main" id="{BD2507C1-E324-F0AE-25BA-8FD17BA57EF0}"/>
              </a:ext>
            </a:extLst>
          </p:cNvPr>
          <p:cNvSpPr/>
          <p:nvPr/>
        </p:nvSpPr>
        <p:spPr>
          <a:xfrm>
            <a:off x="396979" y="5488997"/>
            <a:ext cx="181263" cy="15251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Star: 5 Points 38">
            <a:extLst>
              <a:ext uri="{FF2B5EF4-FFF2-40B4-BE49-F238E27FC236}">
                <a16:creationId xmlns:a16="http://schemas.microsoft.com/office/drawing/2014/main" id="{9C9DAABA-AF21-49CA-3D6C-871B1F26CD00}"/>
              </a:ext>
            </a:extLst>
          </p:cNvPr>
          <p:cNvSpPr/>
          <p:nvPr/>
        </p:nvSpPr>
        <p:spPr>
          <a:xfrm>
            <a:off x="6110648" y="5943255"/>
            <a:ext cx="181263" cy="152510"/>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0" name="Star: 5 Points 39">
            <a:extLst>
              <a:ext uri="{FF2B5EF4-FFF2-40B4-BE49-F238E27FC236}">
                <a16:creationId xmlns:a16="http://schemas.microsoft.com/office/drawing/2014/main" id="{9E9DFA84-56D4-5918-6DCB-757A75744455}"/>
              </a:ext>
            </a:extLst>
          </p:cNvPr>
          <p:cNvSpPr/>
          <p:nvPr/>
        </p:nvSpPr>
        <p:spPr>
          <a:xfrm>
            <a:off x="391858" y="3674142"/>
            <a:ext cx="181263" cy="152510"/>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41" name="Picture 40">
            <a:extLst>
              <a:ext uri="{FF2B5EF4-FFF2-40B4-BE49-F238E27FC236}">
                <a16:creationId xmlns:a16="http://schemas.microsoft.com/office/drawing/2014/main" id="{F2C1B4B8-F3F7-CB57-950E-FDB716E5F19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95070" y="1089425"/>
            <a:ext cx="1788160" cy="2869565"/>
          </a:xfrm>
          <a:prstGeom prst="rect">
            <a:avLst/>
          </a:prstGeom>
          <a:noFill/>
          <a:ln>
            <a:noFill/>
          </a:ln>
        </p:spPr>
      </p:pic>
    </p:spTree>
    <p:extLst>
      <p:ext uri="{BB962C8B-B14F-4D97-AF65-F5344CB8AC3E}">
        <p14:creationId xmlns:p14="http://schemas.microsoft.com/office/powerpoint/2010/main" val="2124628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C10853-AC00-6844-A1DC-33974C248912}"/>
              </a:ext>
            </a:extLst>
          </p:cNvPr>
          <p:cNvSpPr/>
          <p:nvPr/>
        </p:nvSpPr>
        <p:spPr>
          <a:xfrm>
            <a:off x="0" y="0"/>
            <a:ext cx="12192000" cy="6858000"/>
          </a:xfrm>
          <a:prstGeom prst="rect">
            <a:avLst/>
          </a:prstGeom>
          <a:solidFill>
            <a:srgbClr val="F5B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4">
            <a:extLst>
              <a:ext uri="{FF2B5EF4-FFF2-40B4-BE49-F238E27FC236}">
                <a16:creationId xmlns:a16="http://schemas.microsoft.com/office/drawing/2014/main" id="{08FC9B98-D16D-0E41-B52F-C950F25C8E4A}"/>
              </a:ext>
            </a:extLst>
          </p:cNvPr>
          <p:cNvSpPr txBox="1">
            <a:spLocks noChangeArrowheads="1"/>
          </p:cNvSpPr>
          <p:nvPr/>
        </p:nvSpPr>
        <p:spPr bwMode="auto">
          <a:xfrm>
            <a:off x="3064838" y="376023"/>
            <a:ext cx="78374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endParaRPr lang="en-GB" sz="4400" b="1" dirty="0">
              <a:solidFill>
                <a:srgbClr val="EE0C8E"/>
              </a:solidFill>
              <a:latin typeface="Arial Rounded MT Bold" panose="020F0704030504030204" pitchFamily="34" charset="77"/>
            </a:endParaRPr>
          </a:p>
        </p:txBody>
      </p:sp>
      <p:sp>
        <p:nvSpPr>
          <p:cNvPr id="5" name="Rectangle 4">
            <a:extLst>
              <a:ext uri="{FF2B5EF4-FFF2-40B4-BE49-F238E27FC236}">
                <a16:creationId xmlns:a16="http://schemas.microsoft.com/office/drawing/2014/main" id="{C6FA9C1A-E20F-294C-A747-8DD5F2424C3E}"/>
              </a:ext>
            </a:extLst>
          </p:cNvPr>
          <p:cNvSpPr/>
          <p:nvPr/>
        </p:nvSpPr>
        <p:spPr>
          <a:xfrm>
            <a:off x="4118854" y="1772716"/>
            <a:ext cx="7549607" cy="738664"/>
          </a:xfrm>
          <a:prstGeom prst="rect">
            <a:avLst/>
          </a:prstGeom>
        </p:spPr>
        <p:txBody>
          <a:bodyPr wrap="square">
            <a:spAutoFit/>
          </a:bodyPr>
          <a:lstStyle/>
          <a:p>
            <a:pPr algn="r">
              <a:spcBef>
                <a:spcPts val="1200"/>
              </a:spcBef>
            </a:pPr>
            <a:endParaRPr lang="en-GB" b="1" dirty="0">
              <a:solidFill>
                <a:srgbClr val="6C6D70"/>
              </a:solidFill>
              <a:latin typeface="Arial Rounded MT Bold" panose="020F0704030504030204" pitchFamily="34" charset="77"/>
            </a:endParaRPr>
          </a:p>
          <a:p>
            <a:endParaRPr lang="en-GB" sz="2400" dirty="0">
              <a:solidFill>
                <a:srgbClr val="6C6D70"/>
              </a:solidFill>
              <a:latin typeface="Arial Rounded MT Bold" panose="020F0704030504030204" pitchFamily="34" charset="77"/>
            </a:endParaRPr>
          </a:p>
        </p:txBody>
      </p:sp>
      <p:sp>
        <p:nvSpPr>
          <p:cNvPr id="4" name="Rectangle 3">
            <a:extLst>
              <a:ext uri="{FF2B5EF4-FFF2-40B4-BE49-F238E27FC236}">
                <a16:creationId xmlns:a16="http://schemas.microsoft.com/office/drawing/2014/main" id="{97A24F3A-BDAC-E55B-E87B-4C27A591A79E}"/>
              </a:ext>
            </a:extLst>
          </p:cNvPr>
          <p:cNvSpPr/>
          <p:nvPr/>
        </p:nvSpPr>
        <p:spPr>
          <a:xfrm>
            <a:off x="4431323" y="1767006"/>
            <a:ext cx="6913649" cy="887422"/>
          </a:xfrm>
          <a:prstGeom prst="rect">
            <a:avLst/>
          </a:prstGeom>
        </p:spPr>
        <p:txBody>
          <a:bodyPr wrap="square">
            <a:spAutoFit/>
          </a:bodyPr>
          <a:lstStyle/>
          <a:p>
            <a:pPr marL="342900" indent="-342900">
              <a:spcBef>
                <a:spcPts val="1400"/>
              </a:spcBef>
              <a:buSzTx/>
              <a:buFont typeface="Arial" panose="020B0604020202020204" pitchFamily="34" charset="0"/>
              <a:buChar char="•"/>
            </a:pPr>
            <a:endParaRPr lang="en-GB" sz="2000" dirty="0">
              <a:solidFill>
                <a:srgbClr val="6C6D70"/>
              </a:solidFill>
              <a:latin typeface="Arial Rounded MT Bold" panose="020F0704030504030204" pitchFamily="34" charset="77"/>
            </a:endParaRPr>
          </a:p>
          <a:p>
            <a:pPr marL="342900" indent="-342900">
              <a:spcBef>
                <a:spcPts val="1400"/>
              </a:spcBef>
              <a:buSzTx/>
              <a:buFont typeface="Arial" panose="020B0604020202020204" pitchFamily="34" charset="0"/>
              <a:buChar char="•"/>
            </a:pPr>
            <a:endParaRPr lang="en-GB" sz="2000" dirty="0">
              <a:solidFill>
                <a:schemeClr val="bg1"/>
              </a:solidFill>
              <a:latin typeface="Arial Rounded MT Bold" panose="020F0704030504030204" pitchFamily="34" charset="77"/>
            </a:endParaRPr>
          </a:p>
        </p:txBody>
      </p:sp>
      <p:sp>
        <p:nvSpPr>
          <p:cNvPr id="9" name="TextBox 8">
            <a:extLst>
              <a:ext uri="{FF2B5EF4-FFF2-40B4-BE49-F238E27FC236}">
                <a16:creationId xmlns:a16="http://schemas.microsoft.com/office/drawing/2014/main" id="{7B0DCA9B-0A39-D4E9-373D-F8D256F9272E}"/>
              </a:ext>
            </a:extLst>
          </p:cNvPr>
          <p:cNvSpPr txBox="1"/>
          <p:nvPr/>
        </p:nvSpPr>
        <p:spPr>
          <a:xfrm>
            <a:off x="2276250" y="105865"/>
            <a:ext cx="6715915" cy="1538883"/>
          </a:xfrm>
          <a:prstGeom prst="rect">
            <a:avLst/>
          </a:prstGeom>
          <a:noFill/>
        </p:spPr>
        <p:txBody>
          <a:bodyPr wrap="square">
            <a:spAutoFit/>
          </a:bodyPr>
          <a:lstStyle/>
          <a:p>
            <a:pPr algn="ctr"/>
            <a:r>
              <a:rPr lang="en-GB" sz="4000" b="1" dirty="0">
                <a:solidFill>
                  <a:schemeClr val="bg1"/>
                </a:solidFill>
                <a:latin typeface="Arial Rounded MT Bold" panose="020F0704030504030204" pitchFamily="34" charset="77"/>
                <a:cs typeface="Arial" panose="020B0604020202020204" pitchFamily="34" charset="0"/>
              </a:rPr>
              <a:t>Other Useful Links</a:t>
            </a:r>
          </a:p>
          <a:p>
            <a:pPr algn="ctr"/>
            <a:endParaRPr lang="en-GB" sz="1800" b="1" dirty="0">
              <a:solidFill>
                <a:schemeClr val="bg1"/>
              </a:solidFill>
              <a:latin typeface="Arial Rounded MT Bold" panose="020F0704030504030204" pitchFamily="34" charset="77"/>
              <a:cs typeface="Arial" panose="020B0604020202020204" pitchFamily="34" charset="0"/>
            </a:endParaRPr>
          </a:p>
          <a:p>
            <a:pPr algn="ctr"/>
            <a:endParaRPr lang="en-GB" b="1" dirty="0">
              <a:solidFill>
                <a:schemeClr val="bg1"/>
              </a:solidFill>
              <a:latin typeface="Arial Rounded MT Bold" panose="020F0704030504030204" pitchFamily="34" charset="77"/>
              <a:cs typeface="Arial" panose="020B0604020202020204" pitchFamily="34" charset="0"/>
            </a:endParaRPr>
          </a:p>
          <a:p>
            <a:pPr algn="ctr"/>
            <a:endParaRPr lang="en-GB" sz="1800" b="1" dirty="0">
              <a:solidFill>
                <a:schemeClr val="bg1"/>
              </a:solidFill>
              <a:latin typeface="Arial Rounded MT Bold" panose="020F0704030504030204" pitchFamily="34" charset="77"/>
              <a:cs typeface="Arial" panose="020B0604020202020204" pitchFamily="34" charset="0"/>
            </a:endParaRPr>
          </a:p>
        </p:txBody>
      </p:sp>
      <p:pic>
        <p:nvPicPr>
          <p:cNvPr id="23" name="Picture 22" descr="Shape, circle&#10;&#10;Description automatically generated">
            <a:extLst>
              <a:ext uri="{FF2B5EF4-FFF2-40B4-BE49-F238E27FC236}">
                <a16:creationId xmlns:a16="http://schemas.microsoft.com/office/drawing/2014/main" id="{919E25FE-34C8-6B34-9D9F-6D5EE6D0C893}"/>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283469" y="742679"/>
            <a:ext cx="3917378" cy="3203776"/>
          </a:xfrm>
          <a:prstGeom prst="rect">
            <a:avLst/>
          </a:prstGeom>
        </p:spPr>
      </p:pic>
      <p:pic>
        <p:nvPicPr>
          <p:cNvPr id="25" name="Picture 24" descr="Shape, circle&#10;&#10;Description automatically generated">
            <a:extLst>
              <a:ext uri="{FF2B5EF4-FFF2-40B4-BE49-F238E27FC236}">
                <a16:creationId xmlns:a16="http://schemas.microsoft.com/office/drawing/2014/main" id="{2EDE05A4-FFA8-3EF5-56E6-189DEB0DA120}"/>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86979" y="787197"/>
            <a:ext cx="3917379" cy="3203777"/>
          </a:xfrm>
          <a:prstGeom prst="rect">
            <a:avLst/>
          </a:prstGeom>
        </p:spPr>
      </p:pic>
      <p:pic>
        <p:nvPicPr>
          <p:cNvPr id="32" name="Picture 31" descr="Shape, circle&#10;&#10;Description automatically generated">
            <a:extLst>
              <a:ext uri="{FF2B5EF4-FFF2-40B4-BE49-F238E27FC236}">
                <a16:creationId xmlns:a16="http://schemas.microsoft.com/office/drawing/2014/main" id="{24B7B527-1904-BFAE-A0F0-9057BF8CEA00}"/>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202102" y="620421"/>
            <a:ext cx="3997976" cy="3269692"/>
          </a:xfrm>
          <a:prstGeom prst="rect">
            <a:avLst/>
          </a:prstGeom>
        </p:spPr>
      </p:pic>
      <p:pic>
        <p:nvPicPr>
          <p:cNvPr id="33" name="Picture 32" descr="Shape, circle&#10;&#10;Description automatically generated">
            <a:extLst>
              <a:ext uri="{FF2B5EF4-FFF2-40B4-BE49-F238E27FC236}">
                <a16:creationId xmlns:a16="http://schemas.microsoft.com/office/drawing/2014/main" id="{5695C9D1-954C-BE97-8587-EDE148B08FD5}"/>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18623" y="3734200"/>
            <a:ext cx="4153748" cy="3203777"/>
          </a:xfrm>
          <a:prstGeom prst="rect">
            <a:avLst/>
          </a:prstGeom>
        </p:spPr>
      </p:pic>
      <p:pic>
        <p:nvPicPr>
          <p:cNvPr id="35" name="Picture 34" descr="Shape, circle&#10;&#10;Description automatically generated">
            <a:extLst>
              <a:ext uri="{FF2B5EF4-FFF2-40B4-BE49-F238E27FC236}">
                <a16:creationId xmlns:a16="http://schemas.microsoft.com/office/drawing/2014/main" id="{81FBA0F8-C4BF-C0FB-4DE7-4B9C8443477B}"/>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372371" y="3685150"/>
            <a:ext cx="3977355" cy="3252827"/>
          </a:xfrm>
          <a:prstGeom prst="rect">
            <a:avLst/>
          </a:prstGeom>
        </p:spPr>
      </p:pic>
      <p:sp>
        <p:nvSpPr>
          <p:cNvPr id="36" name="TextBox 35">
            <a:extLst>
              <a:ext uri="{FF2B5EF4-FFF2-40B4-BE49-F238E27FC236}">
                <a16:creationId xmlns:a16="http://schemas.microsoft.com/office/drawing/2014/main" id="{35FD9CE5-4B44-2E48-834B-E428DB95800F}"/>
              </a:ext>
            </a:extLst>
          </p:cNvPr>
          <p:cNvSpPr txBox="1"/>
          <p:nvPr/>
        </p:nvSpPr>
        <p:spPr>
          <a:xfrm>
            <a:off x="579768" y="1407074"/>
            <a:ext cx="3131800" cy="1184940"/>
          </a:xfrm>
          <a:prstGeom prst="rect">
            <a:avLst/>
          </a:prstGeom>
          <a:noFill/>
        </p:spPr>
        <p:txBody>
          <a:bodyPr wrap="square" rtlCol="0">
            <a:spAutoFit/>
          </a:bodyPr>
          <a:lstStyle/>
          <a:p>
            <a:pPr algn="ctr"/>
            <a:r>
              <a:rPr lang="en-GB" sz="2400" dirty="0">
                <a:solidFill>
                  <a:srgbClr val="01A9A3"/>
                </a:solidFill>
                <a:latin typeface="Arial Rounded MT Bold" panose="020F0704030504030204" pitchFamily="34" charset="0"/>
              </a:rPr>
              <a:t>Love Exploring App</a:t>
            </a:r>
          </a:p>
          <a:p>
            <a:pPr algn="ctr"/>
            <a:endParaRPr lang="en-GB" sz="1100" dirty="0">
              <a:solidFill>
                <a:srgbClr val="01A9A3"/>
              </a:solidFill>
              <a:latin typeface="Arial Rounded MT Bold" panose="020F0704030504030204" pitchFamily="34" charset="0"/>
              <a:hlinkClick r:id="rId5">
                <a:extLst>
                  <a:ext uri="{A12FA001-AC4F-418D-AE19-62706E023703}">
                    <ahyp:hlinkClr xmlns:ahyp="http://schemas.microsoft.com/office/drawing/2018/hyperlinkcolor" val="tx"/>
                  </a:ext>
                </a:extLst>
              </a:hlinkClick>
            </a:endParaRPr>
          </a:p>
          <a:p>
            <a:pPr algn="ctr"/>
            <a:r>
              <a:rPr lang="en-GB" dirty="0">
                <a:solidFill>
                  <a:srgbClr val="EE0C8E"/>
                </a:solidFill>
                <a:latin typeface="Arial Rounded MT Bold" panose="020F0704030504030204" pitchFamily="34" charset="0"/>
                <a:hlinkClick r:id="rId5">
                  <a:extLst>
                    <a:ext uri="{A12FA001-AC4F-418D-AE19-62706E023703}">
                      <ahyp:hlinkClr xmlns:ahyp="http://schemas.microsoft.com/office/drawing/2018/hyperlinkcolor" val="tx"/>
                    </a:ext>
                  </a:extLst>
                </a:hlinkClick>
              </a:rPr>
              <a:t>https://www.visitleeds.co.uk/love-exploring/</a:t>
            </a:r>
            <a:r>
              <a:rPr lang="en-GB" dirty="0">
                <a:solidFill>
                  <a:srgbClr val="EE0C8E"/>
                </a:solidFill>
                <a:latin typeface="Arial Rounded MT Bold" panose="020F0704030504030204" pitchFamily="34" charset="0"/>
              </a:rPr>
              <a:t>  </a:t>
            </a:r>
          </a:p>
        </p:txBody>
      </p:sp>
      <p:sp>
        <p:nvSpPr>
          <p:cNvPr id="37" name="TextBox 36">
            <a:extLst>
              <a:ext uri="{FF2B5EF4-FFF2-40B4-BE49-F238E27FC236}">
                <a16:creationId xmlns:a16="http://schemas.microsoft.com/office/drawing/2014/main" id="{56A9E0B1-525F-154F-D7B1-59F66673C06E}"/>
              </a:ext>
            </a:extLst>
          </p:cNvPr>
          <p:cNvSpPr txBox="1"/>
          <p:nvPr/>
        </p:nvSpPr>
        <p:spPr>
          <a:xfrm>
            <a:off x="4661788" y="1243786"/>
            <a:ext cx="3131800" cy="2185214"/>
          </a:xfrm>
          <a:prstGeom prst="rect">
            <a:avLst/>
          </a:prstGeom>
          <a:noFill/>
        </p:spPr>
        <p:txBody>
          <a:bodyPr wrap="square" rtlCol="0">
            <a:spAutoFit/>
          </a:bodyPr>
          <a:lstStyle/>
          <a:p>
            <a:pPr algn="ctr"/>
            <a:r>
              <a:rPr lang="en-GB" sz="2400" dirty="0">
                <a:solidFill>
                  <a:srgbClr val="01A9A3"/>
                </a:solidFill>
                <a:latin typeface="Arial Rounded MT Bold" panose="020F0704030504030204" pitchFamily="34" charset="0"/>
              </a:rPr>
              <a:t>Activities at Home</a:t>
            </a:r>
            <a:endParaRPr lang="en-GB" sz="1050" dirty="0">
              <a:solidFill>
                <a:srgbClr val="01A9A3"/>
              </a:solidFill>
              <a:latin typeface="Arial Rounded MT Bold" panose="020F0704030504030204" pitchFamily="34" charset="0"/>
            </a:endParaRPr>
          </a:p>
          <a:p>
            <a:pPr algn="ctr"/>
            <a:endParaRPr lang="en-GB" sz="1000" dirty="0">
              <a:solidFill>
                <a:srgbClr val="01A9A3"/>
              </a:solidFill>
              <a:latin typeface="Arial Rounded MT Bold" panose="020F0704030504030204" pitchFamily="34" charset="0"/>
            </a:endParaRPr>
          </a:p>
          <a:p>
            <a:pPr algn="ctr"/>
            <a:r>
              <a:rPr lang="en-GB" sz="1400" dirty="0">
                <a:solidFill>
                  <a:srgbClr val="EE0C8E"/>
                </a:solidFill>
                <a:latin typeface="Arial Rounded MT Bold" panose="020F0704030504030204" pitchFamily="34" charset="0"/>
                <a:hlinkClick r:id="rId6">
                  <a:extLst>
                    <a:ext uri="{A12FA001-AC4F-418D-AE19-62706E023703}">
                      <ahyp:hlinkClr xmlns:ahyp="http://schemas.microsoft.com/office/drawing/2018/hyperlinkcolor" val="tx"/>
                    </a:ext>
                  </a:extLst>
                </a:hlinkClick>
              </a:rPr>
              <a:t>https://www.barnardos.org.uk/blog/7-low-cost-activities-do-your-kids?utm_source=X&amp;utm_campaign=Summer_Holidays&amp;utm_medium=organic&amp;utm_content=Low_cost_activities&amp;s=08</a:t>
            </a:r>
            <a:endParaRPr lang="en-GB" sz="1400" dirty="0">
              <a:solidFill>
                <a:srgbClr val="EE0C8E"/>
              </a:solidFill>
              <a:latin typeface="Arial Rounded MT Bold" panose="020F0704030504030204" pitchFamily="34" charset="0"/>
            </a:endParaRPr>
          </a:p>
          <a:p>
            <a:pPr algn="ctr"/>
            <a:endParaRPr lang="en-GB" dirty="0">
              <a:solidFill>
                <a:srgbClr val="EE0C8E"/>
              </a:solidFill>
              <a:latin typeface="Arial Rounded MT Bold" panose="020F0704030504030204" pitchFamily="34" charset="0"/>
            </a:endParaRPr>
          </a:p>
        </p:txBody>
      </p:sp>
      <p:sp>
        <p:nvSpPr>
          <p:cNvPr id="39" name="TextBox 38">
            <a:extLst>
              <a:ext uri="{FF2B5EF4-FFF2-40B4-BE49-F238E27FC236}">
                <a16:creationId xmlns:a16="http://schemas.microsoft.com/office/drawing/2014/main" id="{5513234F-4844-C705-90BA-511B5B826722}"/>
              </a:ext>
            </a:extLst>
          </p:cNvPr>
          <p:cNvSpPr txBox="1"/>
          <p:nvPr/>
        </p:nvSpPr>
        <p:spPr>
          <a:xfrm>
            <a:off x="8579166" y="1210443"/>
            <a:ext cx="3232298" cy="2000548"/>
          </a:xfrm>
          <a:prstGeom prst="rect">
            <a:avLst/>
          </a:prstGeom>
          <a:noFill/>
        </p:spPr>
        <p:txBody>
          <a:bodyPr wrap="square">
            <a:spAutoFit/>
          </a:bodyPr>
          <a:lstStyle/>
          <a:p>
            <a:pPr algn="ctr"/>
            <a:r>
              <a:rPr lang="en-GB" sz="2400" b="0" i="0" dirty="0">
                <a:solidFill>
                  <a:srgbClr val="01A9A3"/>
                </a:solidFill>
                <a:effectLst/>
                <a:latin typeface="Arial Rounded MT Bold" panose="020F0704030504030204" pitchFamily="34" charset="0"/>
              </a:rPr>
              <a:t>Activities at Home</a:t>
            </a:r>
          </a:p>
          <a:p>
            <a:pPr algn="ctr"/>
            <a:endParaRPr lang="en-GB" dirty="0">
              <a:solidFill>
                <a:srgbClr val="EE0C8E"/>
              </a:solidFill>
              <a:latin typeface="Arial Rounded MT Bold" panose="020F0704030504030204" pitchFamily="34" charset="0"/>
            </a:endParaRPr>
          </a:p>
          <a:p>
            <a:pPr algn="ctr"/>
            <a:r>
              <a:rPr lang="en-GB" dirty="0">
                <a:solidFill>
                  <a:srgbClr val="EE0C8E"/>
                </a:solidFill>
                <a:latin typeface="Arial Rounded MT Bold" panose="020F0704030504030204" pitchFamily="34" charset="0"/>
              </a:rPr>
              <a:t>https://indyschild.com/70-things-to-do-with-kids-now-that-were-all-stuck-at-home/</a:t>
            </a:r>
          </a:p>
          <a:p>
            <a:pPr algn="ctr"/>
            <a:endParaRPr lang="en-GB" sz="1000" b="0" i="0" dirty="0">
              <a:solidFill>
                <a:srgbClr val="01A9A3"/>
              </a:solidFill>
              <a:effectLst/>
              <a:latin typeface="Arial Rounded MT Bold" panose="020F0704030504030204" pitchFamily="34" charset="0"/>
            </a:endParaRPr>
          </a:p>
        </p:txBody>
      </p:sp>
      <p:sp>
        <p:nvSpPr>
          <p:cNvPr id="41" name="TextBox 40">
            <a:extLst>
              <a:ext uri="{FF2B5EF4-FFF2-40B4-BE49-F238E27FC236}">
                <a16:creationId xmlns:a16="http://schemas.microsoft.com/office/drawing/2014/main" id="{093CC5EE-391E-F38C-3833-EEE82D5691BD}"/>
              </a:ext>
            </a:extLst>
          </p:cNvPr>
          <p:cNvSpPr txBox="1"/>
          <p:nvPr/>
        </p:nvSpPr>
        <p:spPr>
          <a:xfrm>
            <a:off x="4813563" y="4238224"/>
            <a:ext cx="3232298" cy="1669688"/>
          </a:xfrm>
          <a:prstGeom prst="rect">
            <a:avLst/>
          </a:prstGeom>
          <a:noFill/>
        </p:spPr>
        <p:txBody>
          <a:bodyPr wrap="square">
            <a:spAutoFit/>
          </a:bodyPr>
          <a:lstStyle/>
          <a:p>
            <a:pPr algn="ctr"/>
            <a:r>
              <a:rPr lang="en-GB" sz="2400" dirty="0">
                <a:solidFill>
                  <a:srgbClr val="01A9A3"/>
                </a:solidFill>
                <a:latin typeface="Arial Rounded MT Bold" panose="020F0704030504030204" pitchFamily="34" charset="0"/>
              </a:rPr>
              <a:t>NSPCC</a:t>
            </a:r>
            <a:endParaRPr lang="en-GB" sz="1100" dirty="0">
              <a:solidFill>
                <a:srgbClr val="01A9A3"/>
              </a:solidFill>
              <a:latin typeface="Arial Rounded MT Bold" panose="020F0704030504030204" pitchFamily="34" charset="0"/>
            </a:endParaRPr>
          </a:p>
          <a:p>
            <a:pPr algn="ctr"/>
            <a:endParaRPr lang="en-GB" sz="1050" dirty="0">
              <a:solidFill>
                <a:srgbClr val="01A9A3"/>
              </a:solidFill>
              <a:latin typeface="Arial Rounded MT Bold" panose="020F0704030504030204" pitchFamily="34" charset="0"/>
            </a:endParaRPr>
          </a:p>
          <a:p>
            <a:pPr algn="ctr"/>
            <a:r>
              <a:rPr lang="en-GB" sz="1700" b="0" i="0" dirty="0">
                <a:solidFill>
                  <a:srgbClr val="EE0C8E"/>
                </a:solidFill>
                <a:effectLst/>
                <a:latin typeface="Arial Rounded MT Bold" panose="020F0704030504030204" pitchFamily="34" charset="0"/>
                <a:hlinkClick r:id="rId7">
                  <a:extLst>
                    <a:ext uri="{A12FA001-AC4F-418D-AE19-62706E023703}">
                      <ahyp:hlinkClr xmlns:ahyp="http://schemas.microsoft.com/office/drawing/2018/hyperlinkcolor" val="tx"/>
                    </a:ext>
                  </a:extLst>
                </a:hlinkClick>
              </a:rPr>
              <a:t>https://www.nspcc.org.uk/about-us/news-opinion/2022/nspcc-helpline-children-home-alone/</a:t>
            </a:r>
            <a:r>
              <a:rPr lang="en-GB" sz="1700" b="0" i="0" dirty="0">
                <a:solidFill>
                  <a:srgbClr val="EE0C8E"/>
                </a:solidFill>
                <a:effectLst/>
                <a:latin typeface="Arial Rounded MT Bold" panose="020F0704030504030204" pitchFamily="34" charset="0"/>
              </a:rPr>
              <a:t> </a:t>
            </a:r>
            <a:endParaRPr lang="en-GB" sz="1700" dirty="0">
              <a:solidFill>
                <a:srgbClr val="EE0C8E"/>
              </a:solidFill>
              <a:latin typeface="Arial Rounded MT Bold" panose="020F0704030504030204" pitchFamily="34" charset="0"/>
            </a:endParaRPr>
          </a:p>
        </p:txBody>
      </p:sp>
      <p:sp>
        <p:nvSpPr>
          <p:cNvPr id="13" name="TextBox 12">
            <a:extLst>
              <a:ext uri="{FF2B5EF4-FFF2-40B4-BE49-F238E27FC236}">
                <a16:creationId xmlns:a16="http://schemas.microsoft.com/office/drawing/2014/main" id="{811C953A-5687-42BF-3F14-9F75A0CA1101}"/>
              </a:ext>
            </a:extLst>
          </p:cNvPr>
          <p:cNvSpPr txBox="1"/>
          <p:nvPr/>
        </p:nvSpPr>
        <p:spPr>
          <a:xfrm>
            <a:off x="659815" y="4174829"/>
            <a:ext cx="3271363" cy="1831271"/>
          </a:xfrm>
          <a:prstGeom prst="rect">
            <a:avLst/>
          </a:prstGeom>
          <a:noFill/>
        </p:spPr>
        <p:txBody>
          <a:bodyPr wrap="square">
            <a:spAutoFit/>
          </a:bodyPr>
          <a:lstStyle/>
          <a:p>
            <a:pPr algn="ctr"/>
            <a:r>
              <a:rPr lang="en-GB" sz="2400" dirty="0">
                <a:solidFill>
                  <a:srgbClr val="01A9A3"/>
                </a:solidFill>
                <a:latin typeface="Arial Rounded MT Bold" panose="020F0704030504030204" pitchFamily="34" charset="0"/>
              </a:rPr>
              <a:t>Healthy Indoor Activities </a:t>
            </a:r>
          </a:p>
          <a:p>
            <a:pPr algn="ctr"/>
            <a:endParaRPr lang="en-GB" sz="1100" dirty="0">
              <a:solidFill>
                <a:srgbClr val="01A9A3"/>
              </a:solidFill>
              <a:latin typeface="Arial Rounded MT Bold" panose="020F0704030504030204" pitchFamily="34" charset="0"/>
            </a:endParaRPr>
          </a:p>
          <a:p>
            <a:pPr algn="ctr"/>
            <a:r>
              <a:rPr lang="en-GB" dirty="0">
                <a:solidFill>
                  <a:srgbClr val="EE0C8E"/>
                </a:solidFill>
                <a:latin typeface="Arial Rounded MT Bold" panose="020F0704030504030204" pitchFamily="34" charset="0"/>
                <a:hlinkClick r:id="rId8">
                  <a:extLst>
                    <a:ext uri="{A12FA001-AC4F-418D-AE19-62706E023703}">
                      <ahyp:hlinkClr xmlns:ahyp="http://schemas.microsoft.com/office/drawing/2018/hyperlinkcolor" val="tx"/>
                    </a:ext>
                  </a:extLst>
                </a:hlinkClick>
              </a:rPr>
              <a:t>https://www.nhs.uk/healthier-families/activities/indoor-activities-for-kids/</a:t>
            </a:r>
            <a:r>
              <a:rPr lang="en-GB" dirty="0">
                <a:solidFill>
                  <a:srgbClr val="EE0C8E"/>
                </a:solidFill>
                <a:latin typeface="Arial Rounded MT Bold" panose="020F0704030504030204" pitchFamily="34" charset="0"/>
              </a:rPr>
              <a:t> </a:t>
            </a:r>
          </a:p>
        </p:txBody>
      </p:sp>
      <p:pic>
        <p:nvPicPr>
          <p:cNvPr id="8" name="Picture 7" descr="A drawing of a cartoon character&#10;&#10;Description automatically generated">
            <a:extLst>
              <a:ext uri="{FF2B5EF4-FFF2-40B4-BE49-F238E27FC236}">
                <a16:creationId xmlns:a16="http://schemas.microsoft.com/office/drawing/2014/main" id="{557A9153-E201-8F2E-8416-3B782EC3A1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29994" y="5084839"/>
            <a:ext cx="1565171" cy="193690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0283B3FC-9F31-78DF-010B-895AA2A7F3E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8848" b="2043"/>
          <a:stretch/>
        </p:blipFill>
        <p:spPr>
          <a:xfrm flipH="1">
            <a:off x="10285754" y="3760438"/>
            <a:ext cx="1906244" cy="3109769"/>
          </a:xfrm>
          <a:prstGeom prst="rect">
            <a:avLst/>
          </a:prstGeom>
        </p:spPr>
      </p:pic>
    </p:spTree>
    <p:extLst>
      <p:ext uri="{BB962C8B-B14F-4D97-AF65-F5344CB8AC3E}">
        <p14:creationId xmlns:p14="http://schemas.microsoft.com/office/powerpoint/2010/main" val="2458132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C10853-AC00-6844-A1DC-33974C248912}"/>
              </a:ext>
            </a:extLst>
          </p:cNvPr>
          <p:cNvSpPr/>
          <p:nvPr/>
        </p:nvSpPr>
        <p:spPr>
          <a:xfrm>
            <a:off x="0" y="0"/>
            <a:ext cx="12192000" cy="6858000"/>
          </a:xfrm>
          <a:prstGeom prst="rect">
            <a:avLst/>
          </a:prstGeom>
          <a:solidFill>
            <a:srgbClr val="FFE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room, lamp">
            <a:extLst>
              <a:ext uri="{FF2B5EF4-FFF2-40B4-BE49-F238E27FC236}">
                <a16:creationId xmlns:a16="http://schemas.microsoft.com/office/drawing/2014/main" id="{BA9AAB1D-CC17-F1E9-5DDD-4EAD281883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9048" b="1737"/>
          <a:stretch/>
        </p:blipFill>
        <p:spPr>
          <a:xfrm>
            <a:off x="8800135" y="0"/>
            <a:ext cx="3802795" cy="6858000"/>
          </a:xfrm>
          <a:prstGeom prst="rect">
            <a:avLst/>
          </a:prstGeom>
        </p:spPr>
      </p:pic>
      <p:sp>
        <p:nvSpPr>
          <p:cNvPr id="11" name="TextBox 4">
            <a:extLst>
              <a:ext uri="{FF2B5EF4-FFF2-40B4-BE49-F238E27FC236}">
                <a16:creationId xmlns:a16="http://schemas.microsoft.com/office/drawing/2014/main" id="{C75626CA-C719-DB4A-8FEA-521DD9996BC8}"/>
              </a:ext>
            </a:extLst>
          </p:cNvPr>
          <p:cNvSpPr txBox="1">
            <a:spLocks noChangeArrowheads="1"/>
          </p:cNvSpPr>
          <p:nvPr/>
        </p:nvSpPr>
        <p:spPr bwMode="auto">
          <a:xfrm>
            <a:off x="-1038226" y="185042"/>
            <a:ext cx="113728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spcBef>
                <a:spcPts val="600"/>
              </a:spcBef>
            </a:pPr>
            <a:r>
              <a:rPr lang="en-GB" sz="4000" b="1" dirty="0">
                <a:solidFill>
                  <a:srgbClr val="EE088D"/>
                </a:solidFill>
                <a:latin typeface="Arial Rounded MT Bold" panose="020F0704030504030204" pitchFamily="34" charset="77"/>
              </a:rPr>
              <a:t>School Uniform Exchange</a:t>
            </a:r>
            <a:endParaRPr lang="en-GB" sz="4000" b="1" i="1" dirty="0">
              <a:solidFill>
                <a:srgbClr val="EE088D"/>
              </a:solidFill>
              <a:latin typeface="Arial Rounded MT Bold" panose="020F0704030504030204" pitchFamily="34" charset="77"/>
            </a:endParaRPr>
          </a:p>
        </p:txBody>
      </p:sp>
      <p:sp>
        <p:nvSpPr>
          <p:cNvPr id="12" name="Rectangle 11">
            <a:extLst>
              <a:ext uri="{FF2B5EF4-FFF2-40B4-BE49-F238E27FC236}">
                <a16:creationId xmlns:a16="http://schemas.microsoft.com/office/drawing/2014/main" id="{7A455013-76D4-3B4A-B5B5-2E41CD2AA3C0}"/>
              </a:ext>
            </a:extLst>
          </p:cNvPr>
          <p:cNvSpPr/>
          <p:nvPr/>
        </p:nvSpPr>
        <p:spPr>
          <a:xfrm>
            <a:off x="457895" y="1077970"/>
            <a:ext cx="8289926" cy="6323526"/>
          </a:xfrm>
          <a:prstGeom prst="rect">
            <a:avLst/>
          </a:prstGeom>
        </p:spPr>
        <p:txBody>
          <a:bodyPr wrap="square">
            <a:spAutoFit/>
          </a:bodyPr>
          <a:lstStyle/>
          <a:p>
            <a:pPr algn="ctr">
              <a:lnSpc>
                <a:spcPct val="150000"/>
              </a:lnSpc>
            </a:pPr>
            <a:r>
              <a:rPr lang="en-GB" sz="2400" dirty="0">
                <a:solidFill>
                  <a:srgbClr val="6C6D70"/>
                </a:solidFill>
                <a:latin typeface="Arial Rounded MT Bold" panose="020F0704030504030204" pitchFamily="34" charset="77"/>
              </a:rPr>
              <a:t>Good quality school uniform is going to waste when it could be shared. Leeds School Uniform Exchange makes it easy for families to pass on good quality school uniform that’s no longer needed and, instead of buying new, find items of school uniform, for free! </a:t>
            </a:r>
          </a:p>
          <a:p>
            <a:pPr algn="ctr">
              <a:lnSpc>
                <a:spcPct val="150000"/>
              </a:lnSpc>
            </a:pPr>
            <a:r>
              <a:rPr lang="en-GB" sz="2400" dirty="0">
                <a:solidFill>
                  <a:srgbClr val="6C6D70"/>
                </a:solidFill>
                <a:latin typeface="Arial Rounded MT Bold" panose="020F0704030504030204" pitchFamily="34" charset="77"/>
              </a:rPr>
              <a:t>They also support people to start exchanging by setting up uniform sharing schemes at schools, online or in neighbourhoods across Leeds. </a:t>
            </a:r>
          </a:p>
          <a:p>
            <a:pPr algn="ctr">
              <a:lnSpc>
                <a:spcPct val="150000"/>
              </a:lnSpc>
            </a:pPr>
            <a:endParaRPr lang="en-GB" sz="2400" dirty="0">
              <a:solidFill>
                <a:srgbClr val="6C6D70"/>
              </a:solidFill>
              <a:latin typeface="Arial Rounded MT Bold" panose="020F0704030504030204" pitchFamily="34" charset="77"/>
            </a:endParaRPr>
          </a:p>
          <a:p>
            <a:pPr algn="ctr">
              <a:lnSpc>
                <a:spcPct val="150000"/>
              </a:lnSpc>
            </a:pPr>
            <a:r>
              <a:rPr lang="en-GB" sz="2400" b="1" dirty="0">
                <a:solidFill>
                  <a:srgbClr val="EE088D"/>
                </a:solidFill>
                <a:latin typeface="Arial Rounded MT Bold" panose="020F0704030504030204" pitchFamily="34" charset="77"/>
                <a:hlinkClick r:id="rId4">
                  <a:extLst>
                    <a:ext uri="{A12FA001-AC4F-418D-AE19-62706E023703}">
                      <ahyp:hlinkClr xmlns:ahyp="http://schemas.microsoft.com/office/drawing/2018/hyperlinkcolor" val="tx"/>
                    </a:ext>
                  </a:extLst>
                </a:hlinkClick>
              </a:rPr>
              <a:t>https://leedsuniformexchange.org.uk/</a:t>
            </a:r>
            <a:r>
              <a:rPr lang="en-GB" sz="2400" b="1" dirty="0">
                <a:solidFill>
                  <a:srgbClr val="EE088D"/>
                </a:solidFill>
                <a:latin typeface="Arial Rounded MT Bold" panose="020F0704030504030204" pitchFamily="34" charset="77"/>
              </a:rPr>
              <a:t> </a:t>
            </a:r>
          </a:p>
          <a:p>
            <a:pPr algn="ctr">
              <a:lnSpc>
                <a:spcPct val="150000"/>
              </a:lnSpc>
            </a:pPr>
            <a:endParaRPr lang="en-GB" sz="1600" dirty="0">
              <a:solidFill>
                <a:srgbClr val="6C6D70"/>
              </a:solidFill>
              <a:latin typeface="Arial Rounded MT Bold" panose="020F0704030504030204" pitchFamily="34" charset="77"/>
            </a:endParaRPr>
          </a:p>
          <a:p>
            <a:pPr algn="ctr">
              <a:lnSpc>
                <a:spcPct val="150000"/>
              </a:lnSpc>
            </a:pPr>
            <a:endParaRPr lang="en-GB" sz="1600" dirty="0">
              <a:solidFill>
                <a:srgbClr val="6C6D70"/>
              </a:solidFill>
              <a:latin typeface="Arial Rounded MT Bold" panose="020F0704030504030204" pitchFamily="34" charset="77"/>
            </a:endParaRPr>
          </a:p>
        </p:txBody>
      </p:sp>
      <p:pic>
        <p:nvPicPr>
          <p:cNvPr id="3" name="Picture 2">
            <a:extLst>
              <a:ext uri="{FF2B5EF4-FFF2-40B4-BE49-F238E27FC236}">
                <a16:creationId xmlns:a16="http://schemas.microsoft.com/office/drawing/2014/main" id="{3DD50CEC-8DD4-6341-BB8D-C9E337CD171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6733" y="2655815"/>
            <a:ext cx="2463699" cy="3953643"/>
          </a:xfrm>
          <a:prstGeom prst="rect">
            <a:avLst/>
          </a:prstGeom>
          <a:noFill/>
          <a:ln>
            <a:noFill/>
          </a:ln>
        </p:spPr>
      </p:pic>
    </p:spTree>
    <p:extLst>
      <p:ext uri="{BB962C8B-B14F-4D97-AF65-F5344CB8AC3E}">
        <p14:creationId xmlns:p14="http://schemas.microsoft.com/office/powerpoint/2010/main" val="4114894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4F3C4B-A0CE-D782-31AF-B73249D89AB3}"/>
              </a:ext>
            </a:extLst>
          </p:cNvPr>
          <p:cNvSpPr/>
          <p:nvPr/>
        </p:nvSpPr>
        <p:spPr>
          <a:xfrm>
            <a:off x="0" y="0"/>
            <a:ext cx="12192000" cy="6858000"/>
          </a:xfrm>
          <a:prstGeom prst="rect">
            <a:avLst/>
          </a:prstGeom>
          <a:solidFill>
            <a:srgbClr val="99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ark, lit, computer, person&#10;&#10;Description automatically generated">
            <a:extLst>
              <a:ext uri="{FF2B5EF4-FFF2-40B4-BE49-F238E27FC236}">
                <a16:creationId xmlns:a16="http://schemas.microsoft.com/office/drawing/2014/main" id="{CC10CE50-773F-9149-9519-FDEB7057046E}"/>
              </a:ext>
            </a:extLst>
          </p:cNvPr>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236357" y="1828800"/>
            <a:ext cx="6852652" cy="5029200"/>
          </a:xfrm>
          <a:prstGeom prst="rect">
            <a:avLst/>
          </a:prstGeom>
        </p:spPr>
      </p:pic>
      <p:pic>
        <p:nvPicPr>
          <p:cNvPr id="9" name="Picture 8" descr="Shape, circle&#10;&#10;Description automatically generated">
            <a:extLst>
              <a:ext uri="{FF2B5EF4-FFF2-40B4-BE49-F238E27FC236}">
                <a16:creationId xmlns:a16="http://schemas.microsoft.com/office/drawing/2014/main" id="{08B12FB0-D2D4-C54E-BD20-68C271CFAA02}"/>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3163578" y="-262888"/>
            <a:ext cx="9028422" cy="7383776"/>
          </a:xfrm>
          <a:prstGeom prst="rect">
            <a:avLst/>
          </a:prstGeom>
        </p:spPr>
      </p:pic>
      <p:sp>
        <p:nvSpPr>
          <p:cNvPr id="3" name="TextBox 4">
            <a:extLst>
              <a:ext uri="{FF2B5EF4-FFF2-40B4-BE49-F238E27FC236}">
                <a16:creationId xmlns:a16="http://schemas.microsoft.com/office/drawing/2014/main" id="{08FC9B98-D16D-0E41-B52F-C950F25C8E4A}"/>
              </a:ext>
            </a:extLst>
          </p:cNvPr>
          <p:cNvSpPr txBox="1">
            <a:spLocks noChangeArrowheads="1"/>
          </p:cNvSpPr>
          <p:nvPr/>
        </p:nvSpPr>
        <p:spPr bwMode="auto">
          <a:xfrm>
            <a:off x="4797001" y="892187"/>
            <a:ext cx="593937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GB" sz="2400" dirty="0">
                <a:solidFill>
                  <a:srgbClr val="EE0C8E"/>
                </a:solidFill>
                <a:latin typeface="Arial Rounded MT Bold" panose="020F0704030504030204" pitchFamily="34" charset="77"/>
              </a:rPr>
              <a:t>Families might need a little extra help with food and meals at home over the summer. </a:t>
            </a:r>
          </a:p>
          <a:p>
            <a:pPr algn="ctr"/>
            <a:endParaRPr lang="en-GB" sz="2400" dirty="0">
              <a:solidFill>
                <a:srgbClr val="EE0C8E"/>
              </a:solidFill>
              <a:latin typeface="Arial Rounded MT Bold" panose="020F0704030504030204" pitchFamily="34" charset="77"/>
            </a:endParaRPr>
          </a:p>
          <a:p>
            <a:pPr algn="ctr"/>
            <a:r>
              <a:rPr lang="en-GB" sz="2400" dirty="0">
                <a:solidFill>
                  <a:srgbClr val="EE0C8E"/>
                </a:solidFill>
                <a:latin typeface="Arial Rounded MT Bold" panose="020F0704030504030204" pitchFamily="34" charset="77"/>
              </a:rPr>
              <a:t>The Leeds Food Aid Network website hosts lots of information and services that can support families in need over the summer period.</a:t>
            </a:r>
          </a:p>
          <a:p>
            <a:pPr algn="ctr"/>
            <a:endParaRPr lang="en-GB" sz="2400" dirty="0">
              <a:solidFill>
                <a:srgbClr val="EE0C8E"/>
              </a:solidFill>
              <a:latin typeface="Arial Rounded MT Bold" panose="020F0704030504030204" pitchFamily="34" charset="77"/>
            </a:endParaRPr>
          </a:p>
          <a:p>
            <a:pPr algn="ctr"/>
            <a:r>
              <a:rPr lang="en-GB" sz="2400" dirty="0">
                <a:solidFill>
                  <a:srgbClr val="EE0C8E"/>
                </a:solidFill>
                <a:latin typeface="Arial Rounded MT Bold" panose="020F0704030504030204" pitchFamily="34" charset="77"/>
              </a:rPr>
              <a:t>Find it here: </a:t>
            </a:r>
          </a:p>
          <a:p>
            <a:pPr algn="ctr"/>
            <a:endParaRPr lang="en-GB" sz="2400" dirty="0">
              <a:solidFill>
                <a:srgbClr val="EE0C8E"/>
              </a:solidFill>
              <a:latin typeface="Arial Rounded MT Bold" panose="020F0704030504030204" pitchFamily="34" charset="77"/>
            </a:endParaRPr>
          </a:p>
          <a:p>
            <a:pPr algn="ctr"/>
            <a:r>
              <a:rPr lang="en-GB" sz="2400" b="1" dirty="0">
                <a:solidFill>
                  <a:srgbClr val="6C6D70"/>
                </a:solidFill>
                <a:latin typeface="Arial Rounded MT Bold" panose="020F0704030504030204" pitchFamily="34" charset="0"/>
                <a:hlinkClick r:id="rId6">
                  <a:extLst>
                    <a:ext uri="{A12FA001-AC4F-418D-AE19-62706E023703}">
                      <ahyp:hlinkClr xmlns:ahyp="http://schemas.microsoft.com/office/drawing/2018/hyperlinkcolor" val="tx"/>
                    </a:ext>
                  </a:extLst>
                </a:hlinkClick>
              </a:rPr>
              <a:t>Leeds Food Aid Network</a:t>
            </a:r>
            <a:endParaRPr lang="en-GB" sz="2400" b="1" dirty="0">
              <a:solidFill>
                <a:srgbClr val="6C6D70"/>
              </a:solidFill>
              <a:latin typeface="Arial Rounded MT Bold" panose="020F0704030504030204" pitchFamily="34" charset="0"/>
            </a:endParaRPr>
          </a:p>
          <a:p>
            <a:pPr algn="ctr"/>
            <a:endParaRPr lang="en-GB" sz="2400" b="1" dirty="0">
              <a:solidFill>
                <a:schemeClr val="bg1"/>
              </a:solidFill>
              <a:latin typeface="Arial Rounded MT Bold" panose="020F0704030504030204" pitchFamily="34" charset="77"/>
            </a:endParaRPr>
          </a:p>
        </p:txBody>
      </p:sp>
    </p:spTree>
    <p:extLst>
      <p:ext uri="{BB962C8B-B14F-4D97-AF65-F5344CB8AC3E}">
        <p14:creationId xmlns:p14="http://schemas.microsoft.com/office/powerpoint/2010/main" val="2151632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4F3C4B-A0CE-D782-31AF-B73249D89AB3}"/>
              </a:ext>
            </a:extLst>
          </p:cNvPr>
          <p:cNvSpPr/>
          <p:nvPr/>
        </p:nvSpPr>
        <p:spPr>
          <a:xfrm>
            <a:off x="0" y="0"/>
            <a:ext cx="12192000" cy="6858000"/>
          </a:xfrm>
          <a:prstGeom prst="rect">
            <a:avLst/>
          </a:prstGeom>
          <a:solidFill>
            <a:srgbClr val="FFE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 circle&#10;&#10;Description automatically generated">
            <a:extLst>
              <a:ext uri="{FF2B5EF4-FFF2-40B4-BE49-F238E27FC236}">
                <a16:creationId xmlns:a16="http://schemas.microsoft.com/office/drawing/2014/main" id="{08B12FB0-D2D4-C54E-BD20-68C271CFAA02}"/>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411842" y="757988"/>
            <a:ext cx="7780157" cy="6362899"/>
          </a:xfrm>
          <a:prstGeom prst="rect">
            <a:avLst/>
          </a:prstGeom>
        </p:spPr>
      </p:pic>
      <p:pic>
        <p:nvPicPr>
          <p:cNvPr id="4" name="Picture 3">
            <a:extLst>
              <a:ext uri="{FF2B5EF4-FFF2-40B4-BE49-F238E27FC236}">
                <a16:creationId xmlns:a16="http://schemas.microsoft.com/office/drawing/2014/main" id="{A1BEBB53-3280-69A5-4A8C-A2611F60E87B}"/>
              </a:ext>
            </a:extLst>
          </p:cNvPr>
          <p:cNvPicPr>
            <a:picLocks noChangeAspect="1"/>
          </p:cNvPicPr>
          <p:nvPr/>
        </p:nvPicPr>
        <p:blipFill>
          <a:blip r:embed="rId5"/>
          <a:stretch>
            <a:fillRect/>
          </a:stretch>
        </p:blipFill>
        <p:spPr>
          <a:xfrm>
            <a:off x="5764452" y="1852863"/>
            <a:ext cx="5139978" cy="2928435"/>
          </a:xfrm>
          <a:prstGeom prst="rect">
            <a:avLst/>
          </a:prstGeom>
          <a:ln>
            <a:noFill/>
          </a:ln>
          <a:effectLst>
            <a:softEdge rad="112500"/>
          </a:effectLst>
        </p:spPr>
      </p:pic>
      <p:pic>
        <p:nvPicPr>
          <p:cNvPr id="2" name="Picture 1" descr="A person and person smiling&#10;&#10;Description automatically generated">
            <a:extLst>
              <a:ext uri="{FF2B5EF4-FFF2-40B4-BE49-F238E27FC236}">
                <a16:creationId xmlns:a16="http://schemas.microsoft.com/office/drawing/2014/main" id="{F03B15A3-5B5E-F500-060C-F513FF8F40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1588" y="4541370"/>
            <a:ext cx="2965684" cy="2928435"/>
          </a:xfrm>
          <a:prstGeom prst="rect">
            <a:avLst/>
          </a:prstGeom>
        </p:spPr>
      </p:pic>
      <p:sp>
        <p:nvSpPr>
          <p:cNvPr id="5" name="TextBox 4">
            <a:extLst>
              <a:ext uri="{FF2B5EF4-FFF2-40B4-BE49-F238E27FC236}">
                <a16:creationId xmlns:a16="http://schemas.microsoft.com/office/drawing/2014/main" id="{D1F0A111-4C2B-A9DC-39AD-33A06CE143DE}"/>
              </a:ext>
            </a:extLst>
          </p:cNvPr>
          <p:cNvSpPr txBox="1">
            <a:spLocks noChangeArrowheads="1"/>
          </p:cNvSpPr>
          <p:nvPr/>
        </p:nvSpPr>
        <p:spPr bwMode="auto">
          <a:xfrm>
            <a:off x="-15071" y="2017437"/>
            <a:ext cx="495977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marL="342900" indent="-342900" algn="ctr">
              <a:buFont typeface="Wingdings" panose="05000000000000000000" pitchFamily="2" charset="2"/>
              <a:buChar char="v"/>
            </a:pPr>
            <a:r>
              <a:rPr lang="en-GB" sz="2400" dirty="0">
                <a:solidFill>
                  <a:srgbClr val="EE0C8E"/>
                </a:solidFill>
                <a:latin typeface="Arial Rounded MT Bold" panose="020F0704030504030204" pitchFamily="34" charset="77"/>
              </a:rPr>
              <a:t>Emergency Food </a:t>
            </a:r>
          </a:p>
          <a:p>
            <a:pPr marL="342900" indent="-342900" algn="ctr">
              <a:buFont typeface="Wingdings" panose="05000000000000000000" pitchFamily="2" charset="2"/>
              <a:buChar char="v"/>
            </a:pPr>
            <a:endParaRPr lang="en-GB" sz="2400" dirty="0">
              <a:solidFill>
                <a:srgbClr val="EE0C8E"/>
              </a:solidFill>
              <a:latin typeface="Arial Rounded MT Bold" panose="020F0704030504030204" pitchFamily="34" charset="77"/>
            </a:endParaRPr>
          </a:p>
          <a:p>
            <a:pPr marL="342900" indent="-342900" algn="ctr">
              <a:buFont typeface="Wingdings" panose="05000000000000000000" pitchFamily="2" charset="2"/>
              <a:buChar char="v"/>
            </a:pPr>
            <a:r>
              <a:rPr lang="en-GB" sz="2400" dirty="0">
                <a:solidFill>
                  <a:srgbClr val="EE0C8E"/>
                </a:solidFill>
                <a:latin typeface="Arial Rounded MT Bold" panose="020F0704030504030204" pitchFamily="34" charset="77"/>
              </a:rPr>
              <a:t>Food Bank Map</a:t>
            </a:r>
          </a:p>
          <a:p>
            <a:pPr marL="342900" indent="-342900" algn="ctr">
              <a:buFont typeface="Wingdings" panose="05000000000000000000" pitchFamily="2" charset="2"/>
              <a:buChar char="v"/>
            </a:pPr>
            <a:endParaRPr lang="en-GB" sz="2400" dirty="0">
              <a:solidFill>
                <a:srgbClr val="EE0C8E"/>
              </a:solidFill>
              <a:latin typeface="Arial Rounded MT Bold" panose="020F0704030504030204" pitchFamily="34" charset="77"/>
            </a:endParaRPr>
          </a:p>
          <a:p>
            <a:pPr marL="342900" indent="-342900" algn="ctr">
              <a:buFont typeface="Wingdings" panose="05000000000000000000" pitchFamily="2" charset="2"/>
              <a:buChar char="v"/>
            </a:pPr>
            <a:r>
              <a:rPr lang="en-GB" sz="2400" dirty="0">
                <a:solidFill>
                  <a:srgbClr val="EE0C8E"/>
                </a:solidFill>
                <a:latin typeface="Arial Rounded MT Bold" panose="020F0704030504030204" pitchFamily="34" charset="77"/>
              </a:rPr>
              <a:t>Food Drop Ins </a:t>
            </a:r>
          </a:p>
          <a:p>
            <a:pPr algn="ctr"/>
            <a:endParaRPr lang="en-GB" sz="2400" dirty="0">
              <a:solidFill>
                <a:srgbClr val="EE0C8E"/>
              </a:solidFill>
              <a:latin typeface="Arial Rounded MT Bold" panose="020F0704030504030204" pitchFamily="34" charset="77"/>
            </a:endParaRPr>
          </a:p>
          <a:p>
            <a:pPr marL="342900" indent="-342900" algn="ctr">
              <a:buFont typeface="Wingdings" panose="05000000000000000000" pitchFamily="2" charset="2"/>
              <a:buChar char="v"/>
            </a:pPr>
            <a:r>
              <a:rPr lang="en-GB" sz="2400" dirty="0">
                <a:solidFill>
                  <a:srgbClr val="EE0C8E"/>
                </a:solidFill>
                <a:latin typeface="Arial Rounded MT Bold" panose="020F0704030504030204" pitchFamily="34" charset="77"/>
              </a:rPr>
              <a:t>Food Pantries in Leeds</a:t>
            </a:r>
          </a:p>
          <a:p>
            <a:pPr marL="342900" indent="-342900" algn="ctr">
              <a:buFont typeface="Wingdings" panose="05000000000000000000" pitchFamily="2" charset="2"/>
              <a:buChar char="v"/>
            </a:pPr>
            <a:endParaRPr lang="en-GB" sz="2400" dirty="0">
              <a:solidFill>
                <a:srgbClr val="EE0C8E"/>
              </a:solidFill>
              <a:latin typeface="Arial Rounded MT Bold" panose="020F0704030504030204" pitchFamily="34" charset="77"/>
            </a:endParaRPr>
          </a:p>
          <a:p>
            <a:pPr marL="342900" indent="-342900" algn="ctr">
              <a:buFont typeface="Wingdings" panose="05000000000000000000" pitchFamily="2" charset="2"/>
              <a:buChar char="v"/>
            </a:pPr>
            <a:r>
              <a:rPr lang="en-GB" sz="2400" dirty="0">
                <a:solidFill>
                  <a:srgbClr val="EE0C8E"/>
                </a:solidFill>
                <a:latin typeface="Arial Rounded MT Bold" panose="020F0704030504030204" pitchFamily="34" charset="77"/>
              </a:rPr>
              <a:t>As well as links to other support services</a:t>
            </a:r>
          </a:p>
        </p:txBody>
      </p:sp>
      <p:sp>
        <p:nvSpPr>
          <p:cNvPr id="8" name="TextBox 4">
            <a:extLst>
              <a:ext uri="{FF2B5EF4-FFF2-40B4-BE49-F238E27FC236}">
                <a16:creationId xmlns:a16="http://schemas.microsoft.com/office/drawing/2014/main" id="{0A14C76A-A4CF-9FBB-BE23-33DF96B1C5D6}"/>
              </a:ext>
            </a:extLst>
          </p:cNvPr>
          <p:cNvSpPr txBox="1">
            <a:spLocks noChangeArrowheads="1"/>
          </p:cNvSpPr>
          <p:nvPr/>
        </p:nvSpPr>
        <p:spPr bwMode="auto">
          <a:xfrm>
            <a:off x="1686311" y="151179"/>
            <a:ext cx="86066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GB" sz="4800" b="1" dirty="0">
                <a:solidFill>
                  <a:srgbClr val="6C6D70"/>
                </a:solidFill>
                <a:latin typeface="Arial Rounded MT Bold" panose="020F0704030504030204" pitchFamily="34" charset="77"/>
                <a:cs typeface="Arial" panose="020B0604020202020204" pitchFamily="34" charset="0"/>
              </a:rPr>
              <a:t>Leeds Food Aid</a:t>
            </a:r>
          </a:p>
        </p:txBody>
      </p:sp>
      <p:grpSp>
        <p:nvGrpSpPr>
          <p:cNvPr id="10" name="Group 9">
            <a:extLst>
              <a:ext uri="{FF2B5EF4-FFF2-40B4-BE49-F238E27FC236}">
                <a16:creationId xmlns:a16="http://schemas.microsoft.com/office/drawing/2014/main" id="{F1F4B20B-0CC6-83BD-8DBF-695664920171}"/>
              </a:ext>
            </a:extLst>
          </p:cNvPr>
          <p:cNvGrpSpPr/>
          <p:nvPr/>
        </p:nvGrpSpPr>
        <p:grpSpPr>
          <a:xfrm>
            <a:off x="0" y="0"/>
            <a:ext cx="1734541" cy="1650198"/>
            <a:chOff x="1917530" y="3220979"/>
            <a:chExt cx="2637320" cy="2548704"/>
          </a:xfrm>
        </p:grpSpPr>
        <p:sp>
          <p:nvSpPr>
            <p:cNvPr id="11" name="Oval 10">
              <a:extLst>
                <a:ext uri="{FF2B5EF4-FFF2-40B4-BE49-F238E27FC236}">
                  <a16:creationId xmlns:a16="http://schemas.microsoft.com/office/drawing/2014/main" id="{85F08D7C-13A4-A72F-111A-1E5C8FF620AC}"/>
                </a:ext>
              </a:extLst>
            </p:cNvPr>
            <p:cNvSpPr/>
            <p:nvPr/>
          </p:nvSpPr>
          <p:spPr>
            <a:xfrm>
              <a:off x="1917530" y="3238065"/>
              <a:ext cx="2637320" cy="2531618"/>
            </a:xfrm>
            <a:prstGeom prst="ellipse">
              <a:avLst/>
            </a:prstGeom>
            <a:noFill/>
            <a:ln>
              <a:solidFill>
                <a:srgbClr val="EE0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picture containing diagram&#10;&#10;Description automatically generated">
              <a:extLst>
                <a:ext uri="{FF2B5EF4-FFF2-40B4-BE49-F238E27FC236}">
                  <a16:creationId xmlns:a16="http://schemas.microsoft.com/office/drawing/2014/main" id="{6C69B4AB-588B-3719-E0B5-332984C1EC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7530" y="3220979"/>
              <a:ext cx="2637320" cy="2544558"/>
            </a:xfrm>
            <a:prstGeom prst="ellipse">
              <a:avLst/>
            </a:prstGeom>
            <a:ln>
              <a:noFill/>
            </a:ln>
            <a:effectLst>
              <a:softEdge rad="112500"/>
            </a:effectLst>
          </p:spPr>
        </p:pic>
      </p:grpSp>
    </p:spTree>
    <p:extLst>
      <p:ext uri="{BB962C8B-B14F-4D97-AF65-F5344CB8AC3E}">
        <p14:creationId xmlns:p14="http://schemas.microsoft.com/office/powerpoint/2010/main" val="1147351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460692-F87D-4BDE-DBF5-16049AD54E04}"/>
              </a:ext>
            </a:extLst>
          </p:cNvPr>
          <p:cNvSpPr/>
          <p:nvPr/>
        </p:nvSpPr>
        <p:spPr>
          <a:xfrm>
            <a:off x="0" y="0"/>
            <a:ext cx="12192000" cy="6858000"/>
          </a:xfrm>
          <a:prstGeom prst="rect">
            <a:avLst/>
          </a:prstGeom>
          <a:solidFill>
            <a:srgbClr val="F5B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4">
            <a:extLst>
              <a:ext uri="{FF2B5EF4-FFF2-40B4-BE49-F238E27FC236}">
                <a16:creationId xmlns:a16="http://schemas.microsoft.com/office/drawing/2014/main" id="{7E3C09D6-610D-3841-879B-DABCB62BF4BE}"/>
              </a:ext>
            </a:extLst>
          </p:cNvPr>
          <p:cNvSpPr txBox="1">
            <a:spLocks noChangeArrowheads="1"/>
          </p:cNvSpPr>
          <p:nvPr/>
        </p:nvSpPr>
        <p:spPr bwMode="auto">
          <a:xfrm>
            <a:off x="1394867" y="258358"/>
            <a:ext cx="86066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GB" sz="4800" b="1" dirty="0">
                <a:solidFill>
                  <a:schemeClr val="bg1"/>
                </a:solidFill>
                <a:latin typeface="Arial Rounded MT Bold" panose="020F0704030504030204" pitchFamily="34" charset="77"/>
                <a:cs typeface="Arial" panose="020B0604020202020204" pitchFamily="34" charset="0"/>
              </a:rPr>
              <a:t>Summer Meal Deals</a:t>
            </a:r>
          </a:p>
        </p:txBody>
      </p:sp>
      <p:grpSp>
        <p:nvGrpSpPr>
          <p:cNvPr id="7" name="Group 6">
            <a:extLst>
              <a:ext uri="{FF2B5EF4-FFF2-40B4-BE49-F238E27FC236}">
                <a16:creationId xmlns:a16="http://schemas.microsoft.com/office/drawing/2014/main" id="{31BF2785-CF84-5276-FC1F-609780B9135C}"/>
              </a:ext>
            </a:extLst>
          </p:cNvPr>
          <p:cNvGrpSpPr/>
          <p:nvPr/>
        </p:nvGrpSpPr>
        <p:grpSpPr>
          <a:xfrm>
            <a:off x="120316" y="1192839"/>
            <a:ext cx="5975684" cy="5541677"/>
            <a:chOff x="-43143" y="1094445"/>
            <a:chExt cx="5445895" cy="4543050"/>
          </a:xfrm>
        </p:grpSpPr>
        <p:pic>
          <p:nvPicPr>
            <p:cNvPr id="11" name="Picture 10" descr="Shape, square&#10;&#10;Description automatically generated">
              <a:extLst>
                <a:ext uri="{FF2B5EF4-FFF2-40B4-BE49-F238E27FC236}">
                  <a16:creationId xmlns:a16="http://schemas.microsoft.com/office/drawing/2014/main" id="{5F45BC0D-5B13-6CBC-CDE4-0B6E015E22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43" y="1094445"/>
              <a:ext cx="5445895" cy="4543050"/>
            </a:xfrm>
            <a:prstGeom prst="rect">
              <a:avLst/>
            </a:prstGeom>
          </p:spPr>
        </p:pic>
        <p:pic>
          <p:nvPicPr>
            <p:cNvPr id="4" name="Picture 3">
              <a:extLst>
                <a:ext uri="{FF2B5EF4-FFF2-40B4-BE49-F238E27FC236}">
                  <a16:creationId xmlns:a16="http://schemas.microsoft.com/office/drawing/2014/main" id="{904ACC23-A6C6-4044-C3CB-7569C968CAA0}"/>
                </a:ext>
              </a:extLst>
            </p:cNvPr>
            <p:cNvPicPr>
              <a:picLocks noChangeAspect="1"/>
            </p:cNvPicPr>
            <p:nvPr/>
          </p:nvPicPr>
          <p:blipFill>
            <a:blip r:embed="rId4"/>
            <a:stretch>
              <a:fillRect/>
            </a:stretch>
          </p:blipFill>
          <p:spPr>
            <a:xfrm>
              <a:off x="1930952" y="1741694"/>
              <a:ext cx="1152525" cy="412632"/>
            </a:xfrm>
            <a:prstGeom prst="rect">
              <a:avLst/>
            </a:prstGeom>
          </p:spPr>
        </p:pic>
        <p:sp>
          <p:nvSpPr>
            <p:cNvPr id="12" name="TextBox 11">
              <a:extLst>
                <a:ext uri="{FF2B5EF4-FFF2-40B4-BE49-F238E27FC236}">
                  <a16:creationId xmlns:a16="http://schemas.microsoft.com/office/drawing/2014/main" id="{9B121DB4-3998-88B4-7352-E90D26213C30}"/>
                </a:ext>
              </a:extLst>
            </p:cNvPr>
            <p:cNvSpPr txBox="1"/>
            <p:nvPr/>
          </p:nvSpPr>
          <p:spPr>
            <a:xfrm>
              <a:off x="528852" y="2154326"/>
              <a:ext cx="4259261" cy="3027772"/>
            </a:xfrm>
            <a:prstGeom prst="rect">
              <a:avLst/>
            </a:prstGeom>
            <a:noFill/>
          </p:spPr>
          <p:txBody>
            <a:bodyPr wrap="square" rtlCol="0">
              <a:spAutoFit/>
            </a:bodyPr>
            <a:lstStyle/>
            <a:p>
              <a:pPr algn="ctr"/>
              <a:r>
                <a:rPr lang="en-GB" b="0" i="0" dirty="0">
                  <a:solidFill>
                    <a:srgbClr val="EE0C8E"/>
                  </a:solidFill>
                  <a:effectLst/>
                  <a:latin typeface="Arial Rounded MT Bold" panose="020F0704030504030204" pitchFamily="34" charset="0"/>
                </a:rPr>
                <a:t>Children can access a hot or cold meal for just £1.</a:t>
              </a:r>
            </a:p>
            <a:p>
              <a:pPr algn="ctr"/>
              <a:r>
                <a:rPr lang="en-GB" b="0" i="0" dirty="0">
                  <a:solidFill>
                    <a:srgbClr val="EE0C8E"/>
                  </a:solidFill>
                  <a:effectLst/>
                  <a:latin typeface="Arial Rounded MT Bold" panose="020F0704030504030204" pitchFamily="34" charset="0"/>
                </a:rPr>
                <a:t>Ella's baby food pouches are free for children under 18 months with any purchase.</a:t>
              </a:r>
            </a:p>
            <a:p>
              <a:pPr algn="just"/>
              <a:endParaRPr lang="en-GB" dirty="0">
                <a:solidFill>
                  <a:srgbClr val="6C6D70"/>
                </a:solidFill>
                <a:latin typeface="Arial Rounded MT Bold" panose="020F0704030504030204" pitchFamily="34" charset="0"/>
              </a:endParaRPr>
            </a:p>
            <a:p>
              <a:pPr algn="just"/>
              <a:r>
                <a:rPr lang="en-GB" sz="1800" b="0" i="0" dirty="0">
                  <a:solidFill>
                    <a:srgbClr val="6C6D70"/>
                  </a:solidFill>
                  <a:effectLst/>
                  <a:latin typeface="Arial Rounded MT Bold" panose="020F0704030504030204" pitchFamily="34" charset="0"/>
                </a:rPr>
                <a:t>Beeston – </a:t>
              </a:r>
              <a:r>
                <a:rPr lang="en-GB" sz="1800" b="0" i="1" dirty="0">
                  <a:solidFill>
                    <a:srgbClr val="6C6D70"/>
                  </a:solidFill>
                  <a:effectLst/>
                  <a:latin typeface="Arial Rounded MT Bold" panose="020F0704030504030204" pitchFamily="34" charset="0"/>
                </a:rPr>
                <a:t>Old Lane (South)</a:t>
              </a:r>
            </a:p>
            <a:p>
              <a:pPr algn="just"/>
              <a:r>
                <a:rPr lang="en-GB" sz="1800" dirty="0" err="1">
                  <a:solidFill>
                    <a:srgbClr val="6C6D70"/>
                  </a:solidFill>
                  <a:latin typeface="Arial Rounded MT Bold" panose="020F0704030504030204" pitchFamily="34" charset="0"/>
                </a:rPr>
                <a:t>Killingbeck</a:t>
              </a:r>
              <a:r>
                <a:rPr lang="en-GB" sz="1800" dirty="0">
                  <a:solidFill>
                    <a:srgbClr val="6C6D70"/>
                  </a:solidFill>
                  <a:latin typeface="Arial Rounded MT Bold" panose="020F0704030504030204" pitchFamily="34" charset="0"/>
                </a:rPr>
                <a:t> – </a:t>
              </a:r>
              <a:r>
                <a:rPr lang="en-GB" sz="1800" i="1" dirty="0" err="1">
                  <a:solidFill>
                    <a:srgbClr val="6C6D70"/>
                  </a:solidFill>
                  <a:latin typeface="Arial Rounded MT Bold" panose="020F0704030504030204" pitchFamily="34" charset="0"/>
                </a:rPr>
                <a:t>Killingbeck</a:t>
              </a:r>
              <a:r>
                <a:rPr lang="en-GB" sz="1800" i="1" dirty="0">
                  <a:solidFill>
                    <a:srgbClr val="6C6D70"/>
                  </a:solidFill>
                  <a:latin typeface="Arial Rounded MT Bold" panose="020F0704030504030204" pitchFamily="34" charset="0"/>
                </a:rPr>
                <a:t> Drive (East)</a:t>
              </a:r>
            </a:p>
            <a:p>
              <a:pPr algn="just"/>
              <a:r>
                <a:rPr lang="en-GB" sz="1800" dirty="0">
                  <a:solidFill>
                    <a:srgbClr val="6C6D70"/>
                  </a:solidFill>
                  <a:latin typeface="Arial Rounded MT Bold" panose="020F0704030504030204" pitchFamily="34" charset="0"/>
                </a:rPr>
                <a:t>Middleton – </a:t>
              </a:r>
              <a:r>
                <a:rPr lang="en-GB" sz="1800" i="1" dirty="0">
                  <a:solidFill>
                    <a:srgbClr val="6C6D70"/>
                  </a:solidFill>
                  <a:latin typeface="Arial Rounded MT Bold" panose="020F0704030504030204" pitchFamily="34" charset="0"/>
                </a:rPr>
                <a:t>Holme Well Road (South)</a:t>
              </a:r>
            </a:p>
            <a:p>
              <a:pPr algn="just"/>
              <a:r>
                <a:rPr lang="en-GB" sz="1800" dirty="0">
                  <a:solidFill>
                    <a:srgbClr val="6C6D70"/>
                  </a:solidFill>
                  <a:latin typeface="Arial Rounded MT Bold" panose="020F0704030504030204" pitchFamily="34" charset="0"/>
                </a:rPr>
                <a:t>Pudsey – </a:t>
              </a:r>
              <a:r>
                <a:rPr lang="en-GB" sz="1800" i="1" dirty="0" err="1">
                  <a:solidFill>
                    <a:srgbClr val="6C6D70"/>
                  </a:solidFill>
                  <a:latin typeface="Arial Rounded MT Bold" panose="020F0704030504030204" pitchFamily="34" charset="0"/>
                </a:rPr>
                <a:t>Owlcotes</a:t>
              </a:r>
              <a:r>
                <a:rPr lang="en-GB" sz="1800" i="1" dirty="0">
                  <a:solidFill>
                    <a:srgbClr val="6C6D70"/>
                  </a:solidFill>
                  <a:latin typeface="Arial Rounded MT Bold" panose="020F0704030504030204" pitchFamily="34" charset="0"/>
                </a:rPr>
                <a:t> Shopping Centre (West)</a:t>
              </a:r>
            </a:p>
            <a:p>
              <a:pPr algn="just"/>
              <a:r>
                <a:rPr lang="en-GB" sz="1800" dirty="0">
                  <a:solidFill>
                    <a:srgbClr val="6C6D70"/>
                  </a:solidFill>
                  <a:latin typeface="Arial Rounded MT Bold" panose="020F0704030504030204" pitchFamily="34" charset="0"/>
                </a:rPr>
                <a:t>Dewsbury – </a:t>
              </a:r>
              <a:r>
                <a:rPr lang="en-GB" sz="1800" i="1" dirty="0">
                  <a:solidFill>
                    <a:srgbClr val="6C6D70"/>
                  </a:solidFill>
                  <a:latin typeface="Arial Rounded MT Bold" panose="020F0704030504030204" pitchFamily="34" charset="0"/>
                </a:rPr>
                <a:t>Mill Street West (South)</a:t>
              </a:r>
            </a:p>
            <a:p>
              <a:pPr algn="just"/>
              <a:r>
                <a:rPr lang="en-GB" sz="1800" dirty="0" err="1">
                  <a:solidFill>
                    <a:srgbClr val="6C6D70"/>
                  </a:solidFill>
                  <a:latin typeface="Arial Rounded MT Bold" panose="020F0704030504030204" pitchFamily="34" charset="0"/>
                </a:rPr>
                <a:t>Glasshoughton</a:t>
              </a:r>
              <a:r>
                <a:rPr lang="en-GB" sz="1800" dirty="0">
                  <a:solidFill>
                    <a:srgbClr val="6C6D70"/>
                  </a:solidFill>
                  <a:latin typeface="Arial Rounded MT Bold" panose="020F0704030504030204" pitchFamily="34" charset="0"/>
                </a:rPr>
                <a:t> – </a:t>
              </a:r>
              <a:r>
                <a:rPr lang="en-GB" sz="1800" i="1" dirty="0">
                  <a:solidFill>
                    <a:srgbClr val="6C6D70"/>
                  </a:solidFill>
                  <a:latin typeface="Arial Rounded MT Bold" panose="020F0704030504030204" pitchFamily="34" charset="0"/>
                </a:rPr>
                <a:t>Leeds Road (West)</a:t>
              </a:r>
              <a:endParaRPr lang="en-GB" i="1" dirty="0">
                <a:solidFill>
                  <a:srgbClr val="6C6D70"/>
                </a:solidFill>
                <a:latin typeface="Arial Rounded MT Bold" panose="020F0704030504030204" pitchFamily="34" charset="0"/>
              </a:endParaRPr>
            </a:p>
          </p:txBody>
        </p:sp>
      </p:grpSp>
      <p:grpSp>
        <p:nvGrpSpPr>
          <p:cNvPr id="5" name="Group 4">
            <a:extLst>
              <a:ext uri="{FF2B5EF4-FFF2-40B4-BE49-F238E27FC236}">
                <a16:creationId xmlns:a16="http://schemas.microsoft.com/office/drawing/2014/main" id="{1302266C-F949-9431-C93D-7A135F1417BE}"/>
              </a:ext>
            </a:extLst>
          </p:cNvPr>
          <p:cNvGrpSpPr/>
          <p:nvPr/>
        </p:nvGrpSpPr>
        <p:grpSpPr>
          <a:xfrm>
            <a:off x="5948669" y="1192839"/>
            <a:ext cx="5782120" cy="5451760"/>
            <a:chOff x="6305479" y="829751"/>
            <a:chExt cx="5384464" cy="5451760"/>
          </a:xfrm>
        </p:grpSpPr>
        <p:pic>
          <p:nvPicPr>
            <p:cNvPr id="15" name="Picture 14" descr="Shape, square&#10;&#10;Description automatically generated">
              <a:extLst>
                <a:ext uri="{FF2B5EF4-FFF2-40B4-BE49-F238E27FC236}">
                  <a16:creationId xmlns:a16="http://schemas.microsoft.com/office/drawing/2014/main" id="{CDAD560A-EB7F-3FF3-2A92-51304C885C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5479" y="829751"/>
              <a:ext cx="5384464" cy="5451760"/>
            </a:xfrm>
            <a:prstGeom prst="rect">
              <a:avLst/>
            </a:prstGeom>
          </p:spPr>
        </p:pic>
        <p:pic>
          <p:nvPicPr>
            <p:cNvPr id="17" name="Picture 16">
              <a:extLst>
                <a:ext uri="{FF2B5EF4-FFF2-40B4-BE49-F238E27FC236}">
                  <a16:creationId xmlns:a16="http://schemas.microsoft.com/office/drawing/2014/main" id="{A5F8F17B-9929-A1E1-20D4-D3235DBA3966}"/>
                </a:ext>
              </a:extLst>
            </p:cNvPr>
            <p:cNvPicPr>
              <a:picLocks noChangeAspect="1"/>
            </p:cNvPicPr>
            <p:nvPr/>
          </p:nvPicPr>
          <p:blipFill rotWithShape="1">
            <a:blip r:embed="rId5"/>
            <a:srcRect t="13113"/>
            <a:stretch/>
          </p:blipFill>
          <p:spPr>
            <a:xfrm>
              <a:off x="8190935" y="1592972"/>
              <a:ext cx="1520645" cy="570377"/>
            </a:xfrm>
            <a:prstGeom prst="rect">
              <a:avLst/>
            </a:prstGeom>
          </p:spPr>
        </p:pic>
        <p:sp>
          <p:nvSpPr>
            <p:cNvPr id="18" name="TextBox 17">
              <a:extLst>
                <a:ext uri="{FF2B5EF4-FFF2-40B4-BE49-F238E27FC236}">
                  <a16:creationId xmlns:a16="http://schemas.microsoft.com/office/drawing/2014/main" id="{7EFE8D74-28F6-C6DF-A049-5CF12B33E869}"/>
                </a:ext>
              </a:extLst>
            </p:cNvPr>
            <p:cNvSpPr txBox="1"/>
            <p:nvPr/>
          </p:nvSpPr>
          <p:spPr>
            <a:xfrm>
              <a:off x="6959052" y="2163349"/>
              <a:ext cx="4279900" cy="2585323"/>
            </a:xfrm>
            <a:prstGeom prst="rect">
              <a:avLst/>
            </a:prstGeom>
            <a:noFill/>
          </p:spPr>
          <p:txBody>
            <a:bodyPr wrap="square" rtlCol="0">
              <a:spAutoFit/>
            </a:bodyPr>
            <a:lstStyle/>
            <a:p>
              <a:pPr algn="just"/>
              <a:endParaRPr lang="en-GB" b="0" i="0" dirty="0">
                <a:solidFill>
                  <a:srgbClr val="000000"/>
                </a:solidFill>
                <a:effectLst/>
                <a:latin typeface="Arial Rounded MT Bold" panose="020F0704030504030204" pitchFamily="34" charset="0"/>
              </a:endParaRPr>
            </a:p>
            <a:p>
              <a:pPr algn="ctr"/>
              <a:r>
                <a:rPr lang="en-GB" dirty="0" err="1">
                  <a:solidFill>
                    <a:srgbClr val="EE0C8E"/>
                  </a:solidFill>
                  <a:latin typeface="Arial Rounded MT Bold" panose="020F0704030504030204" pitchFamily="34" charset="0"/>
                </a:rPr>
                <a:t>Pausa</a:t>
              </a:r>
              <a:r>
                <a:rPr lang="en-GB" dirty="0">
                  <a:solidFill>
                    <a:srgbClr val="EE0C8E"/>
                  </a:solidFill>
                  <a:latin typeface="Arial Rounded MT Bold" panose="020F0704030504030204" pitchFamily="34" charset="0"/>
                </a:rPr>
                <a:t> Café </a:t>
              </a:r>
              <a:r>
                <a:rPr lang="en-GB" b="0" i="0" dirty="0">
                  <a:solidFill>
                    <a:srgbClr val="EE0C8E"/>
                  </a:solidFill>
                  <a:effectLst/>
                  <a:latin typeface="Arial Rounded MT Bold" panose="020F0704030504030204" pitchFamily="34" charset="0"/>
                </a:rPr>
                <a:t>is offering a free kids menu for every £4 spent in their in-store cafes.</a:t>
              </a:r>
            </a:p>
            <a:p>
              <a:pPr algn="just"/>
              <a:endParaRPr lang="en-GB" dirty="0">
                <a:solidFill>
                  <a:srgbClr val="000000"/>
                </a:solidFill>
                <a:latin typeface="Arial Rounded MT Bold" panose="020F0704030504030204" pitchFamily="34" charset="0"/>
              </a:endParaRPr>
            </a:p>
            <a:p>
              <a:pPr algn="just"/>
              <a:endParaRPr lang="en-GB" dirty="0">
                <a:solidFill>
                  <a:srgbClr val="000000"/>
                </a:solidFill>
                <a:latin typeface="Arial Rounded MT Bold" panose="020F0704030504030204" pitchFamily="34" charset="0"/>
              </a:endParaRPr>
            </a:p>
            <a:p>
              <a:pPr algn="just"/>
              <a:endParaRPr lang="en-GB" dirty="0">
                <a:solidFill>
                  <a:srgbClr val="000000"/>
                </a:solidFill>
                <a:latin typeface="Arial Rounded MT Bold" panose="020F0704030504030204" pitchFamily="34" charset="0"/>
              </a:endParaRPr>
            </a:p>
            <a:p>
              <a:pPr algn="just"/>
              <a:r>
                <a:rPr lang="en-GB" b="0" i="0" dirty="0">
                  <a:solidFill>
                    <a:srgbClr val="6C6D70"/>
                  </a:solidFill>
                  <a:effectLst/>
                  <a:latin typeface="Arial Rounded MT Bold" panose="020F0704030504030204" pitchFamily="34" charset="0"/>
                </a:rPr>
                <a:t>Holbeck - </a:t>
              </a:r>
              <a:r>
                <a:rPr lang="en-GB" b="0" i="1" dirty="0">
                  <a:solidFill>
                    <a:srgbClr val="6C6D70"/>
                  </a:solidFill>
                  <a:effectLst/>
                  <a:latin typeface="Arial Rounded MT Bold" panose="020F0704030504030204" pitchFamily="34" charset="0"/>
                </a:rPr>
                <a:t>Whitehall Rd (South)</a:t>
              </a:r>
              <a:endParaRPr lang="en-GB" i="1" dirty="0">
                <a:solidFill>
                  <a:srgbClr val="6C6D70"/>
                </a:solidFill>
                <a:latin typeface="Arial Rounded MT Bold" panose="020F0704030504030204" pitchFamily="34" charset="0"/>
              </a:endParaRPr>
            </a:p>
            <a:p>
              <a:pPr algn="just"/>
              <a:endParaRPr lang="en-GB" dirty="0">
                <a:latin typeface="Arial Rounded MT Bold" panose="020F0704030504030204" pitchFamily="34" charset="0"/>
              </a:endParaRPr>
            </a:p>
          </p:txBody>
        </p:sp>
      </p:grpSp>
      <p:pic>
        <p:nvPicPr>
          <p:cNvPr id="30" name="Picture 29">
            <a:extLst>
              <a:ext uri="{FF2B5EF4-FFF2-40B4-BE49-F238E27FC236}">
                <a16:creationId xmlns:a16="http://schemas.microsoft.com/office/drawing/2014/main" id="{DFCC22E7-E2F9-7D9E-00B8-6672A8DBB36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74332" y="43180"/>
            <a:ext cx="1797352" cy="1432656"/>
          </a:xfrm>
          <a:prstGeom prst="rect">
            <a:avLst/>
          </a:prstGeom>
          <a:noFill/>
          <a:ln>
            <a:noFill/>
          </a:ln>
        </p:spPr>
      </p:pic>
      <p:pic>
        <p:nvPicPr>
          <p:cNvPr id="34" name="Picture 33" descr="A picture containing shirt, drawing&#10;&#10;Description automatically generated">
            <a:extLst>
              <a:ext uri="{FF2B5EF4-FFF2-40B4-BE49-F238E27FC236}">
                <a16:creationId xmlns:a16="http://schemas.microsoft.com/office/drawing/2014/main" id="{3568965C-C229-EC77-0244-94788C30909E}"/>
              </a:ext>
            </a:extLst>
          </p:cNvPr>
          <p:cNvPicPr>
            <a:picLocks noChangeAspect="1"/>
          </p:cNvPicPr>
          <p:nvPr/>
        </p:nvPicPr>
        <p:blipFill rotWithShape="1">
          <a:blip r:embed="rId7">
            <a:extLst>
              <a:ext uri="{28A0092B-C50C-407E-A947-70E740481C1C}">
                <a14:useLocalDpi xmlns:a14="http://schemas.microsoft.com/office/drawing/2010/main" val="0"/>
              </a:ext>
            </a:extLst>
          </a:blip>
          <a:srcRect r="37331" b="11701"/>
          <a:stretch/>
        </p:blipFill>
        <p:spPr>
          <a:xfrm>
            <a:off x="9902309" y="3008557"/>
            <a:ext cx="2288511" cy="3806263"/>
          </a:xfrm>
          <a:prstGeom prst="rect">
            <a:avLst/>
          </a:prstGeom>
        </p:spPr>
      </p:pic>
    </p:spTree>
    <p:extLst>
      <p:ext uri="{BB962C8B-B14F-4D97-AF65-F5344CB8AC3E}">
        <p14:creationId xmlns:p14="http://schemas.microsoft.com/office/powerpoint/2010/main" val="973710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460692-F87D-4BDE-DBF5-16049AD54E04}"/>
              </a:ext>
            </a:extLst>
          </p:cNvPr>
          <p:cNvSpPr/>
          <p:nvPr/>
        </p:nvSpPr>
        <p:spPr>
          <a:xfrm>
            <a:off x="0" y="0"/>
            <a:ext cx="12192000" cy="6858000"/>
          </a:xfrm>
          <a:prstGeom prst="rect">
            <a:avLst/>
          </a:prstGeom>
          <a:solidFill>
            <a:srgbClr val="99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4">
            <a:extLst>
              <a:ext uri="{FF2B5EF4-FFF2-40B4-BE49-F238E27FC236}">
                <a16:creationId xmlns:a16="http://schemas.microsoft.com/office/drawing/2014/main" id="{7E3C09D6-610D-3841-879B-DABCB62BF4BE}"/>
              </a:ext>
            </a:extLst>
          </p:cNvPr>
          <p:cNvSpPr txBox="1">
            <a:spLocks noChangeArrowheads="1"/>
          </p:cNvSpPr>
          <p:nvPr/>
        </p:nvSpPr>
        <p:spPr bwMode="auto">
          <a:xfrm>
            <a:off x="1394867" y="258358"/>
            <a:ext cx="86066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GB" sz="4800" b="1" dirty="0">
                <a:solidFill>
                  <a:schemeClr val="bg1"/>
                </a:solidFill>
                <a:latin typeface="Arial Rounded MT Bold" panose="020F0704030504030204" pitchFamily="34" charset="77"/>
                <a:cs typeface="Arial" panose="020B0604020202020204" pitchFamily="34" charset="0"/>
              </a:rPr>
              <a:t>Summer Meal Deals</a:t>
            </a:r>
          </a:p>
        </p:txBody>
      </p:sp>
      <p:grpSp>
        <p:nvGrpSpPr>
          <p:cNvPr id="8" name="Group 7">
            <a:extLst>
              <a:ext uri="{FF2B5EF4-FFF2-40B4-BE49-F238E27FC236}">
                <a16:creationId xmlns:a16="http://schemas.microsoft.com/office/drawing/2014/main" id="{61D36325-37D3-D271-AD00-8A2C7FE36A04}"/>
              </a:ext>
            </a:extLst>
          </p:cNvPr>
          <p:cNvGrpSpPr/>
          <p:nvPr/>
        </p:nvGrpSpPr>
        <p:grpSpPr>
          <a:xfrm>
            <a:off x="-74919" y="949364"/>
            <a:ext cx="5384464" cy="5499791"/>
            <a:chOff x="-74919" y="3312426"/>
            <a:chExt cx="5384464" cy="5499791"/>
          </a:xfrm>
        </p:grpSpPr>
        <p:pic>
          <p:nvPicPr>
            <p:cNvPr id="19" name="Picture 18" descr="Shape, square&#10;&#10;Description automatically generated">
              <a:extLst>
                <a:ext uri="{FF2B5EF4-FFF2-40B4-BE49-F238E27FC236}">
                  <a16:creationId xmlns:a16="http://schemas.microsoft.com/office/drawing/2014/main" id="{90998FEE-0ADB-8573-8ED7-0B9D291C65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19" y="3312426"/>
              <a:ext cx="5384464" cy="5499791"/>
            </a:xfrm>
            <a:prstGeom prst="rect">
              <a:avLst/>
            </a:prstGeom>
          </p:spPr>
        </p:pic>
        <p:pic>
          <p:nvPicPr>
            <p:cNvPr id="21" name="Picture 20">
              <a:extLst>
                <a:ext uri="{FF2B5EF4-FFF2-40B4-BE49-F238E27FC236}">
                  <a16:creationId xmlns:a16="http://schemas.microsoft.com/office/drawing/2014/main" id="{2703AD96-7C29-AE8F-A48F-BD73AEDAD80B}"/>
                </a:ext>
              </a:extLst>
            </p:cNvPr>
            <p:cNvPicPr>
              <a:picLocks noChangeAspect="1"/>
            </p:cNvPicPr>
            <p:nvPr/>
          </p:nvPicPr>
          <p:blipFill rotWithShape="1">
            <a:blip r:embed="rId4"/>
            <a:srcRect t="9506" r="-5914"/>
            <a:stretch/>
          </p:blipFill>
          <p:spPr>
            <a:xfrm>
              <a:off x="2021891" y="4088885"/>
              <a:ext cx="1129524" cy="600393"/>
            </a:xfrm>
            <a:prstGeom prst="rect">
              <a:avLst/>
            </a:prstGeom>
          </p:spPr>
        </p:pic>
        <p:sp>
          <p:nvSpPr>
            <p:cNvPr id="22" name="TextBox 21">
              <a:extLst>
                <a:ext uri="{FF2B5EF4-FFF2-40B4-BE49-F238E27FC236}">
                  <a16:creationId xmlns:a16="http://schemas.microsoft.com/office/drawing/2014/main" id="{7FF7DD0A-4427-37C2-6218-B40A0C457175}"/>
                </a:ext>
              </a:extLst>
            </p:cNvPr>
            <p:cNvSpPr txBox="1"/>
            <p:nvPr/>
          </p:nvSpPr>
          <p:spPr>
            <a:xfrm>
              <a:off x="586664" y="4673030"/>
              <a:ext cx="4259261" cy="3970318"/>
            </a:xfrm>
            <a:prstGeom prst="rect">
              <a:avLst/>
            </a:prstGeom>
            <a:noFill/>
          </p:spPr>
          <p:txBody>
            <a:bodyPr wrap="square" rtlCol="0">
              <a:spAutoFit/>
            </a:bodyPr>
            <a:lstStyle/>
            <a:p>
              <a:pPr algn="ctr"/>
              <a:r>
                <a:rPr lang="en-GB" b="0" i="0" dirty="0">
                  <a:solidFill>
                    <a:srgbClr val="EE088D"/>
                  </a:solidFill>
                  <a:effectLst/>
                  <a:latin typeface="Arial Rounded MT Bold" panose="020F0704030504030204" pitchFamily="34" charset="0"/>
                </a:rPr>
                <a:t>Children under 16 eat free at Morrisons cafe all day, every day when an adult spends £4.50 or more on a meal.</a:t>
              </a:r>
            </a:p>
            <a:p>
              <a:pPr algn="just"/>
              <a:endParaRPr lang="en-GB" dirty="0">
                <a:solidFill>
                  <a:srgbClr val="000000"/>
                </a:solidFill>
                <a:latin typeface="Arial Rounded MT Bold" panose="020F0704030504030204" pitchFamily="34" charset="0"/>
              </a:endParaRPr>
            </a:p>
            <a:p>
              <a:pPr algn="just"/>
              <a:r>
                <a:rPr lang="en-GB" sz="1800" b="0" i="0" dirty="0">
                  <a:solidFill>
                    <a:srgbClr val="6C6D70"/>
                  </a:solidFill>
                  <a:effectLst/>
                  <a:latin typeface="Arial Rounded MT Bold" panose="020F0704030504030204" pitchFamily="34" charset="0"/>
                </a:rPr>
                <a:t>Bramley – </a:t>
              </a:r>
              <a:r>
                <a:rPr lang="en-GB" i="1" dirty="0" err="1">
                  <a:solidFill>
                    <a:srgbClr val="6C6D70"/>
                  </a:solidFill>
                  <a:latin typeface="Arial Rounded MT Bold" panose="020F0704030504030204" pitchFamily="34" charset="0"/>
                </a:rPr>
                <a:t>Swinnow</a:t>
              </a:r>
              <a:r>
                <a:rPr lang="en-GB" i="1" dirty="0">
                  <a:solidFill>
                    <a:srgbClr val="6C6D70"/>
                  </a:solidFill>
                  <a:latin typeface="Arial Rounded MT Bold" panose="020F0704030504030204" pitchFamily="34" charset="0"/>
                </a:rPr>
                <a:t> Road</a:t>
              </a:r>
              <a:r>
                <a:rPr lang="en-GB" sz="1800" b="0" i="1" dirty="0">
                  <a:solidFill>
                    <a:srgbClr val="6C6D70"/>
                  </a:solidFill>
                  <a:effectLst/>
                  <a:latin typeface="Arial Rounded MT Bold" panose="020F0704030504030204" pitchFamily="34" charset="0"/>
                </a:rPr>
                <a:t> (</a:t>
              </a:r>
              <a:r>
                <a:rPr lang="en-GB" i="1" dirty="0">
                  <a:solidFill>
                    <a:srgbClr val="6C6D70"/>
                  </a:solidFill>
                  <a:latin typeface="Arial Rounded MT Bold" panose="020F0704030504030204" pitchFamily="34" charset="0"/>
                </a:rPr>
                <a:t>West</a:t>
              </a:r>
              <a:r>
                <a:rPr lang="en-GB" sz="1800" b="0" i="1" dirty="0">
                  <a:solidFill>
                    <a:srgbClr val="6C6D70"/>
                  </a:solidFill>
                  <a:effectLst/>
                  <a:latin typeface="Arial Rounded MT Bold" panose="020F0704030504030204" pitchFamily="34" charset="0"/>
                </a:rPr>
                <a:t>)</a:t>
              </a:r>
            </a:p>
            <a:p>
              <a:pPr algn="just"/>
              <a:r>
                <a:rPr lang="en-GB" sz="1800" dirty="0">
                  <a:solidFill>
                    <a:srgbClr val="6C6D70"/>
                  </a:solidFill>
                  <a:latin typeface="Arial Rounded MT Bold" panose="020F0704030504030204" pitchFamily="34" charset="0"/>
                </a:rPr>
                <a:t>Guiseley – </a:t>
              </a:r>
              <a:r>
                <a:rPr lang="en-GB" sz="1800" i="1" dirty="0">
                  <a:solidFill>
                    <a:srgbClr val="6C6D70"/>
                  </a:solidFill>
                  <a:latin typeface="Arial Rounded MT Bold" panose="020F0704030504030204" pitchFamily="34" charset="0"/>
                </a:rPr>
                <a:t>Otley Road (West)</a:t>
              </a:r>
            </a:p>
            <a:p>
              <a:pPr algn="just"/>
              <a:r>
                <a:rPr lang="en-GB" sz="1800" dirty="0">
                  <a:solidFill>
                    <a:srgbClr val="6C6D70"/>
                  </a:solidFill>
                  <a:latin typeface="Arial Rounded MT Bold" panose="020F0704030504030204" pitchFamily="34" charset="0"/>
                </a:rPr>
                <a:t>Horsforth – </a:t>
              </a:r>
              <a:r>
                <a:rPr lang="en-GB" sz="1800" i="1" dirty="0">
                  <a:solidFill>
                    <a:srgbClr val="6C6D70"/>
                  </a:solidFill>
                  <a:latin typeface="Arial Rounded MT Bold" panose="020F0704030504030204" pitchFamily="34" charset="0"/>
                </a:rPr>
                <a:t>Town Street (West)</a:t>
              </a:r>
            </a:p>
            <a:p>
              <a:pPr algn="just"/>
              <a:r>
                <a:rPr lang="en-GB" sz="1800" dirty="0" err="1">
                  <a:solidFill>
                    <a:srgbClr val="6C6D70"/>
                  </a:solidFill>
                  <a:latin typeface="Arial Rounded MT Bold" panose="020F0704030504030204" pitchFamily="34" charset="0"/>
                </a:rPr>
                <a:t>Hunslet</a:t>
              </a:r>
              <a:r>
                <a:rPr lang="en-GB" sz="1800" dirty="0">
                  <a:solidFill>
                    <a:srgbClr val="6C6D70"/>
                  </a:solidFill>
                  <a:latin typeface="Arial Rounded MT Bold" panose="020F0704030504030204" pitchFamily="34" charset="0"/>
                </a:rPr>
                <a:t> – </a:t>
              </a:r>
              <a:r>
                <a:rPr lang="en-GB" sz="1800" i="1" dirty="0">
                  <a:solidFill>
                    <a:srgbClr val="6C6D70"/>
                  </a:solidFill>
                  <a:latin typeface="Arial Rounded MT Bold" panose="020F0704030504030204" pitchFamily="34" charset="0"/>
                </a:rPr>
                <a:t>Church Street (South)</a:t>
              </a:r>
            </a:p>
            <a:p>
              <a:pPr algn="just"/>
              <a:r>
                <a:rPr lang="en-GB" sz="1800" dirty="0">
                  <a:solidFill>
                    <a:srgbClr val="6C6D70"/>
                  </a:solidFill>
                  <a:latin typeface="Arial Rounded MT Bold" panose="020F0704030504030204" pitchFamily="34" charset="0"/>
                </a:rPr>
                <a:t>Kirkstall – </a:t>
              </a:r>
              <a:r>
                <a:rPr lang="en-GB" sz="1800" i="1" dirty="0">
                  <a:solidFill>
                    <a:srgbClr val="6C6D70"/>
                  </a:solidFill>
                  <a:latin typeface="Arial Rounded MT Bold" panose="020F0704030504030204" pitchFamily="34" charset="0"/>
                </a:rPr>
                <a:t>Savins Mill Way (West)</a:t>
              </a:r>
            </a:p>
            <a:p>
              <a:pPr algn="just"/>
              <a:r>
                <a:rPr lang="en-GB" sz="1800" dirty="0">
                  <a:solidFill>
                    <a:srgbClr val="6C6D70"/>
                  </a:solidFill>
                  <a:latin typeface="Arial Rounded MT Bold" panose="020F0704030504030204" pitchFamily="34" charset="0"/>
                </a:rPr>
                <a:t>Morley – </a:t>
              </a:r>
              <a:r>
                <a:rPr lang="en-GB" sz="1800" i="1" dirty="0">
                  <a:solidFill>
                    <a:srgbClr val="6C6D70"/>
                  </a:solidFill>
                  <a:latin typeface="Arial Rounded MT Bold" panose="020F0704030504030204" pitchFamily="34" charset="0"/>
                </a:rPr>
                <a:t>Albion Street (South)</a:t>
              </a:r>
            </a:p>
            <a:p>
              <a:pPr algn="just"/>
              <a:r>
                <a:rPr lang="en-GB" dirty="0">
                  <a:solidFill>
                    <a:srgbClr val="6C6D70"/>
                  </a:solidFill>
                  <a:latin typeface="Arial Rounded MT Bold" panose="020F0704030504030204" pitchFamily="34" charset="0"/>
                </a:rPr>
                <a:t>Rothwell – </a:t>
              </a:r>
              <a:r>
                <a:rPr lang="en-GB" i="1" dirty="0">
                  <a:solidFill>
                    <a:srgbClr val="6C6D70"/>
                  </a:solidFill>
                  <a:latin typeface="Arial Rounded MT Bold" panose="020F0704030504030204" pitchFamily="34" charset="0"/>
                </a:rPr>
                <a:t>Jail Yard Parade (South)</a:t>
              </a:r>
            </a:p>
            <a:p>
              <a:pPr algn="just"/>
              <a:r>
                <a:rPr lang="en-GB" dirty="0">
                  <a:solidFill>
                    <a:srgbClr val="6C6D70"/>
                  </a:solidFill>
                  <a:latin typeface="Arial Rounded MT Bold" panose="020F0704030504030204" pitchFamily="34" charset="0"/>
                </a:rPr>
                <a:t>Yeadon – </a:t>
              </a:r>
              <a:r>
                <a:rPr lang="en-GB" i="1" dirty="0">
                  <a:solidFill>
                    <a:srgbClr val="6C6D70"/>
                  </a:solidFill>
                  <a:latin typeface="Arial Rounded MT Bold" panose="020F0704030504030204" pitchFamily="34" charset="0"/>
                </a:rPr>
                <a:t>High Street (West)</a:t>
              </a:r>
              <a:endParaRPr lang="en-GB" dirty="0">
                <a:solidFill>
                  <a:srgbClr val="6C6D70"/>
                </a:solidFill>
                <a:latin typeface="Arial Rounded MT Bold" panose="020F0704030504030204" pitchFamily="34" charset="0"/>
              </a:endParaRPr>
            </a:p>
            <a:p>
              <a:pPr algn="just"/>
              <a:endParaRPr lang="en-GB" dirty="0">
                <a:latin typeface="Arial Rounded MT Bold" panose="020F0704030504030204" pitchFamily="34" charset="0"/>
              </a:endParaRPr>
            </a:p>
          </p:txBody>
        </p:sp>
      </p:grpSp>
      <p:pic>
        <p:nvPicPr>
          <p:cNvPr id="13" name="Picture 12" descr="A picture containing shirt&#10;&#10;Description automatically generated">
            <a:extLst>
              <a:ext uri="{FF2B5EF4-FFF2-40B4-BE49-F238E27FC236}">
                <a16:creationId xmlns:a16="http://schemas.microsoft.com/office/drawing/2014/main" id="{DC59D7AD-23E9-8841-B26D-3E2E9DDAB1C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2213"/>
          <a:stretch/>
        </p:blipFill>
        <p:spPr>
          <a:xfrm>
            <a:off x="10619089" y="3429000"/>
            <a:ext cx="1572910" cy="3429000"/>
          </a:xfrm>
          <a:prstGeom prst="rect">
            <a:avLst/>
          </a:prstGeom>
        </p:spPr>
      </p:pic>
      <p:grpSp>
        <p:nvGrpSpPr>
          <p:cNvPr id="3" name="Group 2">
            <a:extLst>
              <a:ext uri="{FF2B5EF4-FFF2-40B4-BE49-F238E27FC236}">
                <a16:creationId xmlns:a16="http://schemas.microsoft.com/office/drawing/2014/main" id="{0F20FB85-ECCC-A314-B997-556B289F4FC0}"/>
              </a:ext>
            </a:extLst>
          </p:cNvPr>
          <p:cNvGrpSpPr/>
          <p:nvPr/>
        </p:nvGrpSpPr>
        <p:grpSpPr>
          <a:xfrm>
            <a:off x="5887147" y="1143147"/>
            <a:ext cx="5384464" cy="5312982"/>
            <a:chOff x="6288076" y="3586844"/>
            <a:chExt cx="5384464" cy="5312982"/>
          </a:xfrm>
        </p:grpSpPr>
        <p:pic>
          <p:nvPicPr>
            <p:cNvPr id="23" name="Picture 22" descr="Shape, square&#10;&#10;Description automatically generated">
              <a:extLst>
                <a:ext uri="{FF2B5EF4-FFF2-40B4-BE49-F238E27FC236}">
                  <a16:creationId xmlns:a16="http://schemas.microsoft.com/office/drawing/2014/main" id="{411BE1E1-548A-DEFA-2F2E-80F1C840C3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8076" y="3586844"/>
              <a:ext cx="5384464" cy="5312982"/>
            </a:xfrm>
            <a:prstGeom prst="rect">
              <a:avLst/>
            </a:prstGeom>
          </p:spPr>
        </p:pic>
        <p:pic>
          <p:nvPicPr>
            <p:cNvPr id="25" name="Picture 24">
              <a:extLst>
                <a:ext uri="{FF2B5EF4-FFF2-40B4-BE49-F238E27FC236}">
                  <a16:creationId xmlns:a16="http://schemas.microsoft.com/office/drawing/2014/main" id="{1222B210-AEB9-964F-A34E-DA6F208CF047}"/>
                </a:ext>
              </a:extLst>
            </p:cNvPr>
            <p:cNvPicPr>
              <a:picLocks noChangeAspect="1"/>
            </p:cNvPicPr>
            <p:nvPr/>
          </p:nvPicPr>
          <p:blipFill>
            <a:blip r:embed="rId6"/>
            <a:stretch>
              <a:fillRect/>
            </a:stretch>
          </p:blipFill>
          <p:spPr>
            <a:xfrm>
              <a:off x="8379180" y="4281270"/>
              <a:ext cx="1202253" cy="408766"/>
            </a:xfrm>
            <a:prstGeom prst="rect">
              <a:avLst/>
            </a:prstGeom>
          </p:spPr>
        </p:pic>
        <p:sp>
          <p:nvSpPr>
            <p:cNvPr id="26" name="TextBox 25">
              <a:extLst>
                <a:ext uri="{FF2B5EF4-FFF2-40B4-BE49-F238E27FC236}">
                  <a16:creationId xmlns:a16="http://schemas.microsoft.com/office/drawing/2014/main" id="{4D4A00A9-FD4A-D5E0-C0FE-F37835DD5EB6}"/>
                </a:ext>
              </a:extLst>
            </p:cNvPr>
            <p:cNvSpPr txBox="1"/>
            <p:nvPr/>
          </p:nvSpPr>
          <p:spPr>
            <a:xfrm>
              <a:off x="6850677" y="4757834"/>
              <a:ext cx="4259261" cy="2308324"/>
            </a:xfrm>
            <a:prstGeom prst="rect">
              <a:avLst/>
            </a:prstGeom>
            <a:noFill/>
          </p:spPr>
          <p:txBody>
            <a:bodyPr wrap="square" rtlCol="0">
              <a:spAutoFit/>
            </a:bodyPr>
            <a:lstStyle/>
            <a:p>
              <a:pPr algn="ctr"/>
              <a:r>
                <a:rPr lang="en-GB" b="0" i="0" dirty="0">
                  <a:solidFill>
                    <a:srgbClr val="EE088D"/>
                  </a:solidFill>
                  <a:effectLst/>
                  <a:latin typeface="Arial Rounded MT Bold" panose="020F0704030504030204" pitchFamily="34" charset="0"/>
                </a:rPr>
                <a:t>Available from Monday to Friday during school holidays kids can eat free at Tesco cafes when an adult makes any purchase in the cafe.</a:t>
              </a:r>
            </a:p>
            <a:p>
              <a:pPr algn="just"/>
              <a:endParaRPr lang="en-GB" dirty="0">
                <a:solidFill>
                  <a:srgbClr val="EE088D"/>
                </a:solidFill>
                <a:latin typeface="Arial Rounded MT Bold" panose="020F0704030504030204" pitchFamily="34" charset="0"/>
              </a:endParaRPr>
            </a:p>
            <a:p>
              <a:pPr algn="just"/>
              <a:endParaRPr lang="en-GB" dirty="0">
                <a:solidFill>
                  <a:srgbClr val="EE088D"/>
                </a:solidFill>
                <a:latin typeface="Arial Rounded MT Bold" panose="020F0704030504030204" pitchFamily="34" charset="0"/>
              </a:endParaRPr>
            </a:p>
            <a:p>
              <a:pPr algn="just"/>
              <a:endParaRPr lang="en-GB" dirty="0">
                <a:solidFill>
                  <a:srgbClr val="EE088D"/>
                </a:solidFill>
                <a:latin typeface="Arial Rounded MT Bold" panose="020F0704030504030204" pitchFamily="34" charset="0"/>
              </a:endParaRPr>
            </a:p>
            <a:p>
              <a:pPr algn="just"/>
              <a:r>
                <a:rPr lang="en-GB" sz="1800" b="0" i="0" dirty="0">
                  <a:solidFill>
                    <a:srgbClr val="6C6D70"/>
                  </a:solidFill>
                  <a:effectLst/>
                  <a:latin typeface="Arial Rounded MT Bold" panose="020F0704030504030204" pitchFamily="34" charset="0"/>
                </a:rPr>
                <a:t>Seacroft – </a:t>
              </a:r>
              <a:r>
                <a:rPr lang="en-GB" i="1" dirty="0">
                  <a:solidFill>
                    <a:srgbClr val="6C6D70"/>
                  </a:solidFill>
                  <a:latin typeface="Arial Rounded MT Bold" panose="020F0704030504030204" pitchFamily="34" charset="0"/>
                </a:rPr>
                <a:t>Seacroft Avenue</a:t>
              </a:r>
              <a:r>
                <a:rPr lang="en-GB" sz="1800" b="0" i="1" dirty="0">
                  <a:solidFill>
                    <a:srgbClr val="6C6D70"/>
                  </a:solidFill>
                  <a:effectLst/>
                  <a:latin typeface="Arial Rounded MT Bold" panose="020F0704030504030204" pitchFamily="34" charset="0"/>
                </a:rPr>
                <a:t>(</a:t>
              </a:r>
              <a:r>
                <a:rPr lang="en-GB" i="1" dirty="0">
                  <a:solidFill>
                    <a:srgbClr val="6C6D70"/>
                  </a:solidFill>
                  <a:latin typeface="Arial Rounded MT Bold" panose="020F0704030504030204" pitchFamily="34" charset="0"/>
                </a:rPr>
                <a:t>East)</a:t>
              </a:r>
              <a:endParaRPr lang="en-GB" dirty="0">
                <a:solidFill>
                  <a:srgbClr val="EE088D"/>
                </a:solidFill>
                <a:latin typeface="Arial Rounded MT Bold" panose="020F0704030504030204" pitchFamily="34" charset="0"/>
              </a:endParaRPr>
            </a:p>
          </p:txBody>
        </p:sp>
      </p:grpSp>
      <p:sp>
        <p:nvSpPr>
          <p:cNvPr id="33" name="TextBox 32">
            <a:extLst>
              <a:ext uri="{FF2B5EF4-FFF2-40B4-BE49-F238E27FC236}">
                <a16:creationId xmlns:a16="http://schemas.microsoft.com/office/drawing/2014/main" id="{B4920EBE-93D6-B423-61B0-9468DCF3D2DA}"/>
              </a:ext>
            </a:extLst>
          </p:cNvPr>
          <p:cNvSpPr txBox="1"/>
          <p:nvPr/>
        </p:nvSpPr>
        <p:spPr>
          <a:xfrm>
            <a:off x="1943241" y="6315681"/>
            <a:ext cx="9328370" cy="369332"/>
          </a:xfrm>
          <a:prstGeom prst="rect">
            <a:avLst/>
          </a:prstGeom>
          <a:noFill/>
        </p:spPr>
        <p:txBody>
          <a:bodyPr wrap="square" rtlCol="0">
            <a:spAutoFit/>
          </a:bodyPr>
          <a:lstStyle/>
          <a:p>
            <a:r>
              <a:rPr lang="en-GB" dirty="0">
                <a:solidFill>
                  <a:schemeClr val="bg1"/>
                </a:solidFill>
                <a:latin typeface="Arial Rounded MT Bold" panose="020F0704030504030204" pitchFamily="34" charset="0"/>
              </a:rPr>
              <a:t>Find more deals here: </a:t>
            </a:r>
            <a:r>
              <a:rPr lang="en-GB" dirty="0">
                <a:solidFill>
                  <a:srgbClr val="EE0C8E"/>
                </a:solidFill>
                <a:latin typeface="Arial Rounded MT Bold" panose="020F0704030504030204" pitchFamily="34" charset="0"/>
                <a:hlinkClick r:id="rId7">
                  <a:extLst>
                    <a:ext uri="{A12FA001-AC4F-418D-AE19-62706E023703}">
                      <ahyp:hlinkClr xmlns:ahyp="http://schemas.microsoft.com/office/drawing/2018/hyperlinkcolor" val="tx"/>
                    </a:ext>
                  </a:extLst>
                </a:hlinkClick>
              </a:rPr>
              <a:t>https://yorkshiretots.com/kids-eat-free-yorkshire/</a:t>
            </a:r>
            <a:r>
              <a:rPr lang="en-GB" dirty="0">
                <a:solidFill>
                  <a:srgbClr val="EE0C8E"/>
                </a:solidFill>
                <a:latin typeface="Arial Rounded MT Bold" panose="020F0704030504030204" pitchFamily="34" charset="0"/>
              </a:rPr>
              <a:t> </a:t>
            </a:r>
          </a:p>
        </p:txBody>
      </p:sp>
      <p:pic>
        <p:nvPicPr>
          <p:cNvPr id="2" name="Picture 1">
            <a:extLst>
              <a:ext uri="{FF2B5EF4-FFF2-40B4-BE49-F238E27FC236}">
                <a16:creationId xmlns:a16="http://schemas.microsoft.com/office/drawing/2014/main" id="{06DC30A0-22E8-724E-E6BE-D28900F9239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36705" y="99335"/>
            <a:ext cx="1669811" cy="1330994"/>
          </a:xfrm>
          <a:prstGeom prst="rect">
            <a:avLst/>
          </a:prstGeom>
          <a:noFill/>
          <a:ln>
            <a:noFill/>
          </a:ln>
        </p:spPr>
      </p:pic>
    </p:spTree>
    <p:extLst>
      <p:ext uri="{BB962C8B-B14F-4D97-AF65-F5344CB8AC3E}">
        <p14:creationId xmlns:p14="http://schemas.microsoft.com/office/powerpoint/2010/main" val="2601880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4F3C4B-A0CE-D782-31AF-B73249D89AB3}"/>
              </a:ext>
            </a:extLst>
          </p:cNvPr>
          <p:cNvSpPr/>
          <p:nvPr/>
        </p:nvSpPr>
        <p:spPr>
          <a:xfrm>
            <a:off x="0" y="0"/>
            <a:ext cx="12192000" cy="6858000"/>
          </a:xfrm>
          <a:prstGeom prst="rect">
            <a:avLst/>
          </a:prstGeom>
          <a:solidFill>
            <a:srgbClr val="99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99ECFBA-E49B-B73A-30A5-84AA681D3FA7}"/>
              </a:ext>
            </a:extLst>
          </p:cNvPr>
          <p:cNvSpPr/>
          <p:nvPr/>
        </p:nvSpPr>
        <p:spPr>
          <a:xfrm>
            <a:off x="0" y="0"/>
            <a:ext cx="12192000" cy="6858000"/>
          </a:xfrm>
          <a:prstGeom prst="rect">
            <a:avLst/>
          </a:prstGeom>
          <a:solidFill>
            <a:srgbClr val="FFE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ark, lit, computer, person&#10;&#10;Description automatically generated">
            <a:extLst>
              <a:ext uri="{FF2B5EF4-FFF2-40B4-BE49-F238E27FC236}">
                <a16:creationId xmlns:a16="http://schemas.microsoft.com/office/drawing/2014/main" id="{CC10CE50-773F-9149-9519-FDEB7057046E}"/>
              </a:ext>
            </a:extLst>
          </p:cNvPr>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236357" y="1828800"/>
            <a:ext cx="6852652" cy="5029200"/>
          </a:xfrm>
          <a:prstGeom prst="rect">
            <a:avLst/>
          </a:prstGeom>
        </p:spPr>
      </p:pic>
      <p:pic>
        <p:nvPicPr>
          <p:cNvPr id="9" name="Picture 8" descr="Shape, circle&#10;&#10;Description automatically generated">
            <a:extLst>
              <a:ext uri="{FF2B5EF4-FFF2-40B4-BE49-F238E27FC236}">
                <a16:creationId xmlns:a16="http://schemas.microsoft.com/office/drawing/2014/main" id="{08B12FB0-D2D4-C54E-BD20-68C271CFAA02}"/>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88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3163578" y="-262888"/>
            <a:ext cx="9028422" cy="7383776"/>
          </a:xfrm>
          <a:prstGeom prst="rect">
            <a:avLst/>
          </a:prstGeom>
        </p:spPr>
      </p:pic>
      <p:sp>
        <p:nvSpPr>
          <p:cNvPr id="3" name="TextBox 4">
            <a:extLst>
              <a:ext uri="{FF2B5EF4-FFF2-40B4-BE49-F238E27FC236}">
                <a16:creationId xmlns:a16="http://schemas.microsoft.com/office/drawing/2014/main" id="{08FC9B98-D16D-0E41-B52F-C950F25C8E4A}"/>
              </a:ext>
            </a:extLst>
          </p:cNvPr>
          <p:cNvSpPr txBox="1">
            <a:spLocks noChangeArrowheads="1"/>
          </p:cNvSpPr>
          <p:nvPr/>
        </p:nvSpPr>
        <p:spPr bwMode="auto">
          <a:xfrm>
            <a:off x="4821064" y="1019856"/>
            <a:ext cx="593937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GB" sz="2400" dirty="0">
                <a:solidFill>
                  <a:srgbClr val="EE0C8E"/>
                </a:solidFill>
                <a:latin typeface="Arial Rounded MT Bold" panose="020F0704030504030204" pitchFamily="34" charset="77"/>
              </a:rPr>
              <a:t>There's lots of support for families with babies through Leeds Baby Bank.</a:t>
            </a:r>
          </a:p>
          <a:p>
            <a:pPr algn="ctr"/>
            <a:endParaRPr lang="en-GB" sz="2400" dirty="0">
              <a:solidFill>
                <a:srgbClr val="EE0C8E"/>
              </a:solidFill>
              <a:latin typeface="Arial Rounded MT Bold" panose="020F0704030504030204" pitchFamily="34" charset="77"/>
            </a:endParaRPr>
          </a:p>
          <a:p>
            <a:pPr algn="ctr"/>
            <a:r>
              <a:rPr lang="en-GB" sz="2400" dirty="0">
                <a:solidFill>
                  <a:srgbClr val="EE088D"/>
                </a:solidFill>
                <a:latin typeface="Arial Rounded MT Bold" panose="020F0704030504030204" pitchFamily="34" charset="0"/>
              </a:rPr>
              <a:t>They</a:t>
            </a:r>
            <a:r>
              <a:rPr lang="en-GB" sz="2400" b="0" i="0" dirty="0">
                <a:solidFill>
                  <a:srgbClr val="EE088D"/>
                </a:solidFill>
                <a:effectLst/>
                <a:latin typeface="Arial Rounded MT Bold" panose="020F0704030504030204" pitchFamily="34" charset="0"/>
              </a:rPr>
              <a:t> give families new and pre-loved buggies, cots, toys and children’s clothes and distribute essentials like nappies and formula milk in some of the most deprived areas of Leeds.</a:t>
            </a:r>
            <a:endParaRPr lang="en-GB" sz="2400" dirty="0">
              <a:solidFill>
                <a:srgbClr val="EE088D"/>
              </a:solidFill>
              <a:latin typeface="Arial Rounded MT Bold" panose="020F0704030504030204" pitchFamily="34" charset="0"/>
            </a:endParaRPr>
          </a:p>
          <a:p>
            <a:pPr algn="ctr"/>
            <a:endParaRPr lang="en-GB" sz="2400" dirty="0">
              <a:solidFill>
                <a:srgbClr val="EE0C8E"/>
              </a:solidFill>
              <a:latin typeface="Arial Rounded MT Bold" panose="020F0704030504030204" pitchFamily="34" charset="77"/>
            </a:endParaRPr>
          </a:p>
          <a:p>
            <a:pPr algn="ctr"/>
            <a:r>
              <a:rPr lang="en-GB" sz="2400" dirty="0">
                <a:solidFill>
                  <a:srgbClr val="EE0C8E"/>
                </a:solidFill>
                <a:latin typeface="Arial Rounded MT Bold" panose="020F0704030504030204" pitchFamily="34" charset="77"/>
              </a:rPr>
              <a:t>Find more information here:</a:t>
            </a:r>
          </a:p>
          <a:p>
            <a:pPr algn="ctr"/>
            <a:r>
              <a:rPr lang="en-GB" sz="2400" dirty="0">
                <a:solidFill>
                  <a:srgbClr val="01A9A3"/>
                </a:solidFill>
                <a:hlinkClick r:id="rId6">
                  <a:extLst>
                    <a:ext uri="{A12FA001-AC4F-418D-AE19-62706E023703}">
                      <ahyp:hlinkClr xmlns:ahyp="http://schemas.microsoft.com/office/drawing/2018/hyperlinkcolor" val="tx"/>
                    </a:ext>
                  </a:extLst>
                </a:hlinkClick>
              </a:rPr>
              <a:t>https://www.leedsbabybank.org/about/</a:t>
            </a:r>
            <a:r>
              <a:rPr lang="en-GB" sz="2400" dirty="0">
                <a:solidFill>
                  <a:srgbClr val="01A9A3"/>
                </a:solidFill>
              </a:rPr>
              <a:t> </a:t>
            </a:r>
            <a:endParaRPr lang="en-GB" sz="2400" b="1" dirty="0">
              <a:solidFill>
                <a:srgbClr val="01A9A3"/>
              </a:solidFill>
              <a:latin typeface="Arial Rounded MT Bold" panose="020F0704030504030204" pitchFamily="34" charset="77"/>
            </a:endParaRPr>
          </a:p>
        </p:txBody>
      </p:sp>
    </p:spTree>
    <p:extLst>
      <p:ext uri="{BB962C8B-B14F-4D97-AF65-F5344CB8AC3E}">
        <p14:creationId xmlns:p14="http://schemas.microsoft.com/office/powerpoint/2010/main" val="2615202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C10853-AC00-6844-A1DC-33974C248912}"/>
              </a:ext>
            </a:extLst>
          </p:cNvPr>
          <p:cNvSpPr/>
          <p:nvPr/>
        </p:nvSpPr>
        <p:spPr>
          <a:xfrm>
            <a:off x="0" y="0"/>
            <a:ext cx="12192000" cy="6858000"/>
          </a:xfrm>
          <a:prstGeom prst="rect">
            <a:avLst/>
          </a:prstGeom>
          <a:solidFill>
            <a:srgbClr val="99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4">
            <a:extLst>
              <a:ext uri="{FF2B5EF4-FFF2-40B4-BE49-F238E27FC236}">
                <a16:creationId xmlns:a16="http://schemas.microsoft.com/office/drawing/2014/main" id="{7E3C09D6-610D-3841-879B-DABCB62BF4BE}"/>
              </a:ext>
            </a:extLst>
          </p:cNvPr>
          <p:cNvSpPr txBox="1">
            <a:spLocks noChangeArrowheads="1"/>
          </p:cNvSpPr>
          <p:nvPr/>
        </p:nvSpPr>
        <p:spPr bwMode="auto">
          <a:xfrm>
            <a:off x="1851025" y="151486"/>
            <a:ext cx="78374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GB" sz="4000" b="1" dirty="0">
                <a:solidFill>
                  <a:srgbClr val="EE088D"/>
                </a:solidFill>
                <a:latin typeface="Arial Rounded MT Bold" panose="020F0704030504030204" pitchFamily="34" charset="77"/>
                <a:cs typeface="Arial" panose="020B0604020202020204" pitchFamily="34" charset="0"/>
              </a:rPr>
              <a:t>Leeds Baby Bank Events</a:t>
            </a:r>
          </a:p>
        </p:txBody>
      </p:sp>
      <p:grpSp>
        <p:nvGrpSpPr>
          <p:cNvPr id="7" name="Group 6">
            <a:extLst>
              <a:ext uri="{FF2B5EF4-FFF2-40B4-BE49-F238E27FC236}">
                <a16:creationId xmlns:a16="http://schemas.microsoft.com/office/drawing/2014/main" id="{31BF2785-CF84-5276-FC1F-609780B9135C}"/>
              </a:ext>
            </a:extLst>
          </p:cNvPr>
          <p:cNvGrpSpPr/>
          <p:nvPr/>
        </p:nvGrpSpPr>
        <p:grpSpPr>
          <a:xfrm>
            <a:off x="-74735" y="2512750"/>
            <a:ext cx="3851519" cy="4345250"/>
            <a:chOff x="-43142" y="1094446"/>
            <a:chExt cx="5384464" cy="2744691"/>
          </a:xfrm>
        </p:grpSpPr>
        <p:pic>
          <p:nvPicPr>
            <p:cNvPr id="11" name="Picture 10" descr="Shape, square&#10;&#10;Description automatically generated">
              <a:extLst>
                <a:ext uri="{FF2B5EF4-FFF2-40B4-BE49-F238E27FC236}">
                  <a16:creationId xmlns:a16="http://schemas.microsoft.com/office/drawing/2014/main" id="{5F45BC0D-5B13-6CBC-CDE4-0B6E015E22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42" y="1094446"/>
              <a:ext cx="5384464" cy="2744691"/>
            </a:xfrm>
            <a:prstGeom prst="rect">
              <a:avLst/>
            </a:prstGeom>
          </p:spPr>
        </p:pic>
        <p:sp>
          <p:nvSpPr>
            <p:cNvPr id="12" name="TextBox 11">
              <a:extLst>
                <a:ext uri="{FF2B5EF4-FFF2-40B4-BE49-F238E27FC236}">
                  <a16:creationId xmlns:a16="http://schemas.microsoft.com/office/drawing/2014/main" id="{9B121DB4-3998-88B4-7352-E90D26213C30}"/>
                </a:ext>
              </a:extLst>
            </p:cNvPr>
            <p:cNvSpPr txBox="1"/>
            <p:nvPr/>
          </p:nvSpPr>
          <p:spPr>
            <a:xfrm>
              <a:off x="377022" y="1513376"/>
              <a:ext cx="4562390" cy="1585778"/>
            </a:xfrm>
            <a:prstGeom prst="rect">
              <a:avLst/>
            </a:prstGeom>
            <a:noFill/>
          </p:spPr>
          <p:txBody>
            <a:bodyPr wrap="square" rtlCol="0">
              <a:spAutoFit/>
            </a:bodyPr>
            <a:lstStyle/>
            <a:p>
              <a:pPr algn="ctr"/>
              <a:r>
                <a:rPr lang="en-GB" sz="2000" b="1" i="0" dirty="0">
                  <a:solidFill>
                    <a:srgbClr val="6C6D70"/>
                  </a:solidFill>
                  <a:effectLst/>
                  <a:latin typeface="Arial Rounded MT Bold" panose="020F0704030504030204" pitchFamily="34" charset="0"/>
                </a:rPr>
                <a:t>WEST LEEDS</a:t>
              </a:r>
            </a:p>
            <a:p>
              <a:pPr algn="ctr"/>
              <a:r>
                <a:rPr lang="en-GB" sz="2000" b="0" i="0" dirty="0">
                  <a:solidFill>
                    <a:srgbClr val="EE088D"/>
                  </a:solidFill>
                  <a:effectLst/>
                  <a:latin typeface="Arial Rounded MT Bold" panose="020F0704030504030204" pitchFamily="34" charset="0"/>
                </a:rPr>
                <a:t>Little Owls Nursery, Armley</a:t>
              </a:r>
            </a:p>
            <a:p>
              <a:pPr algn="ctr"/>
              <a:r>
                <a:rPr lang="en-GB" sz="2000" b="0" i="0" dirty="0">
                  <a:solidFill>
                    <a:srgbClr val="EE088D"/>
                  </a:solidFill>
                  <a:effectLst/>
                  <a:latin typeface="Arial Rounded MT Bold" panose="020F0704030504030204" pitchFamily="34" charset="0"/>
                </a:rPr>
                <a:t>Leeds LS12 1UT</a:t>
              </a:r>
            </a:p>
            <a:p>
              <a:pPr algn="ctr"/>
              <a:endParaRPr lang="en-GB" sz="2000" b="0" i="0" dirty="0">
                <a:solidFill>
                  <a:srgbClr val="EE088D"/>
                </a:solidFill>
                <a:effectLst/>
                <a:latin typeface="Arial Rounded MT Bold" panose="020F0704030504030204" pitchFamily="34" charset="0"/>
              </a:endParaRPr>
            </a:p>
            <a:p>
              <a:pPr algn="ctr"/>
              <a:r>
                <a:rPr lang="en-GB" sz="2000" b="0" i="0" dirty="0">
                  <a:solidFill>
                    <a:srgbClr val="EE088D"/>
                  </a:solidFill>
                  <a:effectLst/>
                  <a:latin typeface="Arial Rounded MT Bold" panose="020F0704030504030204" pitchFamily="34" charset="0"/>
                </a:rPr>
                <a:t>1st Thursday of each month</a:t>
              </a:r>
            </a:p>
            <a:p>
              <a:pPr algn="ctr"/>
              <a:r>
                <a:rPr lang="en-GB" sz="2000" b="0" i="0" dirty="0">
                  <a:solidFill>
                    <a:srgbClr val="EE088D"/>
                  </a:solidFill>
                  <a:effectLst/>
                  <a:latin typeface="Arial Rounded MT Bold" panose="020F0704030504030204" pitchFamily="34" charset="0"/>
                </a:rPr>
                <a:t>10am - 12pm</a:t>
              </a:r>
              <a:endParaRPr lang="en-GB" sz="2000" dirty="0">
                <a:solidFill>
                  <a:srgbClr val="EE088D"/>
                </a:solidFill>
                <a:latin typeface="Arial Rounded MT Bold" panose="020F0704030504030204" pitchFamily="34" charset="0"/>
              </a:endParaRPr>
            </a:p>
          </p:txBody>
        </p:sp>
      </p:grpSp>
      <p:sp>
        <p:nvSpPr>
          <p:cNvPr id="10" name="TextBox 9">
            <a:extLst>
              <a:ext uri="{FF2B5EF4-FFF2-40B4-BE49-F238E27FC236}">
                <a16:creationId xmlns:a16="http://schemas.microsoft.com/office/drawing/2014/main" id="{650B6E8B-00BD-54B6-63DB-1A9DFE1D893C}"/>
              </a:ext>
            </a:extLst>
          </p:cNvPr>
          <p:cNvSpPr txBox="1"/>
          <p:nvPr/>
        </p:nvSpPr>
        <p:spPr>
          <a:xfrm>
            <a:off x="225809" y="1024341"/>
            <a:ext cx="11575667" cy="1323439"/>
          </a:xfrm>
          <a:prstGeom prst="rect">
            <a:avLst/>
          </a:prstGeom>
          <a:noFill/>
        </p:spPr>
        <p:txBody>
          <a:bodyPr wrap="square">
            <a:spAutoFit/>
          </a:bodyPr>
          <a:lstStyle/>
          <a:p>
            <a:pPr algn="ctr"/>
            <a:r>
              <a:rPr lang="en-GB" sz="1600" dirty="0">
                <a:solidFill>
                  <a:schemeClr val="bg1"/>
                </a:solidFill>
                <a:latin typeface="Arial Rounded MT Bold" panose="020F0704030504030204" pitchFamily="34" charset="0"/>
              </a:rPr>
              <a:t>They</a:t>
            </a:r>
            <a:r>
              <a:rPr lang="en-GB" sz="1600" i="0" dirty="0">
                <a:solidFill>
                  <a:schemeClr val="bg1"/>
                </a:solidFill>
                <a:effectLst/>
                <a:latin typeface="Arial Rounded MT Bold" panose="020F0704030504030204" pitchFamily="34" charset="0"/>
              </a:rPr>
              <a:t> hold wonderful community events every month, local to families in key areas of Leeds. These events aim to support people to access support services, community activity and longer-term support. </a:t>
            </a:r>
            <a:r>
              <a:rPr lang="en-GB" sz="1600" dirty="0">
                <a:solidFill>
                  <a:schemeClr val="bg1"/>
                </a:solidFill>
                <a:latin typeface="Arial Rounded MT Bold" panose="020F0704030504030204" pitchFamily="34" charset="0"/>
              </a:rPr>
              <a:t>They</a:t>
            </a:r>
            <a:r>
              <a:rPr lang="en-GB" sz="1600" i="0" dirty="0">
                <a:solidFill>
                  <a:schemeClr val="bg1"/>
                </a:solidFill>
                <a:effectLst/>
                <a:latin typeface="Arial Rounded MT Bold" panose="020F0704030504030204" pitchFamily="34" charset="0"/>
              </a:rPr>
              <a:t> also gift families an essential top-up of items like nappies, wipes, formula and toiletries.</a:t>
            </a:r>
          </a:p>
          <a:p>
            <a:pPr algn="ctr"/>
            <a:r>
              <a:rPr lang="en-GB" sz="1600" i="0" dirty="0">
                <a:solidFill>
                  <a:schemeClr val="bg1"/>
                </a:solidFill>
                <a:effectLst/>
                <a:latin typeface="Arial Rounded MT Bold" panose="020F0704030504030204" pitchFamily="34" charset="0"/>
              </a:rPr>
              <a:t>They kindly ask that families only attend one session per month; this helps them to distribute stock fairly in each community. Parents only eligible if child is living with them. Do not bring or invite relatives of the child.</a:t>
            </a:r>
          </a:p>
        </p:txBody>
      </p:sp>
      <p:grpSp>
        <p:nvGrpSpPr>
          <p:cNvPr id="29" name="Group 28">
            <a:extLst>
              <a:ext uri="{FF2B5EF4-FFF2-40B4-BE49-F238E27FC236}">
                <a16:creationId xmlns:a16="http://schemas.microsoft.com/office/drawing/2014/main" id="{1A315806-B238-3282-9C07-9B74A72BD5AE}"/>
              </a:ext>
            </a:extLst>
          </p:cNvPr>
          <p:cNvGrpSpPr/>
          <p:nvPr/>
        </p:nvGrpSpPr>
        <p:grpSpPr>
          <a:xfrm>
            <a:off x="7959217" y="2486024"/>
            <a:ext cx="3851519" cy="4220490"/>
            <a:chOff x="-43142" y="1094446"/>
            <a:chExt cx="5384464" cy="2534387"/>
          </a:xfrm>
        </p:grpSpPr>
        <p:pic>
          <p:nvPicPr>
            <p:cNvPr id="30" name="Picture 29" descr="Shape, square&#10;&#10;Description automatically generated">
              <a:extLst>
                <a:ext uri="{FF2B5EF4-FFF2-40B4-BE49-F238E27FC236}">
                  <a16:creationId xmlns:a16="http://schemas.microsoft.com/office/drawing/2014/main" id="{38C41249-83A7-9A27-DDA2-E562BBFEC6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42" y="1094446"/>
              <a:ext cx="5384464" cy="2534387"/>
            </a:xfrm>
            <a:prstGeom prst="rect">
              <a:avLst/>
            </a:prstGeom>
          </p:spPr>
        </p:pic>
        <p:sp>
          <p:nvSpPr>
            <p:cNvPr id="31" name="TextBox 30">
              <a:extLst>
                <a:ext uri="{FF2B5EF4-FFF2-40B4-BE49-F238E27FC236}">
                  <a16:creationId xmlns:a16="http://schemas.microsoft.com/office/drawing/2014/main" id="{B6B208AC-5FEE-1F2B-34C6-B2457C0452AB}"/>
                </a:ext>
              </a:extLst>
            </p:cNvPr>
            <p:cNvSpPr txBox="1"/>
            <p:nvPr/>
          </p:nvSpPr>
          <p:spPr>
            <a:xfrm>
              <a:off x="518745" y="1480642"/>
              <a:ext cx="4562390" cy="1836955"/>
            </a:xfrm>
            <a:prstGeom prst="rect">
              <a:avLst/>
            </a:prstGeom>
            <a:noFill/>
          </p:spPr>
          <p:txBody>
            <a:bodyPr wrap="square" rtlCol="0">
              <a:spAutoFit/>
            </a:bodyPr>
            <a:lstStyle/>
            <a:p>
              <a:pPr algn="ctr"/>
              <a:r>
                <a:rPr lang="en-GB" sz="2000" b="1" i="0" dirty="0">
                  <a:solidFill>
                    <a:srgbClr val="6C6D70"/>
                  </a:solidFill>
                  <a:effectLst/>
                  <a:latin typeface="Arial Rounded MT Bold" panose="020F0704030504030204" pitchFamily="34" charset="0"/>
                </a:rPr>
                <a:t>SOUTH LEEDS</a:t>
              </a:r>
            </a:p>
            <a:p>
              <a:pPr algn="ctr"/>
              <a:r>
                <a:rPr lang="en-GB" sz="2000" b="0" i="0" dirty="0">
                  <a:solidFill>
                    <a:srgbClr val="EE088D"/>
                  </a:solidFill>
                  <a:effectLst/>
                  <a:latin typeface="Arial Rounded MT Bold" panose="020F0704030504030204" pitchFamily="34" charset="0"/>
                </a:rPr>
                <a:t>New </a:t>
              </a:r>
              <a:r>
                <a:rPr lang="en-GB" sz="2000" b="0" i="0" dirty="0" err="1">
                  <a:solidFill>
                    <a:srgbClr val="EE088D"/>
                  </a:solidFill>
                  <a:effectLst/>
                  <a:latin typeface="Arial Rounded MT Bold" panose="020F0704030504030204" pitchFamily="34" charset="0"/>
                </a:rPr>
                <a:t>Bewerley</a:t>
              </a:r>
              <a:r>
                <a:rPr lang="en-GB" sz="2000" b="0" i="0" dirty="0">
                  <a:solidFill>
                    <a:srgbClr val="EE088D"/>
                  </a:solidFill>
                  <a:effectLst/>
                  <a:latin typeface="Arial Rounded MT Bold" panose="020F0704030504030204" pitchFamily="34" charset="0"/>
                </a:rPr>
                <a:t> Children’s Centre</a:t>
              </a:r>
            </a:p>
            <a:p>
              <a:pPr algn="ctr"/>
              <a:r>
                <a:rPr lang="en-GB" sz="2000" b="0" i="0" dirty="0" err="1">
                  <a:solidFill>
                    <a:srgbClr val="EE088D"/>
                  </a:solidFill>
                  <a:effectLst/>
                  <a:latin typeface="Arial Rounded MT Bold" panose="020F0704030504030204" pitchFamily="34" charset="0"/>
                </a:rPr>
                <a:t>Dismarck</a:t>
              </a:r>
              <a:r>
                <a:rPr lang="en-GB" sz="2000" b="0" i="0" dirty="0">
                  <a:solidFill>
                    <a:srgbClr val="EE088D"/>
                  </a:solidFill>
                  <a:effectLst/>
                  <a:latin typeface="Arial Rounded MT Bold" panose="020F0704030504030204" pitchFamily="34" charset="0"/>
                </a:rPr>
                <a:t> Road, Leeds LS11 6TB</a:t>
              </a:r>
            </a:p>
            <a:p>
              <a:pPr algn="ctr"/>
              <a:endParaRPr lang="en-GB" sz="2000" b="0" i="0" dirty="0">
                <a:solidFill>
                  <a:srgbClr val="EE088D"/>
                </a:solidFill>
                <a:effectLst/>
                <a:latin typeface="Arial Rounded MT Bold" panose="020F0704030504030204" pitchFamily="34" charset="0"/>
              </a:endParaRPr>
            </a:p>
            <a:p>
              <a:pPr algn="ctr"/>
              <a:r>
                <a:rPr lang="en-GB" sz="2000" b="0" i="0" dirty="0">
                  <a:solidFill>
                    <a:srgbClr val="EE088D"/>
                  </a:solidFill>
                  <a:effectLst/>
                  <a:latin typeface="Arial Rounded MT Bold" panose="020F0704030504030204" pitchFamily="34" charset="0"/>
                </a:rPr>
                <a:t>3rd Thursday of each month</a:t>
              </a:r>
            </a:p>
            <a:p>
              <a:pPr algn="ctr"/>
              <a:r>
                <a:rPr lang="en-GB" sz="2000" b="0" i="0" dirty="0">
                  <a:solidFill>
                    <a:srgbClr val="EE088D"/>
                  </a:solidFill>
                  <a:effectLst/>
                  <a:latin typeface="Arial Rounded MT Bold" panose="020F0704030504030204" pitchFamily="34" charset="0"/>
                </a:rPr>
                <a:t>10am - 12pm</a:t>
              </a:r>
              <a:endParaRPr lang="en-GB" sz="2000" dirty="0">
                <a:solidFill>
                  <a:srgbClr val="EE088D"/>
                </a:solidFill>
                <a:latin typeface="Arial Rounded MT Bold" panose="020F0704030504030204" pitchFamily="34" charset="0"/>
              </a:endParaRPr>
            </a:p>
          </p:txBody>
        </p:sp>
      </p:grpSp>
      <p:grpSp>
        <p:nvGrpSpPr>
          <p:cNvPr id="32" name="Group 31">
            <a:extLst>
              <a:ext uri="{FF2B5EF4-FFF2-40B4-BE49-F238E27FC236}">
                <a16:creationId xmlns:a16="http://schemas.microsoft.com/office/drawing/2014/main" id="{9E7221DB-6B31-F620-D431-512D4E154251}"/>
              </a:ext>
            </a:extLst>
          </p:cNvPr>
          <p:cNvGrpSpPr/>
          <p:nvPr/>
        </p:nvGrpSpPr>
        <p:grpSpPr>
          <a:xfrm>
            <a:off x="3942241" y="2512750"/>
            <a:ext cx="3851519" cy="4345250"/>
            <a:chOff x="-43142" y="1094446"/>
            <a:chExt cx="5384464" cy="2534387"/>
          </a:xfrm>
        </p:grpSpPr>
        <p:pic>
          <p:nvPicPr>
            <p:cNvPr id="33" name="Picture 32" descr="Shape, square&#10;&#10;Description automatically generated">
              <a:extLst>
                <a:ext uri="{FF2B5EF4-FFF2-40B4-BE49-F238E27FC236}">
                  <a16:creationId xmlns:a16="http://schemas.microsoft.com/office/drawing/2014/main" id="{63A05CF4-00D1-3D6B-A4E7-E3B7560377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42" y="1094446"/>
              <a:ext cx="5384464" cy="2534387"/>
            </a:xfrm>
            <a:prstGeom prst="rect">
              <a:avLst/>
            </a:prstGeom>
          </p:spPr>
        </p:pic>
        <p:sp>
          <p:nvSpPr>
            <p:cNvPr id="34" name="TextBox 33">
              <a:extLst>
                <a:ext uri="{FF2B5EF4-FFF2-40B4-BE49-F238E27FC236}">
                  <a16:creationId xmlns:a16="http://schemas.microsoft.com/office/drawing/2014/main" id="{97D9FE03-7C03-4C97-C908-E1A7BDFC7B9C}"/>
                </a:ext>
              </a:extLst>
            </p:cNvPr>
            <p:cNvSpPr txBox="1"/>
            <p:nvPr/>
          </p:nvSpPr>
          <p:spPr>
            <a:xfrm>
              <a:off x="477231" y="1488060"/>
              <a:ext cx="4562390" cy="1947706"/>
            </a:xfrm>
            <a:prstGeom prst="rect">
              <a:avLst/>
            </a:prstGeom>
            <a:noFill/>
          </p:spPr>
          <p:txBody>
            <a:bodyPr wrap="square" rtlCol="0">
              <a:spAutoFit/>
            </a:bodyPr>
            <a:lstStyle/>
            <a:p>
              <a:pPr algn="ctr"/>
              <a:r>
                <a:rPr lang="en-GB" sz="2000" b="1" i="0" dirty="0">
                  <a:solidFill>
                    <a:srgbClr val="6C6D70"/>
                  </a:solidFill>
                  <a:effectLst/>
                  <a:latin typeface="Arial Rounded MT Bold" panose="020F0704030504030204" pitchFamily="34" charset="0"/>
                </a:rPr>
                <a:t>EAST LEEDS</a:t>
              </a:r>
            </a:p>
            <a:p>
              <a:pPr algn="ctr"/>
              <a:r>
                <a:rPr lang="en-GB" b="0" i="0" dirty="0">
                  <a:solidFill>
                    <a:srgbClr val="EE088D"/>
                  </a:solidFill>
                  <a:effectLst/>
                  <a:latin typeface="Arial Rounded MT Bold" panose="020F0704030504030204" pitchFamily="34" charset="0"/>
                </a:rPr>
                <a:t>Gipton South Children’s Centre</a:t>
              </a:r>
            </a:p>
            <a:p>
              <a:pPr algn="ctr"/>
              <a:r>
                <a:rPr lang="en-GB" b="0" i="0" dirty="0" err="1">
                  <a:solidFill>
                    <a:srgbClr val="EE088D"/>
                  </a:solidFill>
                  <a:effectLst/>
                  <a:latin typeface="Arial Rounded MT Bold" panose="020F0704030504030204" pitchFamily="34" charset="0"/>
                </a:rPr>
                <a:t>Coldcotes</a:t>
              </a:r>
              <a:r>
                <a:rPr lang="en-GB" b="0" i="0" dirty="0">
                  <a:solidFill>
                    <a:srgbClr val="EE088D"/>
                  </a:solidFill>
                  <a:effectLst/>
                  <a:latin typeface="Arial Rounded MT Bold" panose="020F0704030504030204" pitchFamily="34" charset="0"/>
                </a:rPr>
                <a:t> Grove, Leeds LS9 6QJ</a:t>
              </a:r>
            </a:p>
            <a:p>
              <a:pPr algn="ctr"/>
              <a:endParaRPr lang="en-GB" b="0" i="0" dirty="0">
                <a:solidFill>
                  <a:srgbClr val="EE088D"/>
                </a:solidFill>
                <a:effectLst/>
                <a:latin typeface="Arial Rounded MT Bold" panose="020F0704030504030204" pitchFamily="34" charset="0"/>
              </a:endParaRPr>
            </a:p>
            <a:p>
              <a:pPr algn="ctr"/>
              <a:r>
                <a:rPr lang="en-GB" b="0" i="0" dirty="0">
                  <a:solidFill>
                    <a:srgbClr val="EE088D"/>
                  </a:solidFill>
                  <a:effectLst/>
                  <a:latin typeface="Arial Rounded MT Bold" panose="020F0704030504030204" pitchFamily="34" charset="0"/>
                </a:rPr>
                <a:t>4th Thursday of each month</a:t>
              </a:r>
            </a:p>
            <a:p>
              <a:pPr algn="ctr"/>
              <a:r>
                <a:rPr lang="en-GB" b="0" i="0" dirty="0">
                  <a:solidFill>
                    <a:srgbClr val="EE088D"/>
                  </a:solidFill>
                  <a:effectLst/>
                  <a:latin typeface="Arial Rounded MT Bold" panose="020F0704030504030204" pitchFamily="34" charset="0"/>
                </a:rPr>
                <a:t>10am - 12pm</a:t>
              </a:r>
            </a:p>
            <a:p>
              <a:pPr algn="ctr"/>
              <a:endParaRPr lang="en-GB" sz="1600" b="0" i="0" dirty="0">
                <a:solidFill>
                  <a:srgbClr val="EE088D"/>
                </a:solidFill>
                <a:effectLst/>
                <a:latin typeface="Arial Rounded MT Bold" panose="020F0704030504030204" pitchFamily="34" charset="0"/>
              </a:endParaRPr>
            </a:p>
            <a:p>
              <a:pPr algn="ctr"/>
              <a:r>
                <a:rPr lang="en-GB" sz="1100" b="0" i="0" dirty="0">
                  <a:solidFill>
                    <a:srgbClr val="EE088D"/>
                  </a:solidFill>
                  <a:effectLst/>
                  <a:latin typeface="Arial Rounded MT Bold" panose="020F0704030504030204" pitchFamily="34" charset="0"/>
                </a:rPr>
                <a:t>REFERRAL ONLY</a:t>
              </a:r>
            </a:p>
            <a:p>
              <a:pPr algn="ctr"/>
              <a:r>
                <a:rPr lang="en-GB" sz="1100" b="0" i="0" dirty="0">
                  <a:solidFill>
                    <a:srgbClr val="EE088D"/>
                  </a:solidFill>
                  <a:effectLst/>
                  <a:latin typeface="Arial Rounded MT Bold" panose="020F0704030504030204" pitchFamily="34" charset="0"/>
                </a:rPr>
                <a:t>The Compton Centre, Harehills</a:t>
              </a:r>
            </a:p>
            <a:p>
              <a:pPr algn="ctr"/>
              <a:r>
                <a:rPr lang="en-GB" sz="1100" b="0" i="0" dirty="0">
                  <a:solidFill>
                    <a:srgbClr val="EE088D"/>
                  </a:solidFill>
                  <a:effectLst/>
                  <a:latin typeface="Arial Rounded MT Bold" panose="020F0704030504030204" pitchFamily="34" charset="0"/>
                </a:rPr>
                <a:t>Leeds LS9 7BG</a:t>
              </a:r>
              <a:endParaRPr lang="en-GB" sz="1100" dirty="0">
                <a:solidFill>
                  <a:srgbClr val="EE088D"/>
                </a:solidFill>
                <a:latin typeface="Arial Rounded MT Bold" panose="020F0704030504030204" pitchFamily="34" charset="0"/>
              </a:endParaRPr>
            </a:p>
          </p:txBody>
        </p:sp>
      </p:grpSp>
    </p:spTree>
    <p:extLst>
      <p:ext uri="{BB962C8B-B14F-4D97-AF65-F5344CB8AC3E}">
        <p14:creationId xmlns:p14="http://schemas.microsoft.com/office/powerpoint/2010/main" val="376574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C10853-AC00-6844-A1DC-33974C248912}"/>
              </a:ext>
            </a:extLst>
          </p:cNvPr>
          <p:cNvSpPr/>
          <p:nvPr/>
        </p:nvSpPr>
        <p:spPr>
          <a:xfrm>
            <a:off x="0" y="0"/>
            <a:ext cx="12192000" cy="6858000"/>
          </a:xfrm>
          <a:prstGeom prst="rect">
            <a:avLst/>
          </a:prstGeom>
          <a:solidFill>
            <a:srgbClr val="FFE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room, lamp">
            <a:extLst>
              <a:ext uri="{FF2B5EF4-FFF2-40B4-BE49-F238E27FC236}">
                <a16:creationId xmlns:a16="http://schemas.microsoft.com/office/drawing/2014/main" id="{BA9AAB1D-CC17-F1E9-5DDD-4EAD281883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9048" b="1737"/>
          <a:stretch/>
        </p:blipFill>
        <p:spPr>
          <a:xfrm>
            <a:off x="8800135" y="0"/>
            <a:ext cx="3802795" cy="6858000"/>
          </a:xfrm>
          <a:prstGeom prst="rect">
            <a:avLst/>
          </a:prstGeom>
        </p:spPr>
      </p:pic>
      <p:sp>
        <p:nvSpPr>
          <p:cNvPr id="11" name="TextBox 4">
            <a:extLst>
              <a:ext uri="{FF2B5EF4-FFF2-40B4-BE49-F238E27FC236}">
                <a16:creationId xmlns:a16="http://schemas.microsoft.com/office/drawing/2014/main" id="{C75626CA-C719-DB4A-8FEA-521DD9996BC8}"/>
              </a:ext>
            </a:extLst>
          </p:cNvPr>
          <p:cNvSpPr txBox="1">
            <a:spLocks noChangeArrowheads="1"/>
          </p:cNvSpPr>
          <p:nvPr/>
        </p:nvSpPr>
        <p:spPr bwMode="auto">
          <a:xfrm>
            <a:off x="-671318" y="121542"/>
            <a:ext cx="113728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spcBef>
                <a:spcPts val="600"/>
              </a:spcBef>
            </a:pPr>
            <a:r>
              <a:rPr lang="en-GB" sz="4000" b="1" dirty="0">
                <a:solidFill>
                  <a:srgbClr val="EE088D"/>
                </a:solidFill>
                <a:latin typeface="Arial Rounded MT Bold" panose="020F0704030504030204" pitchFamily="34" charset="77"/>
              </a:rPr>
              <a:t>Hello and Welcome </a:t>
            </a:r>
          </a:p>
        </p:txBody>
      </p:sp>
      <p:sp>
        <p:nvSpPr>
          <p:cNvPr id="12" name="Rectangle 11">
            <a:extLst>
              <a:ext uri="{FF2B5EF4-FFF2-40B4-BE49-F238E27FC236}">
                <a16:creationId xmlns:a16="http://schemas.microsoft.com/office/drawing/2014/main" id="{7A455013-76D4-3B4A-B5B5-2E41CD2AA3C0}"/>
              </a:ext>
            </a:extLst>
          </p:cNvPr>
          <p:cNvSpPr/>
          <p:nvPr/>
        </p:nvSpPr>
        <p:spPr>
          <a:xfrm>
            <a:off x="457895" y="1077970"/>
            <a:ext cx="8289926" cy="7223772"/>
          </a:xfrm>
          <a:prstGeom prst="rect">
            <a:avLst/>
          </a:prstGeom>
        </p:spPr>
        <p:txBody>
          <a:bodyPr wrap="square">
            <a:spAutoFit/>
          </a:bodyPr>
          <a:lstStyle/>
          <a:p>
            <a:pPr algn="ctr">
              <a:lnSpc>
                <a:spcPct val="150000"/>
              </a:lnSpc>
            </a:pPr>
            <a:r>
              <a:rPr lang="en-GB" sz="2800" dirty="0">
                <a:solidFill>
                  <a:srgbClr val="6C6D70"/>
                </a:solidFill>
                <a:latin typeface="Arial Rounded MT Bold" panose="020F0704030504030204" pitchFamily="34" charset="77"/>
              </a:rPr>
              <a:t>Thank you for all joining us today. The aims of this briefing are:</a:t>
            </a:r>
            <a:endParaRPr lang="en-GB" sz="800" dirty="0">
              <a:solidFill>
                <a:srgbClr val="6C6D70"/>
              </a:solidFill>
              <a:latin typeface="Arial Rounded MT Bold" panose="020F0704030504030204" pitchFamily="34" charset="77"/>
            </a:endParaRPr>
          </a:p>
          <a:p>
            <a:pPr algn="ctr">
              <a:lnSpc>
                <a:spcPct val="150000"/>
              </a:lnSpc>
            </a:pPr>
            <a:endParaRPr lang="en-GB" sz="700" dirty="0">
              <a:solidFill>
                <a:srgbClr val="6C6D70"/>
              </a:solidFill>
              <a:latin typeface="Arial Rounded MT Bold" panose="020F0704030504030204" pitchFamily="34" charset="77"/>
            </a:endParaRPr>
          </a:p>
          <a:p>
            <a:pPr marL="342900" indent="-342900" algn="ctr">
              <a:lnSpc>
                <a:spcPct val="150000"/>
              </a:lnSpc>
              <a:buFont typeface="Wingdings" panose="05000000000000000000" pitchFamily="2" charset="2"/>
              <a:buChar char="v"/>
            </a:pPr>
            <a:r>
              <a:rPr lang="en-GB" sz="2800" dirty="0">
                <a:solidFill>
                  <a:srgbClr val="6C6D70"/>
                </a:solidFill>
                <a:latin typeface="Arial Rounded MT Bold" panose="020F0704030504030204" pitchFamily="34" charset="77"/>
              </a:rPr>
              <a:t> To provide an overview of the support and activities available to ALL children and families in Leeds</a:t>
            </a:r>
          </a:p>
          <a:p>
            <a:pPr marL="342900" indent="-342900" algn="ctr">
              <a:lnSpc>
                <a:spcPct val="150000"/>
              </a:lnSpc>
              <a:buFont typeface="Wingdings" panose="05000000000000000000" pitchFamily="2" charset="2"/>
              <a:buChar char="v"/>
            </a:pPr>
            <a:r>
              <a:rPr lang="en-GB" sz="2800" dirty="0">
                <a:solidFill>
                  <a:srgbClr val="6C6D70"/>
                </a:solidFill>
                <a:latin typeface="Arial Rounded MT Bold" panose="020F0704030504030204" pitchFamily="34" charset="77"/>
              </a:rPr>
              <a:t>Share some specific services for children and families in need</a:t>
            </a:r>
          </a:p>
          <a:p>
            <a:pPr marL="342900" indent="-342900" algn="ctr">
              <a:lnSpc>
                <a:spcPct val="150000"/>
              </a:lnSpc>
              <a:buFont typeface="Wingdings" panose="05000000000000000000" pitchFamily="2" charset="2"/>
              <a:buChar char="v"/>
            </a:pPr>
            <a:r>
              <a:rPr lang="en-GB" sz="2800" dirty="0">
                <a:solidFill>
                  <a:srgbClr val="6C6D70"/>
                </a:solidFill>
                <a:latin typeface="Arial Rounded MT Bold" panose="020F0704030504030204" pitchFamily="34" charset="77"/>
              </a:rPr>
              <a:t>Provide links and resources to professionals </a:t>
            </a:r>
          </a:p>
          <a:p>
            <a:pPr algn="ctr">
              <a:lnSpc>
                <a:spcPct val="150000"/>
              </a:lnSpc>
            </a:pPr>
            <a:r>
              <a:rPr lang="en-GB" sz="2400" dirty="0">
                <a:solidFill>
                  <a:srgbClr val="6C6D70"/>
                </a:solidFill>
                <a:latin typeface="Arial Rounded MT Bold" panose="020F0704030504030204" pitchFamily="34" charset="77"/>
              </a:rPr>
              <a:t> </a:t>
            </a:r>
          </a:p>
          <a:p>
            <a:pPr algn="ctr">
              <a:lnSpc>
                <a:spcPct val="150000"/>
              </a:lnSpc>
            </a:pPr>
            <a:endParaRPr lang="en-GB" sz="2400" dirty="0">
              <a:solidFill>
                <a:srgbClr val="6C6D70"/>
              </a:solidFill>
              <a:latin typeface="Arial Rounded MT Bold" panose="020F0704030504030204" pitchFamily="34" charset="77"/>
            </a:endParaRPr>
          </a:p>
          <a:p>
            <a:pPr algn="ctr">
              <a:lnSpc>
                <a:spcPct val="150000"/>
              </a:lnSpc>
            </a:pPr>
            <a:endParaRPr lang="en-GB" sz="1600" dirty="0">
              <a:solidFill>
                <a:srgbClr val="6C6D70"/>
              </a:solidFill>
              <a:latin typeface="Arial Rounded MT Bold" panose="020F0704030504030204" pitchFamily="34" charset="77"/>
            </a:endParaRPr>
          </a:p>
          <a:p>
            <a:pPr algn="ctr">
              <a:lnSpc>
                <a:spcPct val="150000"/>
              </a:lnSpc>
            </a:pPr>
            <a:endParaRPr lang="en-GB" sz="1600" dirty="0">
              <a:solidFill>
                <a:srgbClr val="6C6D70"/>
              </a:solidFill>
              <a:latin typeface="Arial Rounded MT Bold" panose="020F0704030504030204" pitchFamily="34" charset="77"/>
            </a:endParaRPr>
          </a:p>
        </p:txBody>
      </p:sp>
      <p:pic>
        <p:nvPicPr>
          <p:cNvPr id="3" name="Picture 2">
            <a:extLst>
              <a:ext uri="{FF2B5EF4-FFF2-40B4-BE49-F238E27FC236}">
                <a16:creationId xmlns:a16="http://schemas.microsoft.com/office/drawing/2014/main" id="{3DD50CEC-8DD4-6341-BB8D-C9E337CD171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6733" y="2655815"/>
            <a:ext cx="2463699" cy="3953643"/>
          </a:xfrm>
          <a:prstGeom prst="rect">
            <a:avLst/>
          </a:prstGeom>
          <a:noFill/>
          <a:ln>
            <a:noFill/>
          </a:ln>
        </p:spPr>
      </p:pic>
    </p:spTree>
    <p:extLst>
      <p:ext uri="{BB962C8B-B14F-4D97-AF65-F5344CB8AC3E}">
        <p14:creationId xmlns:p14="http://schemas.microsoft.com/office/powerpoint/2010/main" val="2268133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C10853-AC00-6844-A1DC-33974C248912}"/>
              </a:ext>
            </a:extLst>
          </p:cNvPr>
          <p:cNvSpPr/>
          <p:nvPr/>
        </p:nvSpPr>
        <p:spPr>
          <a:xfrm>
            <a:off x="0" y="0"/>
            <a:ext cx="12192000" cy="6858000"/>
          </a:xfrm>
          <a:prstGeom prst="rect">
            <a:avLst/>
          </a:prstGeom>
          <a:solidFill>
            <a:srgbClr val="F5B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4">
            <a:extLst>
              <a:ext uri="{FF2B5EF4-FFF2-40B4-BE49-F238E27FC236}">
                <a16:creationId xmlns:a16="http://schemas.microsoft.com/office/drawing/2014/main" id="{08FC9B98-D16D-0E41-B52F-C950F25C8E4A}"/>
              </a:ext>
            </a:extLst>
          </p:cNvPr>
          <p:cNvSpPr txBox="1">
            <a:spLocks noChangeArrowheads="1"/>
          </p:cNvSpPr>
          <p:nvPr/>
        </p:nvSpPr>
        <p:spPr bwMode="auto">
          <a:xfrm>
            <a:off x="3064838" y="376023"/>
            <a:ext cx="78374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endParaRPr lang="en-GB" sz="4400" b="1" dirty="0">
              <a:solidFill>
                <a:srgbClr val="EE0C8E"/>
              </a:solidFill>
              <a:latin typeface="Arial Rounded MT Bold" panose="020F0704030504030204" pitchFamily="34" charset="77"/>
            </a:endParaRPr>
          </a:p>
        </p:txBody>
      </p:sp>
      <p:sp>
        <p:nvSpPr>
          <p:cNvPr id="5" name="Rectangle 4">
            <a:extLst>
              <a:ext uri="{FF2B5EF4-FFF2-40B4-BE49-F238E27FC236}">
                <a16:creationId xmlns:a16="http://schemas.microsoft.com/office/drawing/2014/main" id="{C6FA9C1A-E20F-294C-A747-8DD5F2424C3E}"/>
              </a:ext>
            </a:extLst>
          </p:cNvPr>
          <p:cNvSpPr/>
          <p:nvPr/>
        </p:nvSpPr>
        <p:spPr>
          <a:xfrm>
            <a:off x="4118854" y="1772716"/>
            <a:ext cx="7549607" cy="738664"/>
          </a:xfrm>
          <a:prstGeom prst="rect">
            <a:avLst/>
          </a:prstGeom>
        </p:spPr>
        <p:txBody>
          <a:bodyPr wrap="square">
            <a:spAutoFit/>
          </a:bodyPr>
          <a:lstStyle/>
          <a:p>
            <a:pPr algn="r">
              <a:spcBef>
                <a:spcPts val="1200"/>
              </a:spcBef>
            </a:pPr>
            <a:endParaRPr lang="en-GB" b="1" dirty="0">
              <a:solidFill>
                <a:srgbClr val="6C6D70"/>
              </a:solidFill>
              <a:latin typeface="Arial Rounded MT Bold" panose="020F0704030504030204" pitchFamily="34" charset="77"/>
            </a:endParaRPr>
          </a:p>
          <a:p>
            <a:endParaRPr lang="en-GB" sz="2400" dirty="0">
              <a:solidFill>
                <a:srgbClr val="6C6D70"/>
              </a:solidFill>
              <a:latin typeface="Arial Rounded MT Bold" panose="020F0704030504030204" pitchFamily="34" charset="77"/>
            </a:endParaRPr>
          </a:p>
        </p:txBody>
      </p:sp>
      <p:sp>
        <p:nvSpPr>
          <p:cNvPr id="4" name="Rectangle 3">
            <a:extLst>
              <a:ext uri="{FF2B5EF4-FFF2-40B4-BE49-F238E27FC236}">
                <a16:creationId xmlns:a16="http://schemas.microsoft.com/office/drawing/2014/main" id="{97A24F3A-BDAC-E55B-E87B-4C27A591A79E}"/>
              </a:ext>
            </a:extLst>
          </p:cNvPr>
          <p:cNvSpPr/>
          <p:nvPr/>
        </p:nvSpPr>
        <p:spPr>
          <a:xfrm>
            <a:off x="4431323" y="1767006"/>
            <a:ext cx="6913649" cy="887422"/>
          </a:xfrm>
          <a:prstGeom prst="rect">
            <a:avLst/>
          </a:prstGeom>
        </p:spPr>
        <p:txBody>
          <a:bodyPr wrap="square">
            <a:spAutoFit/>
          </a:bodyPr>
          <a:lstStyle/>
          <a:p>
            <a:pPr marL="342900" indent="-342900">
              <a:spcBef>
                <a:spcPts val="1400"/>
              </a:spcBef>
              <a:buSzTx/>
              <a:buFont typeface="Arial" panose="020B0604020202020204" pitchFamily="34" charset="0"/>
              <a:buChar char="•"/>
            </a:pPr>
            <a:endParaRPr lang="en-GB" sz="2000" dirty="0">
              <a:solidFill>
                <a:srgbClr val="6C6D70"/>
              </a:solidFill>
              <a:latin typeface="Arial Rounded MT Bold" panose="020F0704030504030204" pitchFamily="34" charset="77"/>
            </a:endParaRPr>
          </a:p>
          <a:p>
            <a:pPr marL="342900" indent="-342900">
              <a:spcBef>
                <a:spcPts val="1400"/>
              </a:spcBef>
              <a:buSzTx/>
              <a:buFont typeface="Arial" panose="020B0604020202020204" pitchFamily="34" charset="0"/>
              <a:buChar char="•"/>
            </a:pPr>
            <a:endParaRPr lang="en-GB" sz="2000" dirty="0">
              <a:solidFill>
                <a:schemeClr val="bg1"/>
              </a:solidFill>
              <a:latin typeface="Arial Rounded MT Bold" panose="020F0704030504030204" pitchFamily="34" charset="77"/>
            </a:endParaRPr>
          </a:p>
        </p:txBody>
      </p:sp>
      <p:sp>
        <p:nvSpPr>
          <p:cNvPr id="9" name="TextBox 8">
            <a:extLst>
              <a:ext uri="{FF2B5EF4-FFF2-40B4-BE49-F238E27FC236}">
                <a16:creationId xmlns:a16="http://schemas.microsoft.com/office/drawing/2014/main" id="{7B0DCA9B-0A39-D4E9-373D-F8D256F9272E}"/>
              </a:ext>
            </a:extLst>
          </p:cNvPr>
          <p:cNvSpPr txBox="1"/>
          <p:nvPr/>
        </p:nvSpPr>
        <p:spPr>
          <a:xfrm>
            <a:off x="2276250" y="105865"/>
            <a:ext cx="6715915" cy="1538883"/>
          </a:xfrm>
          <a:prstGeom prst="rect">
            <a:avLst/>
          </a:prstGeom>
          <a:noFill/>
        </p:spPr>
        <p:txBody>
          <a:bodyPr wrap="square">
            <a:spAutoFit/>
          </a:bodyPr>
          <a:lstStyle/>
          <a:p>
            <a:pPr algn="ctr"/>
            <a:r>
              <a:rPr lang="en-GB" sz="4000" b="1" dirty="0">
                <a:solidFill>
                  <a:schemeClr val="bg1"/>
                </a:solidFill>
                <a:latin typeface="Arial Rounded MT Bold" panose="020F0704030504030204" pitchFamily="34" charset="77"/>
                <a:cs typeface="Arial" panose="020B0604020202020204" pitchFamily="34" charset="0"/>
              </a:rPr>
              <a:t>Other Support Services</a:t>
            </a:r>
          </a:p>
          <a:p>
            <a:pPr algn="ctr"/>
            <a:endParaRPr lang="en-GB" sz="1800" b="1" dirty="0">
              <a:solidFill>
                <a:schemeClr val="bg1"/>
              </a:solidFill>
              <a:latin typeface="Arial Rounded MT Bold" panose="020F0704030504030204" pitchFamily="34" charset="77"/>
              <a:cs typeface="Arial" panose="020B0604020202020204" pitchFamily="34" charset="0"/>
            </a:endParaRPr>
          </a:p>
          <a:p>
            <a:pPr algn="ctr"/>
            <a:endParaRPr lang="en-GB" b="1" dirty="0">
              <a:solidFill>
                <a:schemeClr val="bg1"/>
              </a:solidFill>
              <a:latin typeface="Arial Rounded MT Bold" panose="020F0704030504030204" pitchFamily="34" charset="77"/>
              <a:cs typeface="Arial" panose="020B0604020202020204" pitchFamily="34" charset="0"/>
            </a:endParaRPr>
          </a:p>
          <a:p>
            <a:pPr algn="ctr"/>
            <a:endParaRPr lang="en-GB" sz="1800" b="1" dirty="0">
              <a:solidFill>
                <a:schemeClr val="bg1"/>
              </a:solidFill>
              <a:latin typeface="Arial Rounded MT Bold" panose="020F0704030504030204" pitchFamily="34" charset="77"/>
              <a:cs typeface="Arial" panose="020B0604020202020204" pitchFamily="34" charset="0"/>
            </a:endParaRPr>
          </a:p>
        </p:txBody>
      </p:sp>
      <p:pic>
        <p:nvPicPr>
          <p:cNvPr id="23" name="Picture 22" descr="Shape, circle&#10;&#10;Description automatically generated">
            <a:extLst>
              <a:ext uri="{FF2B5EF4-FFF2-40B4-BE49-F238E27FC236}">
                <a16:creationId xmlns:a16="http://schemas.microsoft.com/office/drawing/2014/main" id="{919E25FE-34C8-6B34-9D9F-6D5EE6D0C893}"/>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283469" y="742679"/>
            <a:ext cx="3917378" cy="3203776"/>
          </a:xfrm>
          <a:prstGeom prst="rect">
            <a:avLst/>
          </a:prstGeom>
        </p:spPr>
      </p:pic>
      <p:pic>
        <p:nvPicPr>
          <p:cNvPr id="25" name="Picture 24" descr="Shape, circle&#10;&#10;Description automatically generated">
            <a:extLst>
              <a:ext uri="{FF2B5EF4-FFF2-40B4-BE49-F238E27FC236}">
                <a16:creationId xmlns:a16="http://schemas.microsoft.com/office/drawing/2014/main" id="{2EDE05A4-FFA8-3EF5-56E6-189DEB0DA120}"/>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86979" y="787197"/>
            <a:ext cx="3917379" cy="3203777"/>
          </a:xfrm>
          <a:prstGeom prst="rect">
            <a:avLst/>
          </a:prstGeom>
        </p:spPr>
      </p:pic>
      <p:pic>
        <p:nvPicPr>
          <p:cNvPr id="12" name="Picture 11">
            <a:extLst>
              <a:ext uri="{FF2B5EF4-FFF2-40B4-BE49-F238E27FC236}">
                <a16:creationId xmlns:a16="http://schemas.microsoft.com/office/drawing/2014/main" id="{3AD47FE7-33CA-FE47-1A22-62100AAFEA6F}"/>
              </a:ext>
            </a:extLst>
          </p:cNvPr>
          <p:cNvPicPr>
            <a:picLocks noChangeAspect="1"/>
          </p:cNvPicPr>
          <p:nvPr/>
        </p:nvPicPr>
        <p:blipFill>
          <a:blip r:embed="rId5"/>
          <a:stretch>
            <a:fillRect/>
          </a:stretch>
        </p:blipFill>
        <p:spPr>
          <a:xfrm>
            <a:off x="1191707" y="1218000"/>
            <a:ext cx="1907921" cy="464089"/>
          </a:xfrm>
          <a:prstGeom prst="rect">
            <a:avLst/>
          </a:prstGeom>
        </p:spPr>
      </p:pic>
      <p:pic>
        <p:nvPicPr>
          <p:cNvPr id="32" name="Picture 31" descr="Shape, circle&#10;&#10;Description automatically generated">
            <a:extLst>
              <a:ext uri="{FF2B5EF4-FFF2-40B4-BE49-F238E27FC236}">
                <a16:creationId xmlns:a16="http://schemas.microsoft.com/office/drawing/2014/main" id="{24B7B527-1904-BFAE-A0F0-9057BF8CEA00}"/>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203577" y="631958"/>
            <a:ext cx="3997976" cy="3269692"/>
          </a:xfrm>
          <a:prstGeom prst="rect">
            <a:avLst/>
          </a:prstGeom>
        </p:spPr>
      </p:pic>
      <p:pic>
        <p:nvPicPr>
          <p:cNvPr id="16" name="Picture 15">
            <a:extLst>
              <a:ext uri="{FF2B5EF4-FFF2-40B4-BE49-F238E27FC236}">
                <a16:creationId xmlns:a16="http://schemas.microsoft.com/office/drawing/2014/main" id="{546EF9A5-FE43-F9C0-03FD-5CE6C85A1A8A}"/>
              </a:ext>
            </a:extLst>
          </p:cNvPr>
          <p:cNvPicPr>
            <a:picLocks noChangeAspect="1"/>
          </p:cNvPicPr>
          <p:nvPr/>
        </p:nvPicPr>
        <p:blipFill>
          <a:blip r:embed="rId6"/>
          <a:stretch>
            <a:fillRect/>
          </a:stretch>
        </p:blipFill>
        <p:spPr>
          <a:xfrm>
            <a:off x="5531404" y="1046292"/>
            <a:ext cx="1287987" cy="684473"/>
          </a:xfrm>
          <a:prstGeom prst="rect">
            <a:avLst/>
          </a:prstGeom>
          <a:ln>
            <a:solidFill>
              <a:srgbClr val="F3F3F3"/>
            </a:solidFill>
          </a:ln>
        </p:spPr>
      </p:pic>
      <p:pic>
        <p:nvPicPr>
          <p:cNvPr id="33" name="Picture 32" descr="Shape, circle&#10;&#10;Description automatically generated">
            <a:extLst>
              <a:ext uri="{FF2B5EF4-FFF2-40B4-BE49-F238E27FC236}">
                <a16:creationId xmlns:a16="http://schemas.microsoft.com/office/drawing/2014/main" id="{5695C9D1-954C-BE97-8587-EDE148B08FD5}"/>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18623" y="3734200"/>
            <a:ext cx="4153748" cy="3203777"/>
          </a:xfrm>
          <a:prstGeom prst="rect">
            <a:avLst/>
          </a:prstGeom>
        </p:spPr>
      </p:pic>
      <p:pic>
        <p:nvPicPr>
          <p:cNvPr id="27" name="Picture 26">
            <a:extLst>
              <a:ext uri="{FF2B5EF4-FFF2-40B4-BE49-F238E27FC236}">
                <a16:creationId xmlns:a16="http://schemas.microsoft.com/office/drawing/2014/main" id="{4795DE1E-C3C6-8F29-5E69-778CC2C77453}"/>
              </a:ext>
            </a:extLst>
          </p:cNvPr>
          <p:cNvPicPr>
            <a:picLocks noChangeAspect="1"/>
          </p:cNvPicPr>
          <p:nvPr/>
        </p:nvPicPr>
        <p:blipFill>
          <a:blip r:embed="rId7"/>
          <a:stretch>
            <a:fillRect/>
          </a:stretch>
        </p:blipFill>
        <p:spPr>
          <a:xfrm>
            <a:off x="1953662" y="3928290"/>
            <a:ext cx="563121" cy="649755"/>
          </a:xfrm>
          <a:prstGeom prst="rect">
            <a:avLst/>
          </a:prstGeom>
        </p:spPr>
      </p:pic>
      <p:pic>
        <p:nvPicPr>
          <p:cNvPr id="34" name="Picture 33" descr="Shape, circle&#10;&#10;Description automatically generated">
            <a:extLst>
              <a:ext uri="{FF2B5EF4-FFF2-40B4-BE49-F238E27FC236}">
                <a16:creationId xmlns:a16="http://schemas.microsoft.com/office/drawing/2014/main" id="{3E75378E-0AB9-B323-A0CE-44A67A64ABC5}"/>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358528" y="3652137"/>
            <a:ext cx="4069419" cy="3328121"/>
          </a:xfrm>
          <a:prstGeom prst="rect">
            <a:avLst/>
          </a:prstGeom>
        </p:spPr>
      </p:pic>
      <p:pic>
        <p:nvPicPr>
          <p:cNvPr id="29" name="Picture 28">
            <a:extLst>
              <a:ext uri="{FF2B5EF4-FFF2-40B4-BE49-F238E27FC236}">
                <a16:creationId xmlns:a16="http://schemas.microsoft.com/office/drawing/2014/main" id="{AD14C33F-0A6E-15B2-9D56-4A20C11D9B1A}"/>
              </a:ext>
            </a:extLst>
          </p:cNvPr>
          <p:cNvPicPr>
            <a:picLocks noChangeAspect="1"/>
          </p:cNvPicPr>
          <p:nvPr/>
        </p:nvPicPr>
        <p:blipFill>
          <a:blip r:embed="rId8"/>
          <a:stretch>
            <a:fillRect/>
          </a:stretch>
        </p:blipFill>
        <p:spPr>
          <a:xfrm>
            <a:off x="5632729" y="4054788"/>
            <a:ext cx="1571625" cy="447675"/>
          </a:xfrm>
          <a:prstGeom prst="rect">
            <a:avLst/>
          </a:prstGeom>
        </p:spPr>
      </p:pic>
      <p:pic>
        <p:nvPicPr>
          <p:cNvPr id="35" name="Picture 34" descr="Shape, circle&#10;&#10;Description automatically generated">
            <a:extLst>
              <a:ext uri="{FF2B5EF4-FFF2-40B4-BE49-F238E27FC236}">
                <a16:creationId xmlns:a16="http://schemas.microsoft.com/office/drawing/2014/main" id="{81FBA0F8-C4BF-C0FB-4DE7-4B9C8443477B}"/>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200847" y="3629007"/>
            <a:ext cx="4199690" cy="3434661"/>
          </a:xfrm>
          <a:prstGeom prst="rect">
            <a:avLst/>
          </a:prstGeom>
        </p:spPr>
      </p:pic>
      <p:pic>
        <p:nvPicPr>
          <p:cNvPr id="31" name="Picture 30">
            <a:extLst>
              <a:ext uri="{FF2B5EF4-FFF2-40B4-BE49-F238E27FC236}">
                <a16:creationId xmlns:a16="http://schemas.microsoft.com/office/drawing/2014/main" id="{C1946A74-A9CF-7345-1BE6-6C529CA2B8D7}"/>
              </a:ext>
            </a:extLst>
          </p:cNvPr>
          <p:cNvPicPr>
            <a:picLocks noChangeAspect="1"/>
          </p:cNvPicPr>
          <p:nvPr/>
        </p:nvPicPr>
        <p:blipFill>
          <a:blip r:embed="rId9"/>
          <a:stretch>
            <a:fillRect/>
          </a:stretch>
        </p:blipFill>
        <p:spPr>
          <a:xfrm>
            <a:off x="9571210" y="3923896"/>
            <a:ext cx="1550522" cy="587319"/>
          </a:xfrm>
          <a:prstGeom prst="rect">
            <a:avLst/>
          </a:prstGeom>
        </p:spPr>
      </p:pic>
      <p:sp>
        <p:nvSpPr>
          <p:cNvPr id="36" name="TextBox 35">
            <a:extLst>
              <a:ext uri="{FF2B5EF4-FFF2-40B4-BE49-F238E27FC236}">
                <a16:creationId xmlns:a16="http://schemas.microsoft.com/office/drawing/2014/main" id="{35FD9CE5-4B44-2E48-834B-E428DB95800F}"/>
              </a:ext>
            </a:extLst>
          </p:cNvPr>
          <p:cNvSpPr txBox="1"/>
          <p:nvPr/>
        </p:nvSpPr>
        <p:spPr>
          <a:xfrm>
            <a:off x="579767" y="1742754"/>
            <a:ext cx="3131800" cy="1200329"/>
          </a:xfrm>
          <a:prstGeom prst="rect">
            <a:avLst/>
          </a:prstGeom>
          <a:noFill/>
        </p:spPr>
        <p:txBody>
          <a:bodyPr wrap="square" rtlCol="0">
            <a:spAutoFit/>
          </a:bodyPr>
          <a:lstStyle/>
          <a:p>
            <a:pPr algn="ctr"/>
            <a:r>
              <a:rPr lang="en-GB" dirty="0">
                <a:solidFill>
                  <a:srgbClr val="01A9A3"/>
                </a:solidFill>
                <a:latin typeface="Arial Rounded MT Bold" panose="020F0704030504030204" pitchFamily="34" charset="0"/>
              </a:rPr>
              <a:t>Young people's mental health and wellbeing website.</a:t>
            </a:r>
          </a:p>
          <a:p>
            <a:pPr algn="ctr"/>
            <a:r>
              <a:rPr lang="en-GB" dirty="0">
                <a:solidFill>
                  <a:srgbClr val="EE0C8E"/>
                </a:solidFill>
                <a:latin typeface="Arial Rounded MT Bold" panose="020F0704030504030204" pitchFamily="34" charset="0"/>
                <a:hlinkClick r:id="rId10">
                  <a:extLst>
                    <a:ext uri="{A12FA001-AC4F-418D-AE19-62706E023703}">
                      <ahyp:hlinkClr xmlns:ahyp="http://schemas.microsoft.com/office/drawing/2018/hyperlinkcolor" val="tx"/>
                    </a:ext>
                  </a:extLst>
                </a:hlinkClick>
              </a:rPr>
              <a:t>https://mindmate.org.uk/</a:t>
            </a:r>
            <a:r>
              <a:rPr lang="en-GB" dirty="0">
                <a:solidFill>
                  <a:srgbClr val="EE0C8E"/>
                </a:solidFill>
                <a:latin typeface="Arial Rounded MT Bold" panose="020F0704030504030204" pitchFamily="34" charset="0"/>
              </a:rPr>
              <a:t> </a:t>
            </a:r>
          </a:p>
        </p:txBody>
      </p:sp>
      <p:sp>
        <p:nvSpPr>
          <p:cNvPr id="37" name="TextBox 36">
            <a:extLst>
              <a:ext uri="{FF2B5EF4-FFF2-40B4-BE49-F238E27FC236}">
                <a16:creationId xmlns:a16="http://schemas.microsoft.com/office/drawing/2014/main" id="{56A9E0B1-525F-154F-D7B1-59F66673C06E}"/>
              </a:ext>
            </a:extLst>
          </p:cNvPr>
          <p:cNvSpPr txBox="1"/>
          <p:nvPr/>
        </p:nvSpPr>
        <p:spPr>
          <a:xfrm>
            <a:off x="4619282" y="1808052"/>
            <a:ext cx="3131800" cy="1200329"/>
          </a:xfrm>
          <a:prstGeom prst="rect">
            <a:avLst/>
          </a:prstGeom>
          <a:noFill/>
        </p:spPr>
        <p:txBody>
          <a:bodyPr wrap="square" rtlCol="0">
            <a:spAutoFit/>
          </a:bodyPr>
          <a:lstStyle/>
          <a:p>
            <a:pPr algn="ctr"/>
            <a:r>
              <a:rPr lang="en-GB" dirty="0">
                <a:solidFill>
                  <a:srgbClr val="01A9A3"/>
                </a:solidFill>
                <a:latin typeface="Arial Rounded MT Bold" panose="020F0704030504030204" pitchFamily="34" charset="0"/>
              </a:rPr>
              <a:t>Adult mental health and wellbeing website.</a:t>
            </a:r>
          </a:p>
          <a:p>
            <a:pPr algn="ctr"/>
            <a:r>
              <a:rPr lang="en-GB" dirty="0">
                <a:solidFill>
                  <a:srgbClr val="EE0C8E"/>
                </a:solidFill>
                <a:latin typeface="Arial Rounded MT Bold" panose="020F0704030504030204" pitchFamily="34" charset="0"/>
                <a:hlinkClick r:id="rId11">
                  <a:extLst>
                    <a:ext uri="{A12FA001-AC4F-418D-AE19-62706E023703}">
                      <ahyp:hlinkClr xmlns:ahyp="http://schemas.microsoft.com/office/drawing/2018/hyperlinkcolor" val="tx"/>
                    </a:ext>
                  </a:extLst>
                </a:hlinkClick>
              </a:rPr>
              <a:t>https://www.mindwell-leeds.org.uk/</a:t>
            </a:r>
            <a:r>
              <a:rPr lang="en-GB" dirty="0">
                <a:solidFill>
                  <a:srgbClr val="EE0C8E"/>
                </a:solidFill>
                <a:latin typeface="Arial Rounded MT Bold" panose="020F0704030504030204" pitchFamily="34" charset="0"/>
              </a:rPr>
              <a:t> </a:t>
            </a:r>
          </a:p>
        </p:txBody>
      </p:sp>
      <p:sp>
        <p:nvSpPr>
          <p:cNvPr id="39" name="TextBox 38">
            <a:extLst>
              <a:ext uri="{FF2B5EF4-FFF2-40B4-BE49-F238E27FC236}">
                <a16:creationId xmlns:a16="http://schemas.microsoft.com/office/drawing/2014/main" id="{5513234F-4844-C705-90BA-511B5B826722}"/>
              </a:ext>
            </a:extLst>
          </p:cNvPr>
          <p:cNvSpPr txBox="1"/>
          <p:nvPr/>
        </p:nvSpPr>
        <p:spPr>
          <a:xfrm>
            <a:off x="660101" y="4592475"/>
            <a:ext cx="3232298" cy="1661993"/>
          </a:xfrm>
          <a:prstGeom prst="rect">
            <a:avLst/>
          </a:prstGeom>
          <a:noFill/>
        </p:spPr>
        <p:txBody>
          <a:bodyPr wrap="square">
            <a:spAutoFit/>
          </a:bodyPr>
          <a:lstStyle/>
          <a:p>
            <a:pPr algn="ctr"/>
            <a:r>
              <a:rPr lang="en-GB" sz="1700" dirty="0">
                <a:solidFill>
                  <a:srgbClr val="01A9A3"/>
                </a:solidFill>
                <a:latin typeface="Arial Rounded MT Bold" panose="020F0704030504030204" pitchFamily="34" charset="0"/>
              </a:rPr>
              <a:t>Advice and support with </a:t>
            </a:r>
            <a:r>
              <a:rPr lang="en-GB" sz="1700" b="0" i="0" dirty="0">
                <a:solidFill>
                  <a:srgbClr val="01A9A3"/>
                </a:solidFill>
                <a:effectLst/>
                <a:latin typeface="Arial Rounded MT Bold" panose="020F0704030504030204" pitchFamily="34" charset="0"/>
              </a:rPr>
              <a:t>money related matters such as debt, money, energy and utilities.</a:t>
            </a:r>
          </a:p>
          <a:p>
            <a:pPr algn="ctr"/>
            <a:r>
              <a:rPr lang="en-GB" sz="1700" dirty="0">
                <a:solidFill>
                  <a:srgbClr val="EE0C8E"/>
                </a:solidFill>
                <a:latin typeface="Arial Rounded MT Bold" panose="020F0704030504030204" pitchFamily="34" charset="0"/>
                <a:hlinkClick r:id="rId12">
                  <a:extLst>
                    <a:ext uri="{A12FA001-AC4F-418D-AE19-62706E023703}">
                      <ahyp:hlinkClr xmlns:ahyp="http://schemas.microsoft.com/office/drawing/2018/hyperlinkcolor" val="tx"/>
                    </a:ext>
                  </a:extLst>
                </a:hlinkClick>
              </a:rPr>
              <a:t>https://www.leeds.gov.uk/leedsmic</a:t>
            </a:r>
            <a:r>
              <a:rPr lang="en-GB" sz="1700" dirty="0">
                <a:solidFill>
                  <a:srgbClr val="EE0C8E"/>
                </a:solidFill>
                <a:latin typeface="Arial Rounded MT Bold" panose="020F0704030504030204" pitchFamily="34" charset="0"/>
              </a:rPr>
              <a:t> </a:t>
            </a:r>
          </a:p>
        </p:txBody>
      </p:sp>
      <p:sp>
        <p:nvSpPr>
          <p:cNvPr id="40" name="TextBox 39">
            <a:extLst>
              <a:ext uri="{FF2B5EF4-FFF2-40B4-BE49-F238E27FC236}">
                <a16:creationId xmlns:a16="http://schemas.microsoft.com/office/drawing/2014/main" id="{C440C6CE-2034-B895-7A52-6F29DFA839A4}"/>
              </a:ext>
            </a:extLst>
          </p:cNvPr>
          <p:cNvSpPr txBox="1"/>
          <p:nvPr/>
        </p:nvSpPr>
        <p:spPr>
          <a:xfrm>
            <a:off x="4760012" y="4672935"/>
            <a:ext cx="3232298" cy="1138773"/>
          </a:xfrm>
          <a:prstGeom prst="rect">
            <a:avLst/>
          </a:prstGeom>
          <a:noFill/>
        </p:spPr>
        <p:txBody>
          <a:bodyPr wrap="square">
            <a:spAutoFit/>
          </a:bodyPr>
          <a:lstStyle/>
          <a:p>
            <a:pPr algn="ctr"/>
            <a:r>
              <a:rPr lang="en-GB" sz="1700" dirty="0">
                <a:solidFill>
                  <a:srgbClr val="01A9A3"/>
                </a:solidFill>
                <a:latin typeface="Arial Rounded MT Bold" panose="020F0704030504030204" pitchFamily="34" charset="0"/>
              </a:rPr>
              <a:t>Directorate for services and support in Leeds</a:t>
            </a:r>
          </a:p>
          <a:p>
            <a:pPr algn="ctr"/>
            <a:endParaRPr lang="en-GB" sz="1700" b="0" i="0" dirty="0">
              <a:solidFill>
                <a:srgbClr val="01A9A3"/>
              </a:solidFill>
              <a:effectLst/>
              <a:latin typeface="Arial Rounded MT Bold" panose="020F0704030504030204" pitchFamily="34" charset="0"/>
            </a:endParaRPr>
          </a:p>
          <a:p>
            <a:pPr algn="ctr"/>
            <a:r>
              <a:rPr lang="en-GB" sz="1700" dirty="0">
                <a:solidFill>
                  <a:srgbClr val="EE088D"/>
                </a:solidFill>
                <a:latin typeface="Arial Rounded MT Bold" panose="020F0704030504030204" pitchFamily="34" charset="0"/>
                <a:hlinkClick r:id="rId13">
                  <a:extLst>
                    <a:ext uri="{A12FA001-AC4F-418D-AE19-62706E023703}">
                      <ahyp:hlinkClr xmlns:ahyp="http://schemas.microsoft.com/office/drawing/2018/hyperlinkcolor" val="tx"/>
                    </a:ext>
                  </a:extLst>
                </a:hlinkClick>
              </a:rPr>
              <a:t>https://helpinleeds.com/</a:t>
            </a:r>
            <a:r>
              <a:rPr lang="en-GB" sz="1700" dirty="0">
                <a:solidFill>
                  <a:srgbClr val="EE088D"/>
                </a:solidFill>
                <a:latin typeface="Arial Rounded MT Bold" panose="020F0704030504030204" pitchFamily="34" charset="0"/>
              </a:rPr>
              <a:t> </a:t>
            </a:r>
          </a:p>
        </p:txBody>
      </p:sp>
      <p:sp>
        <p:nvSpPr>
          <p:cNvPr id="41" name="TextBox 40">
            <a:extLst>
              <a:ext uri="{FF2B5EF4-FFF2-40B4-BE49-F238E27FC236}">
                <a16:creationId xmlns:a16="http://schemas.microsoft.com/office/drawing/2014/main" id="{093CC5EE-391E-F38C-3833-EEE82D5691BD}"/>
              </a:ext>
            </a:extLst>
          </p:cNvPr>
          <p:cNvSpPr txBox="1"/>
          <p:nvPr/>
        </p:nvSpPr>
        <p:spPr>
          <a:xfrm>
            <a:off x="8699468" y="4553833"/>
            <a:ext cx="3232298" cy="1400383"/>
          </a:xfrm>
          <a:prstGeom prst="rect">
            <a:avLst/>
          </a:prstGeom>
          <a:noFill/>
        </p:spPr>
        <p:txBody>
          <a:bodyPr wrap="square">
            <a:spAutoFit/>
          </a:bodyPr>
          <a:lstStyle/>
          <a:p>
            <a:pPr algn="ctr"/>
            <a:r>
              <a:rPr lang="en-GB" sz="1700" dirty="0">
                <a:solidFill>
                  <a:srgbClr val="01A9A3"/>
                </a:solidFill>
                <a:latin typeface="Arial Rounded MT Bold" panose="020F0704030504030204" pitchFamily="34" charset="0"/>
              </a:rPr>
              <a:t>Safeguarding, support, parenting advice and guidance.</a:t>
            </a:r>
          </a:p>
          <a:p>
            <a:pPr algn="ctr"/>
            <a:endParaRPr lang="en-GB" sz="1700" b="0" i="0" dirty="0">
              <a:solidFill>
                <a:srgbClr val="01A9A3"/>
              </a:solidFill>
              <a:effectLst/>
              <a:latin typeface="Arial Rounded MT Bold" panose="020F0704030504030204" pitchFamily="34" charset="0"/>
            </a:endParaRPr>
          </a:p>
          <a:p>
            <a:pPr algn="ctr"/>
            <a:r>
              <a:rPr lang="en-GB" sz="1700" dirty="0">
                <a:solidFill>
                  <a:srgbClr val="EE088D"/>
                </a:solidFill>
                <a:latin typeface="Arial Rounded MT Bold" panose="020F0704030504030204" pitchFamily="34" charset="0"/>
                <a:hlinkClick r:id="rId14">
                  <a:extLst>
                    <a:ext uri="{A12FA001-AC4F-418D-AE19-62706E023703}">
                      <ahyp:hlinkClr xmlns:ahyp="http://schemas.microsoft.com/office/drawing/2018/hyperlinkcolor" val="tx"/>
                    </a:ext>
                  </a:extLst>
                </a:hlinkClick>
              </a:rPr>
              <a:t>https://www.leedsscp.org.uk/</a:t>
            </a:r>
            <a:r>
              <a:rPr lang="en-GB" sz="1700" dirty="0">
                <a:solidFill>
                  <a:srgbClr val="EE088D"/>
                </a:solidFill>
                <a:latin typeface="Arial Rounded MT Bold" panose="020F0704030504030204" pitchFamily="34" charset="0"/>
              </a:rPr>
              <a:t> </a:t>
            </a:r>
          </a:p>
        </p:txBody>
      </p:sp>
      <p:pic>
        <p:nvPicPr>
          <p:cNvPr id="7" name="Picture 6">
            <a:extLst>
              <a:ext uri="{FF2B5EF4-FFF2-40B4-BE49-F238E27FC236}">
                <a16:creationId xmlns:a16="http://schemas.microsoft.com/office/drawing/2014/main" id="{A0A69773-BFFC-4975-EF2B-BF6A6EFF726C}"/>
              </a:ext>
            </a:extLst>
          </p:cNvPr>
          <p:cNvPicPr>
            <a:picLocks noChangeAspect="1"/>
          </p:cNvPicPr>
          <p:nvPr/>
        </p:nvPicPr>
        <p:blipFill>
          <a:blip r:embed="rId15"/>
          <a:stretch>
            <a:fillRect/>
          </a:stretch>
        </p:blipFill>
        <p:spPr>
          <a:xfrm>
            <a:off x="9590957" y="999275"/>
            <a:ext cx="1298285" cy="637602"/>
          </a:xfrm>
          <a:prstGeom prst="rect">
            <a:avLst/>
          </a:prstGeom>
        </p:spPr>
      </p:pic>
      <p:sp>
        <p:nvSpPr>
          <p:cNvPr id="13" name="TextBox 12">
            <a:extLst>
              <a:ext uri="{FF2B5EF4-FFF2-40B4-BE49-F238E27FC236}">
                <a16:creationId xmlns:a16="http://schemas.microsoft.com/office/drawing/2014/main" id="{811C953A-5687-42BF-3F14-9F75A0CA1101}"/>
              </a:ext>
            </a:extLst>
          </p:cNvPr>
          <p:cNvSpPr txBox="1"/>
          <p:nvPr/>
        </p:nvSpPr>
        <p:spPr>
          <a:xfrm>
            <a:off x="8536660" y="1610552"/>
            <a:ext cx="3271363" cy="1477328"/>
          </a:xfrm>
          <a:prstGeom prst="rect">
            <a:avLst/>
          </a:prstGeom>
          <a:noFill/>
        </p:spPr>
        <p:txBody>
          <a:bodyPr wrap="square">
            <a:spAutoFit/>
          </a:bodyPr>
          <a:lstStyle/>
          <a:p>
            <a:pPr algn="ctr"/>
            <a:r>
              <a:rPr lang="en-GB" dirty="0">
                <a:solidFill>
                  <a:srgbClr val="01A9A3"/>
                </a:solidFill>
                <a:latin typeface="Arial Rounded MT Bold" panose="020F0704030504030204" pitchFamily="34" charset="0"/>
              </a:rPr>
              <a:t>Confidential support line for children, young people, their parents and carers</a:t>
            </a:r>
          </a:p>
          <a:p>
            <a:pPr algn="ctr"/>
            <a:r>
              <a:rPr lang="en-GB" dirty="0">
                <a:solidFill>
                  <a:srgbClr val="EE088D"/>
                </a:solidFill>
                <a:latin typeface="Arial Rounded MT Bold" panose="020F0704030504030204" pitchFamily="34" charset="0"/>
                <a:hlinkClick r:id="rId16">
                  <a:extLst>
                    <a:ext uri="{A12FA001-AC4F-418D-AE19-62706E023703}">
                      <ahyp:hlinkClr xmlns:ahyp="http://schemas.microsoft.com/office/drawing/2018/hyperlinkcolor" val="tx"/>
                    </a:ext>
                  </a:extLst>
                </a:hlinkClick>
              </a:rPr>
              <a:t>https://www.lslcs.org.uk/services/night-owls-helpline/</a:t>
            </a:r>
            <a:r>
              <a:rPr lang="en-GB" dirty="0">
                <a:solidFill>
                  <a:srgbClr val="EE088D"/>
                </a:solidFill>
                <a:latin typeface="Arial Rounded MT Bold" panose="020F0704030504030204" pitchFamily="34" charset="0"/>
              </a:rPr>
              <a:t> </a:t>
            </a:r>
          </a:p>
        </p:txBody>
      </p:sp>
    </p:spTree>
    <p:extLst>
      <p:ext uri="{BB962C8B-B14F-4D97-AF65-F5344CB8AC3E}">
        <p14:creationId xmlns:p14="http://schemas.microsoft.com/office/powerpoint/2010/main" val="253308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4F3C4B-A0CE-D782-31AF-B73249D89AB3}"/>
              </a:ext>
            </a:extLst>
          </p:cNvPr>
          <p:cNvSpPr/>
          <p:nvPr/>
        </p:nvSpPr>
        <p:spPr>
          <a:xfrm>
            <a:off x="0" y="0"/>
            <a:ext cx="12192000" cy="6858000"/>
          </a:xfrm>
          <a:prstGeom prst="rect">
            <a:avLst/>
          </a:prstGeom>
          <a:solidFill>
            <a:srgbClr val="99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ark, lit, computer, person&#10;&#10;Description automatically generated">
            <a:extLst>
              <a:ext uri="{FF2B5EF4-FFF2-40B4-BE49-F238E27FC236}">
                <a16:creationId xmlns:a16="http://schemas.microsoft.com/office/drawing/2014/main" id="{CC10CE50-773F-9149-9519-FDEB7057046E}"/>
              </a:ext>
            </a:extLst>
          </p:cNvPr>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236357" y="1828800"/>
            <a:ext cx="6852652" cy="5029200"/>
          </a:xfrm>
          <a:prstGeom prst="rect">
            <a:avLst/>
          </a:prstGeom>
        </p:spPr>
      </p:pic>
      <p:pic>
        <p:nvPicPr>
          <p:cNvPr id="9" name="Picture 8" descr="Shape, circle&#10;&#10;Description automatically generated">
            <a:extLst>
              <a:ext uri="{FF2B5EF4-FFF2-40B4-BE49-F238E27FC236}">
                <a16:creationId xmlns:a16="http://schemas.microsoft.com/office/drawing/2014/main" id="{08B12FB0-D2D4-C54E-BD20-68C271CFAA02}"/>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3163578" y="-262888"/>
            <a:ext cx="9028422" cy="7383776"/>
          </a:xfrm>
          <a:prstGeom prst="rect">
            <a:avLst/>
          </a:prstGeom>
        </p:spPr>
      </p:pic>
      <p:sp>
        <p:nvSpPr>
          <p:cNvPr id="3" name="TextBox 4">
            <a:extLst>
              <a:ext uri="{FF2B5EF4-FFF2-40B4-BE49-F238E27FC236}">
                <a16:creationId xmlns:a16="http://schemas.microsoft.com/office/drawing/2014/main" id="{08FC9B98-D16D-0E41-B52F-C950F25C8E4A}"/>
              </a:ext>
            </a:extLst>
          </p:cNvPr>
          <p:cNvSpPr txBox="1">
            <a:spLocks noChangeArrowheads="1"/>
          </p:cNvSpPr>
          <p:nvPr/>
        </p:nvSpPr>
        <p:spPr bwMode="auto">
          <a:xfrm>
            <a:off x="4777951" y="1565912"/>
            <a:ext cx="5939375"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GB" sz="5400" dirty="0">
                <a:solidFill>
                  <a:srgbClr val="EE0C8E"/>
                </a:solidFill>
                <a:latin typeface="Arial Rounded MT Bold" panose="020F0704030504030204" pitchFamily="34" charset="77"/>
              </a:rPr>
              <a:t>Any </a:t>
            </a:r>
          </a:p>
          <a:p>
            <a:pPr algn="ctr"/>
            <a:r>
              <a:rPr lang="en-GB" sz="5400" dirty="0">
                <a:solidFill>
                  <a:srgbClr val="EE0C8E"/>
                </a:solidFill>
                <a:latin typeface="Arial Rounded MT Bold" panose="020F0704030504030204" pitchFamily="34" charset="77"/>
              </a:rPr>
              <a:t>Questions?</a:t>
            </a:r>
          </a:p>
          <a:p>
            <a:pPr algn="ctr"/>
            <a:endParaRPr lang="en-GB" sz="2400" b="1" dirty="0">
              <a:solidFill>
                <a:srgbClr val="6C6D70"/>
              </a:solidFill>
              <a:latin typeface="Arial Rounded MT Bold" panose="020F0704030504030204" pitchFamily="34" charset="0"/>
            </a:endParaRPr>
          </a:p>
          <a:p>
            <a:pPr algn="ctr"/>
            <a:endParaRPr lang="en-GB" sz="2400" b="1" dirty="0">
              <a:solidFill>
                <a:schemeClr val="bg1"/>
              </a:solidFill>
              <a:latin typeface="Arial Rounded MT Bold" panose="020F0704030504030204" pitchFamily="34" charset="77"/>
            </a:endParaRPr>
          </a:p>
        </p:txBody>
      </p:sp>
    </p:spTree>
    <p:extLst>
      <p:ext uri="{BB962C8B-B14F-4D97-AF65-F5344CB8AC3E}">
        <p14:creationId xmlns:p14="http://schemas.microsoft.com/office/powerpoint/2010/main" val="1287912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C10853-AC00-6844-A1DC-33974C248912}"/>
              </a:ext>
            </a:extLst>
          </p:cNvPr>
          <p:cNvSpPr/>
          <p:nvPr/>
        </p:nvSpPr>
        <p:spPr>
          <a:xfrm>
            <a:off x="0" y="0"/>
            <a:ext cx="12192000" cy="6858000"/>
          </a:xfrm>
          <a:prstGeom prst="rect">
            <a:avLst/>
          </a:prstGeom>
          <a:solidFill>
            <a:srgbClr val="F5B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4">
            <a:extLst>
              <a:ext uri="{FF2B5EF4-FFF2-40B4-BE49-F238E27FC236}">
                <a16:creationId xmlns:a16="http://schemas.microsoft.com/office/drawing/2014/main" id="{08FC9B98-D16D-0E41-B52F-C950F25C8E4A}"/>
              </a:ext>
            </a:extLst>
          </p:cNvPr>
          <p:cNvSpPr txBox="1">
            <a:spLocks noChangeArrowheads="1"/>
          </p:cNvSpPr>
          <p:nvPr/>
        </p:nvSpPr>
        <p:spPr bwMode="auto">
          <a:xfrm>
            <a:off x="369870" y="167338"/>
            <a:ext cx="1117828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GB" sz="3200" b="1" dirty="0">
                <a:solidFill>
                  <a:srgbClr val="EE0C8E"/>
                </a:solidFill>
                <a:latin typeface="Arial Rounded MT Bold" panose="020F0704030504030204" pitchFamily="34" charset="77"/>
              </a:rPr>
              <a:t>HEALTHY HOLIDAYS - COMMUNITY ORGANISATION ACTIVITIES</a:t>
            </a:r>
          </a:p>
        </p:txBody>
      </p:sp>
      <p:pic>
        <p:nvPicPr>
          <p:cNvPr id="11" name="Picture 10" descr="Shape, square&#10;&#10;Description automatically generated">
            <a:extLst>
              <a:ext uri="{FF2B5EF4-FFF2-40B4-BE49-F238E27FC236}">
                <a16:creationId xmlns:a16="http://schemas.microsoft.com/office/drawing/2014/main" id="{D2BC19A8-BFB0-8C48-ADEF-42C6A725FEB8}"/>
              </a:ext>
            </a:extLst>
          </p:cNvPr>
          <p:cNvPicPr>
            <a:picLocks noChangeAspect="1"/>
          </p:cNvPicPr>
          <p:nvPr/>
        </p:nvPicPr>
        <p:blipFill rotWithShape="1">
          <a:blip r:embed="rId3">
            <a:extLst>
              <a:ext uri="{28A0092B-C50C-407E-A947-70E740481C1C}">
                <a14:useLocalDpi xmlns:a14="http://schemas.microsoft.com/office/drawing/2010/main" val="0"/>
              </a:ext>
            </a:extLst>
          </a:blip>
          <a:srcRect b="26507"/>
          <a:stretch/>
        </p:blipFill>
        <p:spPr>
          <a:xfrm>
            <a:off x="1558653" y="853440"/>
            <a:ext cx="10126804" cy="6004560"/>
          </a:xfrm>
          <a:prstGeom prst="rect">
            <a:avLst/>
          </a:prstGeom>
        </p:spPr>
      </p:pic>
      <p:pic>
        <p:nvPicPr>
          <p:cNvPr id="6" name="Picture 5" descr="Icon&#10;&#10;Description automatically generated">
            <a:extLst>
              <a:ext uri="{FF2B5EF4-FFF2-40B4-BE49-F238E27FC236}">
                <a16:creationId xmlns:a16="http://schemas.microsoft.com/office/drawing/2014/main" id="{6B6D6E47-A0FC-8447-98A4-64A490911C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7345"/>
          <a:stretch/>
        </p:blipFill>
        <p:spPr>
          <a:xfrm>
            <a:off x="10407315" y="5262277"/>
            <a:ext cx="2059291" cy="1595723"/>
          </a:xfrm>
          <a:prstGeom prst="rect">
            <a:avLst/>
          </a:prstGeom>
        </p:spPr>
      </p:pic>
      <p:sp>
        <p:nvSpPr>
          <p:cNvPr id="4" name="Rectangle 3">
            <a:extLst>
              <a:ext uri="{FF2B5EF4-FFF2-40B4-BE49-F238E27FC236}">
                <a16:creationId xmlns:a16="http://schemas.microsoft.com/office/drawing/2014/main" id="{6E46DC09-25C8-764E-93CB-21DCDB125C15}"/>
              </a:ext>
            </a:extLst>
          </p:cNvPr>
          <p:cNvSpPr/>
          <p:nvPr/>
        </p:nvSpPr>
        <p:spPr>
          <a:xfrm>
            <a:off x="2440473" y="2097996"/>
            <a:ext cx="8363164" cy="5955476"/>
          </a:xfrm>
          <a:prstGeom prst="rect">
            <a:avLst/>
          </a:prstGeom>
        </p:spPr>
        <p:txBody>
          <a:bodyPr wrap="square">
            <a:spAutoFit/>
          </a:bodyPr>
          <a:lstStyle/>
          <a:p>
            <a:pPr algn="just">
              <a:spcBef>
                <a:spcPts val="600"/>
              </a:spcBef>
            </a:pPr>
            <a:r>
              <a:rPr lang="en-GB" sz="2000" dirty="0">
                <a:solidFill>
                  <a:srgbClr val="6C6D70"/>
                </a:solidFill>
                <a:latin typeface="Arial Rounded MT Bold" panose="020F0704030504030204" pitchFamily="34" charset="77"/>
              </a:rPr>
              <a:t>The following Community Organisations have been funded to offer Healthy Holidays activities across Leeds during the 2024 Easter, Summer, and Christmas school holiday periods.</a:t>
            </a:r>
            <a:endParaRPr lang="en-GB" sz="900" dirty="0">
              <a:solidFill>
                <a:srgbClr val="6C6D70"/>
              </a:solidFill>
              <a:latin typeface="Arial Rounded MT Bold" panose="020F0704030504030204" pitchFamily="34" charset="77"/>
            </a:endParaRPr>
          </a:p>
          <a:p>
            <a:pPr algn="just">
              <a:spcBef>
                <a:spcPts val="600"/>
              </a:spcBef>
            </a:pPr>
            <a:endParaRPr lang="en-GB" sz="800" dirty="0">
              <a:solidFill>
                <a:srgbClr val="6C6D70"/>
              </a:solidFill>
              <a:latin typeface="Arial Rounded MT Bold" panose="020F0704030504030204" pitchFamily="34" charset="77"/>
            </a:endParaRPr>
          </a:p>
          <a:p>
            <a:pPr algn="just">
              <a:spcBef>
                <a:spcPts val="600"/>
              </a:spcBef>
            </a:pPr>
            <a:r>
              <a:rPr lang="en-GB" sz="2000" dirty="0">
                <a:solidFill>
                  <a:srgbClr val="6C6D70"/>
                </a:solidFill>
                <a:latin typeface="Arial Rounded MT Bold" panose="020F0704030504030204" pitchFamily="34" charset="77"/>
              </a:rPr>
              <a:t>Healthy Holidays is run in partnership with Leeds City Council and is funded by the Department for Education’s Holiday Activity and Food programme. </a:t>
            </a:r>
          </a:p>
          <a:p>
            <a:pPr algn="just">
              <a:spcBef>
                <a:spcPts val="600"/>
              </a:spcBef>
            </a:pPr>
            <a:r>
              <a:rPr lang="en-GB" sz="2000" dirty="0">
                <a:solidFill>
                  <a:srgbClr val="6C6D70"/>
                </a:solidFill>
                <a:latin typeface="Arial Rounded MT Bold" panose="020F0704030504030204" pitchFamily="34" charset="77"/>
              </a:rPr>
              <a:t>Healthy Holidays tackles food insecurity and hunger, isolation and inactivity by providing fun activities, and healthy meals.</a:t>
            </a:r>
          </a:p>
          <a:p>
            <a:pPr algn="just">
              <a:spcBef>
                <a:spcPts val="600"/>
              </a:spcBef>
            </a:pPr>
            <a:r>
              <a:rPr lang="en-GB" sz="2000" dirty="0">
                <a:solidFill>
                  <a:srgbClr val="6C6D70"/>
                </a:solidFill>
                <a:latin typeface="Arial Rounded MT Bold" panose="020F0704030504030204" pitchFamily="34" charset="77"/>
              </a:rPr>
              <a:t>It is free and open to school age children and young people who receive benefit-related free school meals; and those who struggle to access healthy food and safe activities in holiday periods.</a:t>
            </a:r>
          </a:p>
          <a:p>
            <a:pPr algn="just">
              <a:spcBef>
                <a:spcPts val="600"/>
              </a:spcBef>
            </a:pPr>
            <a:endParaRPr lang="en-GB" sz="2000" dirty="0">
              <a:solidFill>
                <a:srgbClr val="6C6D70"/>
              </a:solidFill>
              <a:latin typeface="Arial Rounded MT Bold" panose="020F0704030504030204" pitchFamily="34" charset="77"/>
            </a:endParaRPr>
          </a:p>
          <a:p>
            <a:pPr algn="just">
              <a:spcBef>
                <a:spcPts val="600"/>
              </a:spcBef>
            </a:pPr>
            <a:r>
              <a:rPr lang="en-GB" sz="2000" dirty="0">
                <a:solidFill>
                  <a:srgbClr val="6C6D70"/>
                </a:solidFill>
                <a:latin typeface="Arial Rounded MT Bold" panose="020F0704030504030204" pitchFamily="34" charset="77"/>
              </a:rPr>
              <a:t>Contact your local provider, on the next slides, to book a place.</a:t>
            </a:r>
          </a:p>
          <a:p>
            <a:pPr marL="342900" indent="-342900">
              <a:buFont typeface="Arial" panose="020B0604020202020204" pitchFamily="34" charset="0"/>
              <a:buChar char="•"/>
            </a:pPr>
            <a:endParaRPr lang="en-GB" sz="2000" dirty="0">
              <a:solidFill>
                <a:srgbClr val="6C6D70"/>
              </a:solidFill>
              <a:latin typeface="Arial Rounded MT Bold" panose="020F0704030504030204" pitchFamily="34" charset="77"/>
            </a:endParaRPr>
          </a:p>
          <a:p>
            <a:pPr>
              <a:spcBef>
                <a:spcPts val="600"/>
              </a:spcBef>
            </a:pPr>
            <a:endParaRPr lang="en-GB" sz="1600" b="1" dirty="0">
              <a:solidFill>
                <a:srgbClr val="6C6D70"/>
              </a:solidFill>
              <a:latin typeface="Arial Rounded MT Bold" panose="020F0704030504030204" pitchFamily="34" charset="77"/>
            </a:endParaRPr>
          </a:p>
          <a:p>
            <a:pPr>
              <a:spcBef>
                <a:spcPts val="600"/>
              </a:spcBef>
            </a:pPr>
            <a:endParaRPr lang="en-GB" sz="1600" b="1" dirty="0">
              <a:solidFill>
                <a:srgbClr val="6C6D70"/>
              </a:solidFill>
              <a:latin typeface="Arial Rounded MT Bold" panose="020F0704030504030204" pitchFamily="34" charset="77"/>
            </a:endParaRPr>
          </a:p>
          <a:p>
            <a:pPr marL="342900" indent="-342900">
              <a:spcBef>
                <a:spcPts val="600"/>
              </a:spcBef>
              <a:buFont typeface="Arial" panose="020B0604020202020204" pitchFamily="34" charset="0"/>
              <a:buChar char="•"/>
            </a:pPr>
            <a:endParaRPr lang="en-GB" sz="1600" b="1" dirty="0">
              <a:solidFill>
                <a:srgbClr val="6C6D70"/>
              </a:solidFill>
              <a:latin typeface="Arial Rounded MT Bold" panose="020F0704030504030204" pitchFamily="34" charset="77"/>
            </a:endParaRPr>
          </a:p>
        </p:txBody>
      </p:sp>
      <p:pic>
        <p:nvPicPr>
          <p:cNvPr id="5" name="Picture 4" descr="A cartoon of a person holding a football ball&#10;&#10;Description automatically generated">
            <a:extLst>
              <a:ext uri="{FF2B5EF4-FFF2-40B4-BE49-F238E27FC236}">
                <a16:creationId xmlns:a16="http://schemas.microsoft.com/office/drawing/2014/main" id="{106A0724-4262-7922-B775-109E0A4AF0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27" y="1684016"/>
            <a:ext cx="2436311" cy="5173984"/>
          </a:xfrm>
          <a:prstGeom prst="rect">
            <a:avLst/>
          </a:prstGeom>
        </p:spPr>
      </p:pic>
    </p:spTree>
    <p:extLst>
      <p:ext uri="{BB962C8B-B14F-4D97-AF65-F5344CB8AC3E}">
        <p14:creationId xmlns:p14="http://schemas.microsoft.com/office/powerpoint/2010/main" val="7354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03B0AE-8179-6340-92C5-D3D5B9E3A338}"/>
              </a:ext>
            </a:extLst>
          </p:cNvPr>
          <p:cNvSpPr/>
          <p:nvPr/>
        </p:nvSpPr>
        <p:spPr>
          <a:xfrm>
            <a:off x="0" y="0"/>
            <a:ext cx="12192000" cy="6858000"/>
          </a:xfrm>
          <a:prstGeom prst="rect">
            <a:avLst/>
          </a:prstGeom>
          <a:solidFill>
            <a:srgbClr val="99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C4563B3-21E9-DE42-9B49-0C048734BCA3}"/>
              </a:ext>
            </a:extLst>
          </p:cNvPr>
          <p:cNvSpPr/>
          <p:nvPr/>
        </p:nvSpPr>
        <p:spPr>
          <a:xfrm>
            <a:off x="1617097" y="1957059"/>
            <a:ext cx="7073842" cy="1985159"/>
          </a:xfrm>
          <a:prstGeom prst="rect">
            <a:avLst/>
          </a:prstGeom>
        </p:spPr>
        <p:txBody>
          <a:bodyPr wrap="square">
            <a:spAutoFit/>
          </a:bodyPr>
          <a:lstStyle/>
          <a:p>
            <a:pPr>
              <a:spcBef>
                <a:spcPts val="600"/>
              </a:spcBef>
            </a:pPr>
            <a:endParaRPr lang="en-GB" sz="2800" b="1" dirty="0">
              <a:solidFill>
                <a:srgbClr val="6C6D70"/>
              </a:solidFill>
              <a:latin typeface="Arial Rounded MT Bold" panose="020F0704030504030204" pitchFamily="34" charset="77"/>
            </a:endParaRPr>
          </a:p>
          <a:p>
            <a:endParaRPr lang="en-GB" sz="1600" dirty="0">
              <a:solidFill>
                <a:srgbClr val="6C6D70"/>
              </a:solidFill>
              <a:latin typeface="Arial Rounded MT Bold" panose="020F0704030504030204" pitchFamily="34" charset="77"/>
            </a:endParaRPr>
          </a:p>
          <a:p>
            <a:pPr marL="342900" indent="-342900">
              <a:buFont typeface="Arial" panose="020B0604020202020204" pitchFamily="34" charset="0"/>
              <a:buChar char="•"/>
            </a:pPr>
            <a:endParaRPr lang="en-GB" sz="1600" dirty="0">
              <a:solidFill>
                <a:srgbClr val="6C6D70"/>
              </a:solidFill>
              <a:latin typeface="Arial Rounded MT Bold" panose="020F0704030504030204" pitchFamily="34" charset="77"/>
            </a:endParaRPr>
          </a:p>
          <a:p>
            <a:pPr>
              <a:spcBef>
                <a:spcPts val="600"/>
              </a:spcBef>
            </a:pPr>
            <a:endParaRPr lang="en-GB" sz="1600" b="1" dirty="0">
              <a:solidFill>
                <a:srgbClr val="6C6D70"/>
              </a:solidFill>
              <a:latin typeface="Arial Rounded MT Bold" panose="020F0704030504030204" pitchFamily="34" charset="77"/>
            </a:endParaRPr>
          </a:p>
          <a:p>
            <a:pPr>
              <a:spcBef>
                <a:spcPts val="600"/>
              </a:spcBef>
            </a:pPr>
            <a:endParaRPr lang="en-GB" sz="1600" b="1" dirty="0">
              <a:solidFill>
                <a:srgbClr val="6C6D70"/>
              </a:solidFill>
              <a:latin typeface="Arial Rounded MT Bold" panose="020F0704030504030204" pitchFamily="34" charset="77"/>
            </a:endParaRPr>
          </a:p>
          <a:p>
            <a:pPr marL="342900" indent="-342900">
              <a:spcBef>
                <a:spcPts val="600"/>
              </a:spcBef>
              <a:buFont typeface="Arial" panose="020B0604020202020204" pitchFamily="34" charset="0"/>
              <a:buChar char="•"/>
            </a:pPr>
            <a:endParaRPr lang="en-GB" sz="1600" b="1" dirty="0">
              <a:solidFill>
                <a:srgbClr val="6C6D70"/>
              </a:solidFill>
              <a:latin typeface="Arial Rounded MT Bold" panose="020F0704030504030204" pitchFamily="34" charset="77"/>
            </a:endParaRPr>
          </a:p>
        </p:txBody>
      </p:sp>
      <p:graphicFrame>
        <p:nvGraphicFramePr>
          <p:cNvPr id="12" name="Table 12">
            <a:extLst>
              <a:ext uri="{FF2B5EF4-FFF2-40B4-BE49-F238E27FC236}">
                <a16:creationId xmlns:a16="http://schemas.microsoft.com/office/drawing/2014/main" id="{F07E8376-7BFA-796B-25CA-483D1EA1291D}"/>
              </a:ext>
            </a:extLst>
          </p:cNvPr>
          <p:cNvGraphicFramePr>
            <a:graphicFrameLocks noGrp="1"/>
          </p:cNvGraphicFramePr>
          <p:nvPr>
            <p:extLst>
              <p:ext uri="{D42A27DB-BD31-4B8C-83A1-F6EECF244321}">
                <p14:modId xmlns:p14="http://schemas.microsoft.com/office/powerpoint/2010/main" val="3518799312"/>
              </p:ext>
            </p:extLst>
          </p:nvPr>
        </p:nvGraphicFramePr>
        <p:xfrm>
          <a:off x="240131" y="188159"/>
          <a:ext cx="11711738" cy="6530619"/>
        </p:xfrm>
        <a:graphic>
          <a:graphicData uri="http://schemas.openxmlformats.org/drawingml/2006/table">
            <a:tbl>
              <a:tblPr firstRow="1" bandRow="1">
                <a:tableStyleId>{00A15C55-8517-42AA-B614-E9B94910E393}</a:tableStyleId>
              </a:tblPr>
              <a:tblGrid>
                <a:gridCol w="2927934">
                  <a:extLst>
                    <a:ext uri="{9D8B030D-6E8A-4147-A177-3AD203B41FA5}">
                      <a16:colId xmlns:a16="http://schemas.microsoft.com/office/drawing/2014/main" val="3888153779"/>
                    </a:ext>
                  </a:extLst>
                </a:gridCol>
                <a:gridCol w="3408332">
                  <a:extLst>
                    <a:ext uri="{9D8B030D-6E8A-4147-A177-3AD203B41FA5}">
                      <a16:colId xmlns:a16="http://schemas.microsoft.com/office/drawing/2014/main" val="63304951"/>
                    </a:ext>
                  </a:extLst>
                </a:gridCol>
                <a:gridCol w="1325817">
                  <a:extLst>
                    <a:ext uri="{9D8B030D-6E8A-4147-A177-3AD203B41FA5}">
                      <a16:colId xmlns:a16="http://schemas.microsoft.com/office/drawing/2014/main" val="3805141613"/>
                    </a:ext>
                  </a:extLst>
                </a:gridCol>
                <a:gridCol w="4049655">
                  <a:extLst>
                    <a:ext uri="{9D8B030D-6E8A-4147-A177-3AD203B41FA5}">
                      <a16:colId xmlns:a16="http://schemas.microsoft.com/office/drawing/2014/main" val="308075434"/>
                    </a:ext>
                  </a:extLst>
                </a:gridCol>
              </a:tblGrid>
              <a:tr h="522760">
                <a:tc>
                  <a:txBody>
                    <a:bodyPr/>
                    <a:lstStyle/>
                    <a:p>
                      <a:pPr algn="ctr"/>
                      <a:r>
                        <a:rPr lang="en-GB" sz="1800" b="0" dirty="0">
                          <a:solidFill>
                            <a:srgbClr val="EE0C8E"/>
                          </a:solidFill>
                          <a:latin typeface="Arial Rounded MT Bold" panose="020F0704030504030204" pitchFamily="34" charset="0"/>
                        </a:rPr>
                        <a:t>Community Organisation</a:t>
                      </a:r>
                    </a:p>
                  </a:txBody>
                  <a:tcPr>
                    <a:solidFill>
                      <a:srgbClr val="FFED9B"/>
                    </a:solidFill>
                  </a:tcPr>
                </a:tc>
                <a:tc>
                  <a:txBody>
                    <a:bodyPr/>
                    <a:lstStyle/>
                    <a:p>
                      <a:pPr algn="ctr"/>
                      <a:r>
                        <a:rPr lang="en-GB" sz="1800" b="0" dirty="0">
                          <a:solidFill>
                            <a:srgbClr val="EE0C8E"/>
                          </a:solidFill>
                          <a:latin typeface="Arial Rounded MT Bold" panose="020F0704030504030204" pitchFamily="34" charset="0"/>
                        </a:rPr>
                        <a:t>Area </a:t>
                      </a:r>
                    </a:p>
                    <a:p>
                      <a:pPr algn="ctr"/>
                      <a:r>
                        <a:rPr lang="en-GB" sz="1200" b="0" dirty="0">
                          <a:solidFill>
                            <a:srgbClr val="EE0C8E"/>
                          </a:solidFill>
                          <a:latin typeface="Arial Rounded MT Bold" panose="020F0704030504030204" pitchFamily="34" charset="0"/>
                        </a:rPr>
                        <a:t>(West/East/South)</a:t>
                      </a:r>
                    </a:p>
                  </a:txBody>
                  <a:tcPr>
                    <a:solidFill>
                      <a:srgbClr val="FFED9B"/>
                    </a:solidFill>
                  </a:tcPr>
                </a:tc>
                <a:tc>
                  <a:txBody>
                    <a:bodyPr/>
                    <a:lstStyle/>
                    <a:p>
                      <a:pPr algn="ctr"/>
                      <a:r>
                        <a:rPr lang="en-GB" sz="1800" b="0" dirty="0">
                          <a:solidFill>
                            <a:srgbClr val="EE0C8E"/>
                          </a:solidFill>
                          <a:latin typeface="Arial Rounded MT Bold" panose="020F0704030504030204" pitchFamily="34" charset="0"/>
                        </a:rPr>
                        <a:t>Postcode</a:t>
                      </a:r>
                    </a:p>
                  </a:txBody>
                  <a:tcPr>
                    <a:solidFill>
                      <a:srgbClr val="FFED9B"/>
                    </a:solidFill>
                  </a:tcPr>
                </a:tc>
                <a:tc>
                  <a:txBody>
                    <a:bodyPr/>
                    <a:lstStyle/>
                    <a:p>
                      <a:pPr algn="ctr"/>
                      <a:r>
                        <a:rPr lang="en-GB" sz="1800" b="0" dirty="0">
                          <a:solidFill>
                            <a:srgbClr val="EE0C8E"/>
                          </a:solidFill>
                          <a:latin typeface="Arial Rounded MT Bold" panose="020F0704030504030204" pitchFamily="34" charset="0"/>
                        </a:rPr>
                        <a:t>Email address</a:t>
                      </a:r>
                    </a:p>
                  </a:txBody>
                  <a:tcPr>
                    <a:solidFill>
                      <a:srgbClr val="FFED9B"/>
                    </a:solidFill>
                  </a:tcPr>
                </a:tc>
                <a:extLst>
                  <a:ext uri="{0D108BD9-81ED-4DB2-BD59-A6C34878D82A}">
                    <a16:rowId xmlns:a16="http://schemas.microsoft.com/office/drawing/2014/main" val="2787911374"/>
                  </a:ext>
                </a:extLst>
              </a:tr>
              <a:tr h="425468">
                <a:tc>
                  <a:txBody>
                    <a:bodyPr/>
                    <a:lstStyle/>
                    <a:p>
                      <a:pPr algn="ctr"/>
                      <a:r>
                        <a:rPr lang="en-GB" sz="1400" b="0" dirty="0">
                          <a:solidFill>
                            <a:srgbClr val="01A9A3"/>
                          </a:solidFill>
                          <a:latin typeface="Arial Rounded MT Bold" panose="020F0704030504030204" pitchFamily="34" charset="0"/>
                        </a:rPr>
                        <a:t>BARCA</a:t>
                      </a:r>
                    </a:p>
                  </a:txBody>
                  <a:tcPr>
                    <a:solidFill>
                      <a:srgbClr val="FFED9B"/>
                    </a:solidFill>
                  </a:tcPr>
                </a:tc>
                <a:tc>
                  <a:txBody>
                    <a:bodyPr/>
                    <a:lstStyle/>
                    <a:p>
                      <a:pPr algn="ctr"/>
                      <a:r>
                        <a:rPr lang="en-GB" sz="1400" b="0" dirty="0">
                          <a:solidFill>
                            <a:srgbClr val="01A9A3"/>
                          </a:solidFill>
                          <a:latin typeface="Arial Rounded MT Bold" panose="020F0704030504030204" pitchFamily="34" charset="0"/>
                        </a:rPr>
                        <a:t>Bramley and </a:t>
                      </a:r>
                      <a:r>
                        <a:rPr lang="en-GB" sz="1400" b="0" dirty="0" err="1">
                          <a:solidFill>
                            <a:srgbClr val="01A9A3"/>
                          </a:solidFill>
                          <a:latin typeface="Arial Rounded MT Bold" panose="020F0704030504030204" pitchFamily="34" charset="0"/>
                        </a:rPr>
                        <a:t>Stanningley</a:t>
                      </a:r>
                      <a:r>
                        <a:rPr lang="en-GB" sz="1400" b="0" dirty="0">
                          <a:solidFill>
                            <a:srgbClr val="01A9A3"/>
                          </a:solidFill>
                          <a:latin typeface="Arial Rounded MT Bold" panose="020F0704030504030204" pitchFamily="34" charset="0"/>
                        </a:rPr>
                        <a:t> (W)</a:t>
                      </a:r>
                    </a:p>
                  </a:txBody>
                  <a:tcPr>
                    <a:solidFill>
                      <a:srgbClr val="FFED9B"/>
                    </a:solidFill>
                  </a:tcPr>
                </a:tc>
                <a:tc>
                  <a:txBody>
                    <a:bodyPr/>
                    <a:lstStyle/>
                    <a:p>
                      <a:pPr algn="ctr"/>
                      <a:r>
                        <a:rPr lang="en-GB" sz="1400" b="0" dirty="0">
                          <a:solidFill>
                            <a:srgbClr val="01A9A3"/>
                          </a:solidFill>
                          <a:latin typeface="Arial Rounded MT Bold" panose="020F0704030504030204" pitchFamily="34" charset="0"/>
                        </a:rPr>
                        <a:t>LS13 3JT</a:t>
                      </a:r>
                    </a:p>
                  </a:txBody>
                  <a:tcPr>
                    <a:solidFill>
                      <a:srgbClr val="FFED9B"/>
                    </a:solidFill>
                  </a:tcPr>
                </a:tc>
                <a:tc>
                  <a:txBody>
                    <a:bodyPr/>
                    <a:lstStyle/>
                    <a:p>
                      <a:pPr algn="ctr"/>
                      <a:r>
                        <a:rPr lang="en-GB" sz="1400" b="0" dirty="0">
                          <a:solidFill>
                            <a:srgbClr val="01A9A3"/>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healthyholidas@barca-leeds.org</a:t>
                      </a:r>
                      <a:r>
                        <a:rPr lang="en-GB" sz="1400" b="0" dirty="0">
                          <a:solidFill>
                            <a:srgbClr val="01A9A3"/>
                          </a:solidFill>
                          <a:latin typeface="Arial Rounded MT Bold" panose="020F0704030504030204" pitchFamily="34" charset="0"/>
                        </a:rPr>
                        <a:t> </a:t>
                      </a:r>
                    </a:p>
                  </a:txBody>
                  <a:tcPr>
                    <a:solidFill>
                      <a:srgbClr val="FFED9B"/>
                    </a:solidFill>
                  </a:tcPr>
                </a:tc>
                <a:extLst>
                  <a:ext uri="{0D108BD9-81ED-4DB2-BD59-A6C34878D82A}">
                    <a16:rowId xmlns:a16="http://schemas.microsoft.com/office/drawing/2014/main" val="4081099977"/>
                  </a:ext>
                </a:extLst>
              </a:tr>
              <a:tr h="390690">
                <a:tc>
                  <a:txBody>
                    <a:bodyPr/>
                    <a:lstStyle/>
                    <a:p>
                      <a:pPr algn="ctr"/>
                      <a:r>
                        <a:rPr lang="en-GB" sz="1400" b="0" dirty="0">
                          <a:solidFill>
                            <a:srgbClr val="01A9A3"/>
                          </a:solidFill>
                          <a:latin typeface="Arial Rounded MT Bold" panose="020F0704030504030204" pitchFamily="34" charset="0"/>
                        </a:rPr>
                        <a:t>CATCH Leeds</a:t>
                      </a:r>
                    </a:p>
                  </a:txBody>
                  <a:tcPr>
                    <a:solidFill>
                      <a:srgbClr val="FFED9B"/>
                    </a:solidFill>
                  </a:tcPr>
                </a:tc>
                <a:tc>
                  <a:txBody>
                    <a:bodyPr/>
                    <a:lstStyle/>
                    <a:p>
                      <a:pPr algn="ctr"/>
                      <a:r>
                        <a:rPr lang="en-GB" sz="1400" b="0" dirty="0">
                          <a:solidFill>
                            <a:srgbClr val="01A9A3"/>
                          </a:solidFill>
                          <a:latin typeface="Arial Rounded MT Bold" panose="020F0704030504030204" pitchFamily="34" charset="0"/>
                        </a:rPr>
                        <a:t>Gipton and Harehills (E)</a:t>
                      </a:r>
                    </a:p>
                  </a:txBody>
                  <a:tcPr>
                    <a:solidFill>
                      <a:srgbClr val="FFED9B"/>
                    </a:solidFill>
                  </a:tcPr>
                </a:tc>
                <a:tc>
                  <a:txBody>
                    <a:bodyPr/>
                    <a:lstStyle/>
                    <a:p>
                      <a:pPr algn="ctr"/>
                      <a:r>
                        <a:rPr lang="en-GB" sz="1400" b="0" dirty="0">
                          <a:solidFill>
                            <a:srgbClr val="01A9A3"/>
                          </a:solidFill>
                          <a:latin typeface="Arial Rounded MT Bold" panose="020F0704030504030204" pitchFamily="34" charset="0"/>
                        </a:rPr>
                        <a:t>LS8 3QY</a:t>
                      </a:r>
                    </a:p>
                  </a:txBody>
                  <a:tcPr>
                    <a:solidFill>
                      <a:srgbClr val="FFED9B"/>
                    </a:solidFill>
                  </a:tcPr>
                </a:tc>
                <a:tc>
                  <a:txBody>
                    <a:bodyPr/>
                    <a:lstStyle/>
                    <a:p>
                      <a:pPr algn="ctr"/>
                      <a:r>
                        <a:rPr lang="en-GB" sz="1400" b="0" dirty="0">
                          <a:solidFill>
                            <a:srgbClr val="01A9A3"/>
                          </a:solidFill>
                          <a:latin typeface="Arial Rounded MT Bold" panose="020F0704030504030204" pitchFamily="34" charset="0"/>
                          <a:hlinkClick r:id="rId4">
                            <a:extLst>
                              <a:ext uri="{A12FA001-AC4F-418D-AE19-62706E023703}">
                                <ahyp:hlinkClr xmlns:ahyp="http://schemas.microsoft.com/office/drawing/2018/hyperlinkcolor" val="tx"/>
                              </a:ext>
                            </a:extLst>
                          </a:hlinkClick>
                        </a:rPr>
                        <a:t>accounts@arkleeds.co.uk</a:t>
                      </a:r>
                      <a:endParaRPr lang="en-GB" sz="1400" b="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737394170"/>
                  </a:ext>
                </a:extLst>
              </a:tr>
              <a:tr h="793884">
                <a:tc>
                  <a:txBody>
                    <a:bodyPr/>
                    <a:lstStyle/>
                    <a:p>
                      <a:pPr algn="ctr"/>
                      <a:r>
                        <a:rPr lang="en-GB" sz="1400" b="0" dirty="0">
                          <a:solidFill>
                            <a:srgbClr val="01A9A3"/>
                          </a:solidFill>
                          <a:latin typeface="Arial Rounded MT Bold" panose="020F0704030504030204" pitchFamily="34" charset="0"/>
                        </a:rPr>
                        <a:t>Champions Community Sport and Health CIC</a:t>
                      </a:r>
                    </a:p>
                  </a:txBody>
                  <a:tcPr>
                    <a:solidFill>
                      <a:srgbClr val="FFED9B"/>
                    </a:solidFill>
                  </a:tcPr>
                </a:tc>
                <a:tc>
                  <a:txBody>
                    <a:bodyPr/>
                    <a:lstStyle/>
                    <a:p>
                      <a:pPr algn="ctr"/>
                      <a:r>
                        <a:rPr lang="en-GB" sz="1400" b="0" dirty="0" err="1">
                          <a:solidFill>
                            <a:srgbClr val="01A9A3"/>
                          </a:solidFill>
                          <a:latin typeface="Arial Rounded MT Bold" panose="020F0704030504030204" pitchFamily="34" charset="0"/>
                        </a:rPr>
                        <a:t>Hunslet</a:t>
                      </a:r>
                      <a:r>
                        <a:rPr lang="en-GB" sz="1400" b="0" dirty="0">
                          <a:solidFill>
                            <a:srgbClr val="01A9A3"/>
                          </a:solidFill>
                          <a:latin typeface="Arial Rounded MT Bold" panose="020F0704030504030204" pitchFamily="34" charset="0"/>
                        </a:rPr>
                        <a:t> and Riverside, Beeston and </a:t>
                      </a:r>
                      <a:r>
                        <a:rPr lang="en-GB" sz="1400" b="0" dirty="0" err="1">
                          <a:solidFill>
                            <a:srgbClr val="01A9A3"/>
                          </a:solidFill>
                          <a:latin typeface="Arial Rounded MT Bold" panose="020F0704030504030204" pitchFamily="34" charset="0"/>
                        </a:rPr>
                        <a:t>Hokbeck</a:t>
                      </a:r>
                      <a:r>
                        <a:rPr lang="en-GB" sz="1400" b="0" dirty="0">
                          <a:solidFill>
                            <a:srgbClr val="01A9A3"/>
                          </a:solidFill>
                          <a:latin typeface="Arial Rounded MT Bold" panose="020F0704030504030204" pitchFamily="34" charset="0"/>
                        </a:rPr>
                        <a:t>, Middleton Park, </a:t>
                      </a:r>
                      <a:r>
                        <a:rPr lang="en-GB" sz="1400" b="0" dirty="0" err="1">
                          <a:solidFill>
                            <a:srgbClr val="01A9A3"/>
                          </a:solidFill>
                          <a:latin typeface="Arial Rounded MT Bold" panose="020F0704030504030204" pitchFamily="34" charset="0"/>
                        </a:rPr>
                        <a:t>Burmantofts</a:t>
                      </a:r>
                      <a:r>
                        <a:rPr lang="en-GB" sz="1400" b="0" dirty="0">
                          <a:solidFill>
                            <a:srgbClr val="01A9A3"/>
                          </a:solidFill>
                          <a:latin typeface="Arial Rounded MT Bold" panose="020F0704030504030204" pitchFamily="34" charset="0"/>
                        </a:rPr>
                        <a:t> &amp; Richmond Hill (S)</a:t>
                      </a:r>
                    </a:p>
                  </a:txBody>
                  <a:tcPr>
                    <a:solidFill>
                      <a:srgbClr val="FFED9B"/>
                    </a:solidFill>
                  </a:tcPr>
                </a:tc>
                <a:tc>
                  <a:txBody>
                    <a:bodyPr/>
                    <a:lstStyle/>
                    <a:p>
                      <a:pPr algn="ctr"/>
                      <a:r>
                        <a:rPr lang="en-GB" sz="1400" b="0" dirty="0">
                          <a:solidFill>
                            <a:srgbClr val="01A9A3"/>
                          </a:solidFill>
                          <a:latin typeface="Arial Rounded MT Bold" panose="020F0704030504030204" pitchFamily="34" charset="0"/>
                        </a:rPr>
                        <a:t>LS11 5HJ</a:t>
                      </a: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hlinkClick r:id="rId5">
                            <a:extLst>
                              <a:ext uri="{A12FA001-AC4F-418D-AE19-62706E023703}">
                                <ahyp:hlinkClr xmlns:ahyp="http://schemas.microsoft.com/office/drawing/2018/hyperlinkcolor" val="tx"/>
                              </a:ext>
                            </a:extLst>
                          </a:hlinkClick>
                        </a:rPr>
                        <a:t>sgilmore51@icloud.com</a:t>
                      </a:r>
                      <a:r>
                        <a:rPr lang="en-GB" sz="1400" b="0" i="0" u="none" strike="noStrike" baseline="0" dirty="0">
                          <a:solidFill>
                            <a:srgbClr val="01A9A3"/>
                          </a:solidFill>
                          <a:latin typeface="Arial Rounded MT Bold" panose="020F0704030504030204" pitchFamily="34" charset="0"/>
                        </a:rPr>
                        <a:t>   </a:t>
                      </a:r>
                      <a:endParaRPr lang="en-GB" sz="1400" b="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587612283"/>
                  </a:ext>
                </a:extLst>
              </a:tr>
              <a:tr h="390690">
                <a:tc>
                  <a:txBody>
                    <a:bodyPr/>
                    <a:lstStyle/>
                    <a:p>
                      <a:pPr algn="ctr"/>
                      <a:r>
                        <a:rPr lang="en-GB" sz="1400" b="0" i="0" u="none" strike="noStrike" baseline="0" dirty="0">
                          <a:solidFill>
                            <a:srgbClr val="01A9A3"/>
                          </a:solidFill>
                          <a:latin typeface="Arial Rounded MT Bold" panose="020F0704030504030204" pitchFamily="34" charset="0"/>
                        </a:rPr>
                        <a:t>Complete Woman CIC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err="1">
                          <a:solidFill>
                            <a:srgbClr val="01A9A3"/>
                          </a:solidFill>
                          <a:latin typeface="Arial Rounded MT Bold" panose="020F0704030504030204" pitchFamily="34" charset="0"/>
                        </a:rPr>
                        <a:t>Burmantofts</a:t>
                      </a:r>
                      <a:r>
                        <a:rPr lang="en-GB" sz="1400" b="0" i="0" u="none" strike="noStrike" baseline="0" dirty="0">
                          <a:solidFill>
                            <a:srgbClr val="01A9A3"/>
                          </a:solidFill>
                          <a:latin typeface="Arial Rounded MT Bold" panose="020F0704030504030204" pitchFamily="34" charset="0"/>
                        </a:rPr>
                        <a:t> and Richmond Hill (S)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LS9 8SS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hlinkClick r:id="rId6">
                            <a:extLst>
                              <a:ext uri="{A12FA001-AC4F-418D-AE19-62706E023703}">
                                <ahyp:hlinkClr xmlns:ahyp="http://schemas.microsoft.com/office/drawing/2018/hyperlinkcolor" val="tx"/>
                              </a:ext>
                            </a:extLst>
                          </a:hlinkClick>
                        </a:rPr>
                        <a:t>info@completewoman.co.uk</a:t>
                      </a:r>
                      <a:r>
                        <a:rPr lang="en-GB" sz="1400" b="0" i="0" u="none" strike="noStrike" baseline="0" dirty="0">
                          <a:solidFill>
                            <a:srgbClr val="01A9A3"/>
                          </a:solidFill>
                          <a:latin typeface="Arial Rounded MT Bold" panose="020F0704030504030204" pitchFamily="34" charset="0"/>
                        </a:rPr>
                        <a:t>  </a:t>
                      </a:r>
                    </a:p>
                  </a:txBody>
                  <a:tcPr>
                    <a:solidFill>
                      <a:srgbClr val="FFED9B"/>
                    </a:solidFill>
                  </a:tcPr>
                </a:tc>
                <a:extLst>
                  <a:ext uri="{0D108BD9-81ED-4DB2-BD59-A6C34878D82A}">
                    <a16:rowId xmlns:a16="http://schemas.microsoft.com/office/drawing/2014/main" val="3323180682"/>
                  </a:ext>
                </a:extLst>
              </a:tr>
              <a:tr h="562334">
                <a:tc>
                  <a:txBody>
                    <a:bodyPr/>
                    <a:lstStyle/>
                    <a:p>
                      <a:pPr algn="ctr"/>
                      <a:r>
                        <a:rPr lang="en-GB" sz="1400" b="0" i="0" u="none" strike="noStrike" baseline="0" dirty="0">
                          <a:solidFill>
                            <a:srgbClr val="01A9A3"/>
                          </a:solidFill>
                          <a:latin typeface="Arial Rounded MT Bold" panose="020F0704030504030204" pitchFamily="34" charset="0"/>
                        </a:rPr>
                        <a:t>Connecting </a:t>
                      </a:r>
                      <a:r>
                        <a:rPr lang="en-GB" sz="1400" b="0" i="0" u="none" strike="noStrike" baseline="0" dirty="0" err="1">
                          <a:solidFill>
                            <a:srgbClr val="01A9A3"/>
                          </a:solidFill>
                          <a:latin typeface="Arial Rounded MT Bold" panose="020F0704030504030204" pitchFamily="34" charset="0"/>
                        </a:rPr>
                        <a:t>Crossgates</a:t>
                      </a:r>
                      <a:r>
                        <a:rPr lang="en-GB" sz="1400" b="0" i="0" u="none" strike="noStrike" baseline="0" dirty="0">
                          <a:solidFill>
                            <a:srgbClr val="01A9A3"/>
                          </a:solidFill>
                          <a:latin typeface="Arial Rounded MT Bold" panose="020F0704030504030204" pitchFamily="34" charset="0"/>
                        </a:rPr>
                        <a:t>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err="1">
                          <a:solidFill>
                            <a:srgbClr val="01A9A3"/>
                          </a:solidFill>
                          <a:latin typeface="Arial Rounded MT Bold" panose="020F0704030504030204" pitchFamily="34" charset="0"/>
                        </a:rPr>
                        <a:t>Crossgates</a:t>
                      </a:r>
                      <a:r>
                        <a:rPr lang="en-GB" sz="1400" b="0" i="0" u="none" strike="noStrike" baseline="0" dirty="0">
                          <a:solidFill>
                            <a:srgbClr val="01A9A3"/>
                          </a:solidFill>
                          <a:latin typeface="Arial Rounded MT Bold" panose="020F0704030504030204" pitchFamily="34" charset="0"/>
                        </a:rPr>
                        <a:t>, </a:t>
                      </a:r>
                      <a:r>
                        <a:rPr lang="en-GB" sz="1400" b="0" i="0" u="none" strike="noStrike" baseline="0" dirty="0" err="1">
                          <a:solidFill>
                            <a:srgbClr val="01A9A3"/>
                          </a:solidFill>
                          <a:latin typeface="Arial Rounded MT Bold" panose="020F0704030504030204" pitchFamily="34" charset="0"/>
                        </a:rPr>
                        <a:t>Swarcliffe</a:t>
                      </a:r>
                      <a:r>
                        <a:rPr lang="en-GB" sz="1400" b="0" i="0" u="none" strike="noStrike" baseline="0" dirty="0">
                          <a:solidFill>
                            <a:srgbClr val="01A9A3"/>
                          </a:solidFill>
                          <a:latin typeface="Arial Rounded MT Bold" panose="020F0704030504030204" pitchFamily="34" charset="0"/>
                        </a:rPr>
                        <a:t>, </a:t>
                      </a:r>
                      <a:r>
                        <a:rPr lang="en-GB" sz="1400" b="0" i="0" u="none" strike="noStrike" baseline="0" dirty="0" err="1">
                          <a:solidFill>
                            <a:srgbClr val="01A9A3"/>
                          </a:solidFill>
                          <a:latin typeface="Arial Rounded MT Bold" panose="020F0704030504030204" pitchFamily="34" charset="0"/>
                        </a:rPr>
                        <a:t>Stanks</a:t>
                      </a:r>
                      <a:r>
                        <a:rPr lang="en-GB" sz="1400" b="0" i="0" u="none" strike="noStrike" baseline="0" dirty="0">
                          <a:solidFill>
                            <a:srgbClr val="01A9A3"/>
                          </a:solidFill>
                          <a:latin typeface="Arial Rounded MT Bold" panose="020F0704030504030204" pitchFamily="34" charset="0"/>
                        </a:rPr>
                        <a:t>, </a:t>
                      </a:r>
                      <a:r>
                        <a:rPr lang="en-GB" sz="1400" b="0" i="0" u="none" strike="noStrike" baseline="0" dirty="0" err="1">
                          <a:solidFill>
                            <a:srgbClr val="01A9A3"/>
                          </a:solidFill>
                          <a:latin typeface="Arial Rounded MT Bold" panose="020F0704030504030204" pitchFamily="34" charset="0"/>
                        </a:rPr>
                        <a:t>Whinmoor</a:t>
                      </a:r>
                      <a:r>
                        <a:rPr lang="en-GB" sz="1400" b="0" i="0" u="none" strike="noStrike" baseline="0" dirty="0">
                          <a:solidFill>
                            <a:srgbClr val="01A9A3"/>
                          </a:solidFill>
                          <a:latin typeface="Arial Rounded MT Bold" panose="020F0704030504030204" pitchFamily="34" charset="0"/>
                        </a:rPr>
                        <a:t>, Seacroft (E)</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LS15 8UF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hlinkClick r:id="rId7">
                            <a:extLst>
                              <a:ext uri="{A12FA001-AC4F-418D-AE19-62706E023703}">
                                <ahyp:hlinkClr xmlns:ahyp="http://schemas.microsoft.com/office/drawing/2018/hyperlinkcolor" val="tx"/>
                              </a:ext>
                            </a:extLst>
                          </a:hlinkClick>
                        </a:rPr>
                        <a:t>karen@connectingcrossgates.com</a:t>
                      </a:r>
                      <a:r>
                        <a:rPr lang="en-GB" sz="1400" b="0" i="0" u="none" strike="noStrike" baseline="0" dirty="0">
                          <a:solidFill>
                            <a:srgbClr val="01A9A3"/>
                          </a:solidFill>
                          <a:latin typeface="Arial Rounded MT Bold" panose="020F0704030504030204" pitchFamily="34" charset="0"/>
                        </a:rPr>
                        <a:t> </a:t>
                      </a:r>
                      <a:endParaRPr lang="en-GB" sz="140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2265833969"/>
                  </a:ext>
                </a:extLst>
              </a:tr>
              <a:tr h="390690">
                <a:tc>
                  <a:txBody>
                    <a:bodyPr/>
                    <a:lstStyle/>
                    <a:p>
                      <a:pPr algn="ctr"/>
                      <a:r>
                        <a:rPr lang="en-GB" sz="1400" b="0" i="0" u="none" strike="noStrike" baseline="0" dirty="0">
                          <a:solidFill>
                            <a:srgbClr val="01A9A3"/>
                          </a:solidFill>
                          <a:latin typeface="Arial Rounded MT Bold" panose="020F0704030504030204" pitchFamily="34" charset="0"/>
                        </a:rPr>
                        <a:t>Dance Action Zone Leeds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Middleton Park (S)</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LS10 4LF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hlinkClick r:id="rId8">
                            <a:extLst>
                              <a:ext uri="{A12FA001-AC4F-418D-AE19-62706E023703}">
                                <ahyp:hlinkClr xmlns:ahyp="http://schemas.microsoft.com/office/drawing/2018/hyperlinkcolor" val="tx"/>
                              </a:ext>
                            </a:extLst>
                          </a:hlinkClick>
                        </a:rPr>
                        <a:t>community@dazl.org.uk</a:t>
                      </a:r>
                      <a:r>
                        <a:rPr lang="en-GB" sz="1400" b="0" i="0" u="none" strike="noStrike" baseline="0" dirty="0">
                          <a:solidFill>
                            <a:srgbClr val="01A9A3"/>
                          </a:solidFill>
                          <a:latin typeface="Arial Rounded MT Bold" panose="020F0704030504030204" pitchFamily="34" charset="0"/>
                        </a:rPr>
                        <a:t> </a:t>
                      </a:r>
                      <a:endParaRPr lang="en-GB" sz="140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1613762035"/>
                  </a:ext>
                </a:extLst>
              </a:tr>
              <a:tr h="390690">
                <a:tc>
                  <a:txBody>
                    <a:bodyPr/>
                    <a:lstStyle/>
                    <a:p>
                      <a:pPr algn="ctr"/>
                      <a:r>
                        <a:rPr lang="en-GB" sz="1400" b="0" i="0" u="none" strike="noStrike" baseline="0" dirty="0">
                          <a:solidFill>
                            <a:srgbClr val="01A9A3"/>
                          </a:solidFill>
                          <a:latin typeface="Arial Rounded MT Bold" panose="020F0704030504030204" pitchFamily="34" charset="0"/>
                        </a:rPr>
                        <a:t>East Leeds Project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Harehills (E)</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LS8 3LF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hlinkClick r:id="rId9">
                            <a:extLst>
                              <a:ext uri="{A12FA001-AC4F-418D-AE19-62706E023703}">
                                <ahyp:hlinkClr xmlns:ahyp="http://schemas.microsoft.com/office/drawing/2018/hyperlinkcolor" val="tx"/>
                              </a:ext>
                            </a:extLst>
                          </a:hlinkClick>
                        </a:rPr>
                        <a:t>claire@eastleedsproject.org</a:t>
                      </a:r>
                      <a:r>
                        <a:rPr lang="en-GB" sz="1400" b="0" i="0" u="none" strike="noStrike" baseline="0" dirty="0">
                          <a:solidFill>
                            <a:srgbClr val="01A9A3"/>
                          </a:solidFill>
                          <a:latin typeface="Arial Rounded MT Bold" panose="020F0704030504030204" pitchFamily="34" charset="0"/>
                        </a:rPr>
                        <a:t>  </a:t>
                      </a:r>
                      <a:endParaRPr lang="en-GB" sz="140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2827424139"/>
                  </a:ext>
                </a:extLst>
              </a:tr>
              <a:tr h="562334">
                <a:tc>
                  <a:txBody>
                    <a:bodyPr/>
                    <a:lstStyle/>
                    <a:p>
                      <a:pPr algn="ctr"/>
                      <a:r>
                        <a:rPr lang="en-GB" sz="1400" b="0" i="0" u="none" strike="noStrike" baseline="0" dirty="0">
                          <a:solidFill>
                            <a:srgbClr val="01A9A3"/>
                          </a:solidFill>
                          <a:latin typeface="Arial Rounded MT Bold" panose="020F0704030504030204" pitchFamily="34" charset="0"/>
                        </a:rPr>
                        <a:t>Getaway Girls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Harehills, Gipton, Seacroft/</a:t>
                      </a:r>
                      <a:r>
                        <a:rPr lang="en-GB" sz="1400" b="0" i="0" u="none" strike="noStrike" baseline="0" dirty="0" err="1">
                          <a:solidFill>
                            <a:srgbClr val="01A9A3"/>
                          </a:solidFill>
                          <a:latin typeface="Arial Rounded MT Bold" panose="020F0704030504030204" pitchFamily="34" charset="0"/>
                        </a:rPr>
                        <a:t>Killingbeck</a:t>
                      </a:r>
                      <a:r>
                        <a:rPr lang="en-GB" sz="1400" b="0" i="0" u="none" strike="noStrike" baseline="0" dirty="0">
                          <a:solidFill>
                            <a:srgbClr val="01A9A3"/>
                          </a:solidFill>
                          <a:latin typeface="Arial Rounded MT Bold" panose="020F0704030504030204" pitchFamily="34" charset="0"/>
                        </a:rPr>
                        <a:t> 	(E)</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LS14 6SG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hlinkClick r:id="rId10">
                            <a:extLst>
                              <a:ext uri="{A12FA001-AC4F-418D-AE19-62706E023703}">
                                <ahyp:hlinkClr xmlns:ahyp="http://schemas.microsoft.com/office/drawing/2018/hyperlinkcolor" val="tx"/>
                              </a:ext>
                            </a:extLst>
                          </a:hlinkClick>
                        </a:rPr>
                        <a:t>info@getawaygirls.co.uk</a:t>
                      </a:r>
                      <a:r>
                        <a:rPr lang="en-GB" sz="1400" b="0" i="0" u="none" strike="noStrike" baseline="0" dirty="0">
                          <a:solidFill>
                            <a:srgbClr val="01A9A3"/>
                          </a:solidFill>
                          <a:latin typeface="Arial Rounded MT Bold" panose="020F0704030504030204" pitchFamily="34" charset="0"/>
                        </a:rPr>
                        <a:t>  	</a:t>
                      </a:r>
                    </a:p>
                    <a:p>
                      <a:pPr algn="ctr"/>
                      <a:endParaRPr lang="en-GB" sz="140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2963165709"/>
                  </a:ext>
                </a:extLst>
              </a:tr>
              <a:tr h="562334">
                <a:tc>
                  <a:txBody>
                    <a:bodyPr/>
                    <a:lstStyle/>
                    <a:p>
                      <a:pPr algn="ctr"/>
                      <a:r>
                        <a:rPr lang="en-GB" sz="1400" b="0" i="0" u="none" strike="noStrike" baseline="0" dirty="0">
                          <a:solidFill>
                            <a:srgbClr val="01A9A3"/>
                          </a:solidFill>
                          <a:latin typeface="Arial Rounded MT Bold" panose="020F0704030504030204" pitchFamily="34" charset="0"/>
                        </a:rPr>
                        <a:t>GFS Community Enterprise (The Old Fire Station)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Gipton (E)</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LS9 6NL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hlinkClick r:id="rId11">
                            <a:extLst>
                              <a:ext uri="{A12FA001-AC4F-418D-AE19-62706E023703}">
                                <ahyp:hlinkClr xmlns:ahyp="http://schemas.microsoft.com/office/drawing/2018/hyperlinkcolor" val="tx"/>
                              </a:ext>
                            </a:extLst>
                          </a:hlinkClick>
                        </a:rPr>
                        <a:t>families@theoldfirestationgipton.org.uk</a:t>
                      </a:r>
                      <a:r>
                        <a:rPr lang="en-GB" sz="1400" b="0" i="0" u="none" strike="noStrike" baseline="0" dirty="0">
                          <a:solidFill>
                            <a:srgbClr val="01A9A3"/>
                          </a:solidFill>
                          <a:latin typeface="Arial Rounded MT Bold" panose="020F0704030504030204" pitchFamily="34" charset="0"/>
                        </a:rPr>
                        <a:t>  	</a:t>
                      </a:r>
                    </a:p>
                    <a:p>
                      <a:pPr algn="ctr"/>
                      <a:endParaRPr lang="en-GB" sz="140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4084573484"/>
                  </a:ext>
                </a:extLst>
              </a:tr>
              <a:tr h="562334">
                <a:tc>
                  <a:txBody>
                    <a:bodyPr/>
                    <a:lstStyle/>
                    <a:p>
                      <a:pPr algn="ctr"/>
                      <a:r>
                        <a:rPr lang="en-GB" sz="1400" b="0" i="0" u="none" strike="noStrike" baseline="0" dirty="0">
                          <a:solidFill>
                            <a:srgbClr val="01A9A3"/>
                          </a:solidFill>
                          <a:latin typeface="Arial Rounded MT Bold" panose="020F0704030504030204" pitchFamily="34" charset="0"/>
                        </a:rPr>
                        <a:t>GIPSIL</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Gipton, Harehills, Richmond Hill and Seacroft (E)</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LS9 6NL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hlinkClick r:id="rId12">
                            <a:extLst>
                              <a:ext uri="{A12FA001-AC4F-418D-AE19-62706E023703}">
                                <ahyp:hlinkClr xmlns:ahyp="http://schemas.microsoft.com/office/drawing/2018/hyperlinkcolor" val="tx"/>
                              </a:ext>
                            </a:extLst>
                          </a:hlinkClick>
                        </a:rPr>
                        <a:t>nicola.french@gipsil.org.uk</a:t>
                      </a:r>
                      <a:r>
                        <a:rPr lang="en-GB" sz="1400" b="0" i="0" u="none" strike="noStrike" baseline="0" dirty="0">
                          <a:solidFill>
                            <a:srgbClr val="01A9A3"/>
                          </a:solidFill>
                          <a:latin typeface="Arial Rounded MT Bold" panose="020F0704030504030204" pitchFamily="34" charset="0"/>
                        </a:rPr>
                        <a:t>   	</a:t>
                      </a:r>
                    </a:p>
                    <a:p>
                      <a:pPr algn="ctr"/>
                      <a:endParaRPr lang="en-GB" sz="140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4244425245"/>
                  </a:ext>
                </a:extLst>
              </a:tr>
              <a:tr h="396941">
                <a:tc>
                  <a:txBody>
                    <a:bodyPr/>
                    <a:lstStyle/>
                    <a:p>
                      <a:pPr algn="ctr"/>
                      <a:r>
                        <a:rPr lang="en-GB" sz="1400" b="0" i="0" u="none" strike="noStrike" baseline="0" dirty="0">
                          <a:solidFill>
                            <a:srgbClr val="01A9A3"/>
                          </a:solidFill>
                          <a:latin typeface="Arial Rounded MT Bold" panose="020F0704030504030204" pitchFamily="34" charset="0"/>
                        </a:rPr>
                        <a:t>Give A Gift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Harehills &amp; Gipton (E)</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LS8 4HS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hlinkClick r:id="rId13">
                            <a:extLst>
                              <a:ext uri="{A12FA001-AC4F-418D-AE19-62706E023703}">
                                <ahyp:hlinkClr xmlns:ahyp="http://schemas.microsoft.com/office/drawing/2018/hyperlinkcolor" val="tx"/>
                              </a:ext>
                            </a:extLst>
                          </a:hlinkClick>
                        </a:rPr>
                        <a:t>hana@giveagift.org.uk</a:t>
                      </a:r>
                      <a:r>
                        <a:rPr lang="en-GB" sz="1400" b="0" i="0" u="none" strike="noStrike" baseline="0" dirty="0">
                          <a:solidFill>
                            <a:srgbClr val="01A9A3"/>
                          </a:solidFill>
                          <a:latin typeface="Arial Rounded MT Bold" panose="020F0704030504030204" pitchFamily="34" charset="0"/>
                        </a:rPr>
                        <a:t>  </a:t>
                      </a:r>
                      <a:endParaRPr lang="en-GB" sz="140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3909659510"/>
                  </a:ext>
                </a:extLst>
              </a:tr>
              <a:tr h="553590">
                <a:tc>
                  <a:txBody>
                    <a:bodyPr/>
                    <a:lstStyle/>
                    <a:p>
                      <a:pPr algn="ctr"/>
                      <a:r>
                        <a:rPr lang="en-GB" sz="1400" b="0" i="0" u="none" strike="noStrike" baseline="0" dirty="0">
                          <a:solidFill>
                            <a:srgbClr val="01A9A3"/>
                          </a:solidFill>
                          <a:latin typeface="Arial Rounded MT Bold" panose="020F0704030504030204" pitchFamily="34" charset="0"/>
                        </a:rPr>
                        <a:t>Groundwork Yorkshire (Ardsley and Lofthouse)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Ardsley, Robin Hood &amp; Lofthouse (S)</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LS27 9SL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hlinkClick r:id="rId14">
                            <a:extLst>
                              <a:ext uri="{A12FA001-AC4F-418D-AE19-62706E023703}">
                                <ahyp:hlinkClr xmlns:ahyp="http://schemas.microsoft.com/office/drawing/2018/hyperlinkcolor" val="tx"/>
                              </a:ext>
                            </a:extLst>
                          </a:hlinkClick>
                        </a:rPr>
                        <a:t>nicola.ramsden@groundwork.org.uk</a:t>
                      </a:r>
                      <a:r>
                        <a:rPr lang="en-GB" sz="1400" b="0" i="0" u="none" strike="noStrike" baseline="0" dirty="0">
                          <a:solidFill>
                            <a:srgbClr val="01A9A3"/>
                          </a:solidFill>
                          <a:latin typeface="Arial Rounded MT Bold" panose="020F0704030504030204" pitchFamily="34" charset="0"/>
                        </a:rPr>
                        <a:t>  </a:t>
                      </a:r>
                      <a:endParaRPr lang="en-GB" sz="140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4068797610"/>
                  </a:ext>
                </a:extLst>
              </a:tr>
            </a:tbl>
          </a:graphicData>
        </a:graphic>
      </p:graphicFrame>
    </p:spTree>
    <p:extLst>
      <p:ext uri="{BB962C8B-B14F-4D97-AF65-F5344CB8AC3E}">
        <p14:creationId xmlns:p14="http://schemas.microsoft.com/office/powerpoint/2010/main" val="1491886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03B0AE-8179-6340-92C5-D3D5B9E3A338}"/>
              </a:ext>
            </a:extLst>
          </p:cNvPr>
          <p:cNvSpPr/>
          <p:nvPr/>
        </p:nvSpPr>
        <p:spPr>
          <a:xfrm>
            <a:off x="0" y="0"/>
            <a:ext cx="12192000" cy="6858000"/>
          </a:xfrm>
          <a:prstGeom prst="rect">
            <a:avLst/>
          </a:prstGeom>
          <a:solidFill>
            <a:srgbClr val="99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C4563B3-21E9-DE42-9B49-0C048734BCA3}"/>
              </a:ext>
            </a:extLst>
          </p:cNvPr>
          <p:cNvSpPr/>
          <p:nvPr/>
        </p:nvSpPr>
        <p:spPr>
          <a:xfrm>
            <a:off x="1617097" y="1957059"/>
            <a:ext cx="7073842" cy="1985159"/>
          </a:xfrm>
          <a:prstGeom prst="rect">
            <a:avLst/>
          </a:prstGeom>
        </p:spPr>
        <p:txBody>
          <a:bodyPr wrap="square">
            <a:spAutoFit/>
          </a:bodyPr>
          <a:lstStyle/>
          <a:p>
            <a:pPr>
              <a:spcBef>
                <a:spcPts val="600"/>
              </a:spcBef>
            </a:pPr>
            <a:endParaRPr lang="en-GB" sz="2800" b="1" dirty="0">
              <a:solidFill>
                <a:srgbClr val="6C6D70"/>
              </a:solidFill>
              <a:latin typeface="Arial Rounded MT Bold" panose="020F0704030504030204" pitchFamily="34" charset="77"/>
            </a:endParaRPr>
          </a:p>
          <a:p>
            <a:endParaRPr lang="en-GB" sz="1600" dirty="0">
              <a:solidFill>
                <a:srgbClr val="6C6D70"/>
              </a:solidFill>
              <a:latin typeface="Arial Rounded MT Bold" panose="020F0704030504030204" pitchFamily="34" charset="77"/>
            </a:endParaRPr>
          </a:p>
          <a:p>
            <a:pPr marL="342900" indent="-342900">
              <a:buFont typeface="Arial" panose="020B0604020202020204" pitchFamily="34" charset="0"/>
              <a:buChar char="•"/>
            </a:pPr>
            <a:endParaRPr lang="en-GB" sz="1600" dirty="0">
              <a:solidFill>
                <a:srgbClr val="6C6D70"/>
              </a:solidFill>
              <a:latin typeface="Arial Rounded MT Bold" panose="020F0704030504030204" pitchFamily="34" charset="77"/>
            </a:endParaRPr>
          </a:p>
          <a:p>
            <a:pPr>
              <a:spcBef>
                <a:spcPts val="600"/>
              </a:spcBef>
            </a:pPr>
            <a:endParaRPr lang="en-GB" sz="1600" b="1" dirty="0">
              <a:solidFill>
                <a:srgbClr val="6C6D70"/>
              </a:solidFill>
              <a:latin typeface="Arial Rounded MT Bold" panose="020F0704030504030204" pitchFamily="34" charset="77"/>
            </a:endParaRPr>
          </a:p>
          <a:p>
            <a:pPr>
              <a:spcBef>
                <a:spcPts val="600"/>
              </a:spcBef>
            </a:pPr>
            <a:endParaRPr lang="en-GB" sz="1600" b="1" dirty="0">
              <a:solidFill>
                <a:srgbClr val="6C6D70"/>
              </a:solidFill>
              <a:latin typeface="Arial Rounded MT Bold" panose="020F0704030504030204" pitchFamily="34" charset="77"/>
            </a:endParaRPr>
          </a:p>
          <a:p>
            <a:pPr marL="342900" indent="-342900">
              <a:spcBef>
                <a:spcPts val="600"/>
              </a:spcBef>
              <a:buFont typeface="Arial" panose="020B0604020202020204" pitchFamily="34" charset="0"/>
              <a:buChar char="•"/>
            </a:pPr>
            <a:endParaRPr lang="en-GB" sz="1600" b="1" dirty="0">
              <a:solidFill>
                <a:srgbClr val="6C6D70"/>
              </a:solidFill>
              <a:latin typeface="Arial Rounded MT Bold" panose="020F0704030504030204" pitchFamily="34" charset="77"/>
            </a:endParaRPr>
          </a:p>
        </p:txBody>
      </p:sp>
      <p:graphicFrame>
        <p:nvGraphicFramePr>
          <p:cNvPr id="12" name="Table 12">
            <a:extLst>
              <a:ext uri="{FF2B5EF4-FFF2-40B4-BE49-F238E27FC236}">
                <a16:creationId xmlns:a16="http://schemas.microsoft.com/office/drawing/2014/main" id="{F07E8376-7BFA-796B-25CA-483D1EA1291D}"/>
              </a:ext>
            </a:extLst>
          </p:cNvPr>
          <p:cNvGraphicFramePr>
            <a:graphicFrameLocks noGrp="1"/>
          </p:cNvGraphicFramePr>
          <p:nvPr>
            <p:extLst>
              <p:ext uri="{D42A27DB-BD31-4B8C-83A1-F6EECF244321}">
                <p14:modId xmlns:p14="http://schemas.microsoft.com/office/powerpoint/2010/main" val="2667472188"/>
              </p:ext>
            </p:extLst>
          </p:nvPr>
        </p:nvGraphicFramePr>
        <p:xfrm>
          <a:off x="240131" y="159610"/>
          <a:ext cx="11672468" cy="6474795"/>
        </p:xfrm>
        <a:graphic>
          <a:graphicData uri="http://schemas.openxmlformats.org/drawingml/2006/table">
            <a:tbl>
              <a:tblPr firstRow="1" bandRow="1">
                <a:tableStyleId>{00A15C55-8517-42AA-B614-E9B94910E393}</a:tableStyleId>
              </a:tblPr>
              <a:tblGrid>
                <a:gridCol w="2918117">
                  <a:extLst>
                    <a:ext uri="{9D8B030D-6E8A-4147-A177-3AD203B41FA5}">
                      <a16:colId xmlns:a16="http://schemas.microsoft.com/office/drawing/2014/main" val="3888153779"/>
                    </a:ext>
                  </a:extLst>
                </a:gridCol>
                <a:gridCol w="3052052">
                  <a:extLst>
                    <a:ext uri="{9D8B030D-6E8A-4147-A177-3AD203B41FA5}">
                      <a16:colId xmlns:a16="http://schemas.microsoft.com/office/drawing/2014/main" val="63304951"/>
                    </a:ext>
                  </a:extLst>
                </a:gridCol>
                <a:gridCol w="1485900">
                  <a:extLst>
                    <a:ext uri="{9D8B030D-6E8A-4147-A177-3AD203B41FA5}">
                      <a16:colId xmlns:a16="http://schemas.microsoft.com/office/drawing/2014/main" val="3805141613"/>
                    </a:ext>
                  </a:extLst>
                </a:gridCol>
                <a:gridCol w="4216399">
                  <a:extLst>
                    <a:ext uri="{9D8B030D-6E8A-4147-A177-3AD203B41FA5}">
                      <a16:colId xmlns:a16="http://schemas.microsoft.com/office/drawing/2014/main" val="308075434"/>
                    </a:ext>
                  </a:extLst>
                </a:gridCol>
              </a:tblGrid>
              <a:tr h="530934">
                <a:tc>
                  <a:txBody>
                    <a:bodyPr/>
                    <a:lstStyle/>
                    <a:p>
                      <a:pPr algn="ctr"/>
                      <a:r>
                        <a:rPr lang="en-GB" sz="1800" b="0" dirty="0">
                          <a:solidFill>
                            <a:srgbClr val="EE0C8E"/>
                          </a:solidFill>
                          <a:latin typeface="Arial Rounded MT Bold" panose="020F0704030504030204" pitchFamily="34" charset="0"/>
                        </a:rPr>
                        <a:t>Community Organisation</a:t>
                      </a:r>
                    </a:p>
                  </a:txBody>
                  <a:tcPr>
                    <a:solidFill>
                      <a:srgbClr val="FFED9B"/>
                    </a:solidFill>
                  </a:tcPr>
                </a:tc>
                <a:tc>
                  <a:txBody>
                    <a:bodyPr/>
                    <a:lstStyle/>
                    <a:p>
                      <a:pPr algn="ctr"/>
                      <a:r>
                        <a:rPr lang="en-GB" sz="1800" b="0" dirty="0">
                          <a:solidFill>
                            <a:srgbClr val="EE0C8E"/>
                          </a:solidFill>
                          <a:latin typeface="Arial Rounded MT Bold" panose="020F0704030504030204" pitchFamily="34" charset="0"/>
                        </a:rPr>
                        <a:t>Area </a:t>
                      </a:r>
                    </a:p>
                    <a:p>
                      <a:pPr algn="ctr"/>
                      <a:r>
                        <a:rPr lang="en-GB" sz="1200" b="0" dirty="0">
                          <a:solidFill>
                            <a:srgbClr val="EE0C8E"/>
                          </a:solidFill>
                          <a:latin typeface="Arial Rounded MT Bold" panose="020F0704030504030204" pitchFamily="34" charset="0"/>
                        </a:rPr>
                        <a:t>(West/East/South)</a:t>
                      </a:r>
                    </a:p>
                  </a:txBody>
                  <a:tcPr>
                    <a:solidFill>
                      <a:srgbClr val="FFED9B"/>
                    </a:solidFill>
                  </a:tcPr>
                </a:tc>
                <a:tc>
                  <a:txBody>
                    <a:bodyPr/>
                    <a:lstStyle/>
                    <a:p>
                      <a:pPr algn="ctr"/>
                      <a:r>
                        <a:rPr lang="en-GB" sz="1800" b="0" dirty="0">
                          <a:solidFill>
                            <a:srgbClr val="EE0C8E"/>
                          </a:solidFill>
                          <a:latin typeface="Arial Rounded MT Bold" panose="020F0704030504030204" pitchFamily="34" charset="0"/>
                        </a:rPr>
                        <a:t>Postcode</a:t>
                      </a:r>
                    </a:p>
                  </a:txBody>
                  <a:tcPr>
                    <a:solidFill>
                      <a:srgbClr val="FFED9B"/>
                    </a:solidFill>
                  </a:tcPr>
                </a:tc>
                <a:tc>
                  <a:txBody>
                    <a:bodyPr/>
                    <a:lstStyle/>
                    <a:p>
                      <a:pPr algn="ctr"/>
                      <a:r>
                        <a:rPr lang="en-GB" sz="1800" b="0" dirty="0">
                          <a:solidFill>
                            <a:srgbClr val="EE0C8E"/>
                          </a:solidFill>
                          <a:latin typeface="Arial Rounded MT Bold" panose="020F0704030504030204" pitchFamily="34" charset="0"/>
                        </a:rPr>
                        <a:t>Email address</a:t>
                      </a:r>
                    </a:p>
                  </a:txBody>
                  <a:tcPr>
                    <a:solidFill>
                      <a:srgbClr val="FFED9B"/>
                    </a:solidFill>
                  </a:tcPr>
                </a:tc>
                <a:extLst>
                  <a:ext uri="{0D108BD9-81ED-4DB2-BD59-A6C34878D82A}">
                    <a16:rowId xmlns:a16="http://schemas.microsoft.com/office/drawing/2014/main" val="2787911374"/>
                  </a:ext>
                </a:extLst>
              </a:tr>
              <a:tr h="393396">
                <a:tc>
                  <a:txBody>
                    <a:bodyPr/>
                    <a:lstStyle/>
                    <a:p>
                      <a:pPr algn="ctr"/>
                      <a:r>
                        <a:rPr lang="en-GB" sz="1400" b="0" i="0" u="none" strike="noStrike" baseline="0" dirty="0">
                          <a:solidFill>
                            <a:srgbClr val="01A9A3"/>
                          </a:solidFill>
                          <a:latin typeface="Arial Rounded MT Bold" panose="020F0704030504030204" pitchFamily="34" charset="0"/>
                        </a:rPr>
                        <a:t>Groundwork Yorkshire (Morley) </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Morley South (S)</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dirty="0">
                          <a:solidFill>
                            <a:srgbClr val="01A9A3"/>
                          </a:solidFill>
                          <a:latin typeface="Arial Rounded MT Bold" panose="020F0704030504030204" pitchFamily="34" charset="0"/>
                        </a:rPr>
                        <a:t>LS27 9SL </a:t>
                      </a:r>
                    </a:p>
                  </a:txBody>
                  <a:tcPr>
                    <a:solidFill>
                      <a:srgbClr val="FFED9B"/>
                    </a:solidFill>
                  </a:tcPr>
                </a:tc>
                <a:tc>
                  <a:txBody>
                    <a:bodyPr/>
                    <a:lstStyle/>
                    <a:p>
                      <a:pPr algn="ctr"/>
                      <a:r>
                        <a:rPr lang="en-GB" sz="1400" b="0" dirty="0">
                          <a:solidFill>
                            <a:srgbClr val="01A9A3"/>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nicola.ramsden@groundwork.org.uk</a:t>
                      </a:r>
                      <a:r>
                        <a:rPr lang="en-GB" sz="1400" b="0" dirty="0">
                          <a:solidFill>
                            <a:srgbClr val="01A9A3"/>
                          </a:solidFill>
                          <a:latin typeface="Arial Rounded MT Bold" panose="020F0704030504030204" pitchFamily="34" charset="0"/>
                        </a:rPr>
                        <a:t>  </a:t>
                      </a:r>
                    </a:p>
                  </a:txBody>
                  <a:tcPr>
                    <a:solidFill>
                      <a:srgbClr val="FFED9B"/>
                    </a:solidFill>
                  </a:tcPr>
                </a:tc>
                <a:extLst>
                  <a:ext uri="{0D108BD9-81ED-4DB2-BD59-A6C34878D82A}">
                    <a16:rowId xmlns:a16="http://schemas.microsoft.com/office/drawing/2014/main" val="4081099977"/>
                  </a:ext>
                </a:extLst>
              </a:tr>
              <a:tr h="535763">
                <a:tc>
                  <a:txBody>
                    <a:bodyPr/>
                    <a:lstStyle/>
                    <a:p>
                      <a:pPr algn="ctr"/>
                      <a:r>
                        <a:rPr lang="en-GB" sz="1400" b="0" dirty="0">
                          <a:solidFill>
                            <a:srgbClr val="01A9A3"/>
                          </a:solidFill>
                          <a:latin typeface="Arial Rounded MT Bold" panose="020F0704030504030204" pitchFamily="34" charset="0"/>
                        </a:rPr>
                        <a:t>Groundwork Yorkshire (Rothwell) </a:t>
                      </a:r>
                    </a:p>
                  </a:txBody>
                  <a:tcPr>
                    <a:solidFill>
                      <a:srgbClr val="FFED9B"/>
                    </a:solidFill>
                  </a:tcPr>
                </a:tc>
                <a:tc>
                  <a:txBody>
                    <a:bodyPr/>
                    <a:lstStyle/>
                    <a:p>
                      <a:pPr algn="ctr"/>
                      <a:r>
                        <a:rPr lang="en-GB" sz="1400" b="0" dirty="0">
                          <a:solidFill>
                            <a:srgbClr val="01A9A3"/>
                          </a:solidFill>
                          <a:latin typeface="Arial Rounded MT Bold" panose="020F0704030504030204" pitchFamily="34" charset="0"/>
                        </a:rPr>
                        <a:t>Rothwell </a:t>
                      </a:r>
                      <a:r>
                        <a:rPr lang="en-GB" sz="1400" b="0" i="0" u="none" strike="noStrike" baseline="0" dirty="0">
                          <a:solidFill>
                            <a:srgbClr val="01A9A3"/>
                          </a:solidFill>
                          <a:latin typeface="Arial Rounded MT Bold" panose="020F0704030504030204" pitchFamily="34" charset="0"/>
                        </a:rPr>
                        <a:t>(S)</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dirty="0">
                          <a:solidFill>
                            <a:srgbClr val="01A9A3"/>
                          </a:solidFill>
                          <a:latin typeface="Arial Rounded MT Bold" panose="020F0704030504030204" pitchFamily="34" charset="0"/>
                        </a:rPr>
                        <a:t>LS27 9SL </a:t>
                      </a:r>
                    </a:p>
                  </a:txBody>
                  <a:tcPr>
                    <a:solidFill>
                      <a:srgbClr val="FFED9B"/>
                    </a:solidFill>
                  </a:tcPr>
                </a:tc>
                <a:tc>
                  <a:txBody>
                    <a:bodyPr/>
                    <a:lstStyle/>
                    <a:p>
                      <a:pPr algn="ctr"/>
                      <a:r>
                        <a:rPr lang="en-GB" sz="1400" b="0" dirty="0">
                          <a:solidFill>
                            <a:srgbClr val="01A9A3"/>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nicola.ramsden@groundwork.org.uk</a:t>
                      </a:r>
                      <a:r>
                        <a:rPr lang="en-GB" sz="1400" b="0" dirty="0">
                          <a:solidFill>
                            <a:srgbClr val="01A9A3"/>
                          </a:solidFill>
                          <a:latin typeface="Arial Rounded MT Bold" panose="020F0704030504030204" pitchFamily="34" charset="0"/>
                        </a:rPr>
                        <a:t>  </a:t>
                      </a:r>
                    </a:p>
                  </a:txBody>
                  <a:tcPr>
                    <a:solidFill>
                      <a:srgbClr val="FFED9B"/>
                    </a:solidFill>
                  </a:tcPr>
                </a:tc>
                <a:extLst>
                  <a:ext uri="{0D108BD9-81ED-4DB2-BD59-A6C34878D82A}">
                    <a16:rowId xmlns:a16="http://schemas.microsoft.com/office/drawing/2014/main" val="737394170"/>
                  </a:ext>
                </a:extLst>
              </a:tr>
              <a:tr h="550032">
                <a:tc>
                  <a:txBody>
                    <a:bodyPr/>
                    <a:lstStyle/>
                    <a:p>
                      <a:pPr algn="ctr"/>
                      <a:r>
                        <a:rPr lang="en-GB" sz="1400" b="0" dirty="0">
                          <a:solidFill>
                            <a:srgbClr val="01A9A3"/>
                          </a:solidFill>
                          <a:latin typeface="Arial Rounded MT Bold" panose="020F0704030504030204" pitchFamily="34" charset="0"/>
                        </a:rPr>
                        <a:t>Guiseley Community Foundation </a:t>
                      </a:r>
                    </a:p>
                  </a:txBody>
                  <a:tcPr>
                    <a:solidFill>
                      <a:srgbClr val="FFED9B"/>
                    </a:solidFill>
                  </a:tcPr>
                </a:tc>
                <a:tc>
                  <a:txBody>
                    <a:bodyPr/>
                    <a:lstStyle/>
                    <a:p>
                      <a:pPr algn="ctr"/>
                      <a:r>
                        <a:rPr lang="en-GB" sz="1400" b="0" dirty="0">
                          <a:solidFill>
                            <a:srgbClr val="01A9A3"/>
                          </a:solidFill>
                          <a:latin typeface="Arial Rounded MT Bold" panose="020F0704030504030204" pitchFamily="34" charset="0"/>
                        </a:rPr>
                        <a:t>Guiseley and Rawdon (W)</a:t>
                      </a:r>
                    </a:p>
                  </a:txBody>
                  <a:tcPr>
                    <a:solidFill>
                      <a:srgbClr val="FFED9B"/>
                    </a:solidFill>
                  </a:tcPr>
                </a:tc>
                <a:tc>
                  <a:txBody>
                    <a:bodyPr/>
                    <a:lstStyle/>
                    <a:p>
                      <a:pPr algn="ctr"/>
                      <a:r>
                        <a:rPr lang="en-GB" sz="1400" b="0" dirty="0">
                          <a:solidFill>
                            <a:srgbClr val="01A9A3"/>
                          </a:solidFill>
                          <a:latin typeface="Arial Rounded MT Bold" panose="020F0704030504030204" pitchFamily="34" charset="0"/>
                        </a:rPr>
                        <a:t>LS20 8JR </a:t>
                      </a: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hlinkClick r:id="rId4">
                            <a:extLst>
                              <a:ext uri="{A12FA001-AC4F-418D-AE19-62706E023703}">
                                <ahyp:hlinkClr xmlns:ahyp="http://schemas.microsoft.com/office/drawing/2018/hyperlinkcolor" val="tx"/>
                              </a:ext>
                            </a:extLst>
                          </a:hlinkClick>
                        </a:rPr>
                        <a:t>enquiries@guiseleycommunityfoundation.org.uk</a:t>
                      </a:r>
                      <a:endParaRPr lang="en-GB" sz="1400" b="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587612283"/>
                  </a:ext>
                </a:extLst>
              </a:tr>
              <a:tr h="361240">
                <a:tc>
                  <a:txBody>
                    <a:bodyPr/>
                    <a:lstStyle/>
                    <a:p>
                      <a:pPr algn="ctr"/>
                      <a:r>
                        <a:rPr lang="en-GB" sz="1400" b="0" i="0" u="none" strike="noStrike" baseline="0" dirty="0" err="1">
                          <a:solidFill>
                            <a:srgbClr val="01A9A3"/>
                          </a:solidFill>
                          <a:latin typeface="Arial Rounded MT Bold" panose="020F0704030504030204" pitchFamily="34" charset="0"/>
                        </a:rPr>
                        <a:t>Hamara</a:t>
                      </a:r>
                      <a:r>
                        <a:rPr lang="en-GB" sz="1400" b="0" i="0" u="none" strike="noStrike" baseline="0" dirty="0">
                          <a:solidFill>
                            <a:srgbClr val="01A9A3"/>
                          </a:solidFill>
                          <a:latin typeface="Arial Rounded MT Bold" panose="020F0704030504030204" pitchFamily="34" charset="0"/>
                        </a:rPr>
                        <a:t> Healthy Living Centre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err="1">
                          <a:solidFill>
                            <a:srgbClr val="01A9A3"/>
                          </a:solidFill>
                          <a:latin typeface="Arial Rounded MT Bold" panose="020F0704030504030204" pitchFamily="34" charset="0"/>
                        </a:rPr>
                        <a:t>Hunslet</a:t>
                      </a:r>
                      <a:r>
                        <a:rPr lang="en-GB" sz="1400" b="0" i="0" u="none" strike="noStrike" baseline="0" dirty="0">
                          <a:solidFill>
                            <a:srgbClr val="01A9A3"/>
                          </a:solidFill>
                          <a:latin typeface="Arial Rounded MT Bold" panose="020F0704030504030204" pitchFamily="34" charset="0"/>
                        </a:rPr>
                        <a:t> &amp; Riverside (S)</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LS11 6RD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hlinkClick r:id="rId5">
                            <a:extLst>
                              <a:ext uri="{A12FA001-AC4F-418D-AE19-62706E023703}">
                                <ahyp:hlinkClr xmlns:ahyp="http://schemas.microsoft.com/office/drawing/2018/hyperlinkcolor" val="tx"/>
                              </a:ext>
                            </a:extLst>
                          </a:hlinkClick>
                        </a:rPr>
                        <a:t>admin@hamara.co.uk</a:t>
                      </a:r>
                      <a:r>
                        <a:rPr lang="en-GB" sz="1400" b="0" i="0" u="none" strike="noStrike" baseline="0" dirty="0">
                          <a:solidFill>
                            <a:srgbClr val="01A9A3"/>
                          </a:solidFill>
                          <a:latin typeface="Arial Rounded MT Bold" panose="020F0704030504030204" pitchFamily="34" charset="0"/>
                        </a:rPr>
                        <a:t>  </a:t>
                      </a:r>
                    </a:p>
                  </a:txBody>
                  <a:tcPr>
                    <a:solidFill>
                      <a:srgbClr val="FFED9B"/>
                    </a:solidFill>
                  </a:tcPr>
                </a:tc>
                <a:extLst>
                  <a:ext uri="{0D108BD9-81ED-4DB2-BD59-A6C34878D82A}">
                    <a16:rowId xmlns:a16="http://schemas.microsoft.com/office/drawing/2014/main" val="3323180682"/>
                  </a:ext>
                </a:extLst>
              </a:tr>
              <a:tr h="5357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rPr>
                        <a:t>Health for All (Middleton and Belle Isle) 	</a:t>
                      </a: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rPr>
                        <a:t>       Middleton Park </a:t>
                      </a:r>
                      <a:r>
                        <a:rPr lang="en-GB" sz="1400" b="0" i="0" u="none" strike="noStrike" baseline="0" dirty="0">
                          <a:solidFill>
                            <a:srgbClr val="01A9A3"/>
                          </a:solidFill>
                          <a:latin typeface="Arial Rounded MT Bold" panose="020F0704030504030204" pitchFamily="34" charset="0"/>
                        </a:rPr>
                        <a:t>(S)</a:t>
                      </a:r>
                      <a:endPar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rPr>
                        <a:t>LS10 4HX 	</a:t>
                      </a: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hlinkClick r:id="rId6">
                            <a:extLst>
                              <a:ext uri="{A12FA001-AC4F-418D-AE19-62706E023703}">
                                <ahyp:hlinkClr xmlns:ahyp="http://schemas.microsoft.com/office/drawing/2018/hyperlinkcolor" val="tx"/>
                              </a:ext>
                            </a:extLst>
                          </a:hlinkClick>
                        </a:rPr>
                        <a:t>richard.weaver@healthforall.org.uk</a:t>
                      </a:r>
                      <a:r>
                        <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rPr>
                        <a:t>  	</a:t>
                      </a:r>
                    </a:p>
                  </a:txBody>
                  <a:tcPr>
                    <a:solidFill>
                      <a:srgbClr val="FFED9B"/>
                    </a:solidFill>
                  </a:tcPr>
                </a:tc>
                <a:extLst>
                  <a:ext uri="{0D108BD9-81ED-4DB2-BD59-A6C34878D82A}">
                    <a16:rowId xmlns:a16="http://schemas.microsoft.com/office/drawing/2014/main" val="2265833969"/>
                  </a:ext>
                </a:extLst>
              </a:tr>
              <a:tr h="535763">
                <a:tc>
                  <a:txBody>
                    <a:bodyPr/>
                    <a:lstStyle/>
                    <a:p>
                      <a:pPr algn="ctr"/>
                      <a:r>
                        <a:rPr lang="en-GB" sz="1400" b="0" i="0" u="none" strike="noStrike" baseline="0" dirty="0">
                          <a:solidFill>
                            <a:srgbClr val="01A9A3"/>
                          </a:solidFill>
                          <a:latin typeface="Arial Rounded MT Bold" panose="020F0704030504030204" pitchFamily="34" charset="0"/>
                        </a:rPr>
                        <a:t>Health for All (</a:t>
                      </a:r>
                      <a:r>
                        <a:rPr lang="en-GB" sz="1400" b="0" i="0" u="none" strike="noStrike" baseline="0" dirty="0" err="1">
                          <a:solidFill>
                            <a:srgbClr val="01A9A3"/>
                          </a:solidFill>
                          <a:latin typeface="Arial Rounded MT Bold" panose="020F0704030504030204" pitchFamily="34" charset="0"/>
                        </a:rPr>
                        <a:t>Swarcliffe</a:t>
                      </a:r>
                      <a:r>
                        <a:rPr lang="en-GB" sz="1400" b="0" i="0" u="none" strike="noStrike" baseline="0" dirty="0">
                          <a:solidFill>
                            <a:srgbClr val="01A9A3"/>
                          </a:solidFill>
                          <a:latin typeface="Arial Rounded MT Bold" panose="020F0704030504030204" pitchFamily="34" charset="0"/>
                        </a:rPr>
                        <a:t> and </a:t>
                      </a:r>
                      <a:r>
                        <a:rPr lang="en-GB" sz="1400" b="0" i="0" u="none" strike="noStrike" baseline="0" dirty="0" err="1">
                          <a:solidFill>
                            <a:srgbClr val="01A9A3"/>
                          </a:solidFill>
                          <a:latin typeface="Arial Rounded MT Bold" panose="020F0704030504030204" pitchFamily="34" charset="0"/>
                        </a:rPr>
                        <a:t>Whinmoor</a:t>
                      </a:r>
                      <a:r>
                        <a:rPr lang="en-GB" sz="1400" b="0" i="0" u="none" strike="noStrike" baseline="0" dirty="0">
                          <a:solidFill>
                            <a:srgbClr val="01A9A3"/>
                          </a:solidFill>
                          <a:latin typeface="Arial Rounded MT Bold" panose="020F0704030504030204" pitchFamily="34" charset="0"/>
                        </a:rPr>
                        <a:t>)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err="1">
                          <a:solidFill>
                            <a:srgbClr val="01A9A3"/>
                          </a:solidFill>
                          <a:latin typeface="Arial Rounded MT Bold" panose="020F0704030504030204" pitchFamily="34" charset="0"/>
                        </a:rPr>
                        <a:t>Swarcliffe</a:t>
                      </a:r>
                      <a:r>
                        <a:rPr lang="en-GB" sz="1400" b="0" i="0" u="none" strike="noStrike" baseline="0" dirty="0">
                          <a:solidFill>
                            <a:srgbClr val="01A9A3"/>
                          </a:solidFill>
                          <a:latin typeface="Arial Rounded MT Bold" panose="020F0704030504030204" pitchFamily="34" charset="0"/>
                        </a:rPr>
                        <a:t> and </a:t>
                      </a:r>
                      <a:r>
                        <a:rPr lang="en-GB" sz="1400" b="0" i="0" u="none" strike="noStrike" baseline="0" dirty="0" err="1">
                          <a:solidFill>
                            <a:srgbClr val="01A9A3"/>
                          </a:solidFill>
                          <a:latin typeface="Arial Rounded MT Bold" panose="020F0704030504030204" pitchFamily="34" charset="0"/>
                        </a:rPr>
                        <a:t>Whinmoor</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LS10 4HX</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hlinkClick r:id="rId6">
                            <a:extLst>
                              <a:ext uri="{A12FA001-AC4F-418D-AE19-62706E023703}">
                                <ahyp:hlinkClr xmlns:ahyp="http://schemas.microsoft.com/office/drawing/2018/hyperlinkcolor" val="tx"/>
                              </a:ext>
                            </a:extLst>
                          </a:hlinkClick>
                        </a:rPr>
                        <a:t>richard.weaver@healthforall.org.uk</a:t>
                      </a:r>
                      <a:r>
                        <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rPr>
                        <a:t>  	</a:t>
                      </a:r>
                    </a:p>
                  </a:txBody>
                  <a:tcPr>
                    <a:solidFill>
                      <a:srgbClr val="FFED9B"/>
                    </a:solidFill>
                  </a:tcPr>
                </a:tc>
                <a:extLst>
                  <a:ext uri="{0D108BD9-81ED-4DB2-BD59-A6C34878D82A}">
                    <a16:rowId xmlns:a16="http://schemas.microsoft.com/office/drawing/2014/main" val="1613762035"/>
                  </a:ext>
                </a:extLst>
              </a:tr>
              <a:tr h="535763">
                <a:tc>
                  <a:txBody>
                    <a:bodyPr/>
                    <a:lstStyle/>
                    <a:p>
                      <a:pPr algn="ctr"/>
                      <a:r>
                        <a:rPr lang="en-GB" sz="1400" b="0" i="0" u="none" strike="noStrike" baseline="0" dirty="0">
                          <a:solidFill>
                            <a:srgbClr val="01A9A3"/>
                          </a:solidFill>
                          <a:latin typeface="Arial Rounded MT Bold" panose="020F0704030504030204" pitchFamily="34" charset="0"/>
                        </a:rPr>
                        <a:t>Health for All (Beeston and </a:t>
                      </a:r>
                      <a:r>
                        <a:rPr lang="en-GB" sz="1400" b="0" i="0" u="none" strike="noStrike" baseline="0" dirty="0" err="1">
                          <a:solidFill>
                            <a:srgbClr val="01A9A3"/>
                          </a:solidFill>
                          <a:latin typeface="Arial Rounded MT Bold" panose="020F0704030504030204" pitchFamily="34" charset="0"/>
                        </a:rPr>
                        <a:t>Cottingley</a:t>
                      </a:r>
                      <a:r>
                        <a:rPr lang="en-GB" sz="1400" b="0" i="0" u="none" strike="noStrike" baseline="0" dirty="0">
                          <a:solidFill>
                            <a:srgbClr val="01A9A3"/>
                          </a:solidFill>
                          <a:latin typeface="Arial Rounded MT Bold" panose="020F0704030504030204" pitchFamily="34" charset="0"/>
                        </a:rPr>
                        <a:t>)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Beeston and </a:t>
                      </a:r>
                      <a:r>
                        <a:rPr lang="en-GB" sz="1400" b="0" i="0" u="none" strike="noStrike" baseline="0" dirty="0" err="1">
                          <a:solidFill>
                            <a:srgbClr val="01A9A3"/>
                          </a:solidFill>
                          <a:latin typeface="Arial Rounded MT Bold" panose="020F0704030504030204" pitchFamily="34" charset="0"/>
                        </a:rPr>
                        <a:t>Cottingley</a:t>
                      </a:r>
                      <a:r>
                        <a:rPr lang="en-GB" sz="1400" b="0" i="0" u="none" strike="noStrike" baseline="0" dirty="0">
                          <a:solidFill>
                            <a:srgbClr val="01A9A3"/>
                          </a:solidFill>
                          <a:latin typeface="Arial Rounded MT Bold" panose="020F0704030504030204" pitchFamily="34" charset="0"/>
                        </a:rPr>
                        <a:t> (S)</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LS10 4HX</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hlinkClick r:id="rId6">
                            <a:extLst>
                              <a:ext uri="{A12FA001-AC4F-418D-AE19-62706E023703}">
                                <ahyp:hlinkClr xmlns:ahyp="http://schemas.microsoft.com/office/drawing/2018/hyperlinkcolor" val="tx"/>
                              </a:ext>
                            </a:extLst>
                          </a:hlinkClick>
                        </a:rPr>
                        <a:t>richard.weaver@healthforall.org.uk</a:t>
                      </a:r>
                      <a:r>
                        <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rPr>
                        <a:t> </a:t>
                      </a:r>
                      <a:endParaRPr lang="en-GB" sz="140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2827424139"/>
                  </a:ext>
                </a:extLst>
              </a:tr>
              <a:tr h="519945">
                <a:tc>
                  <a:txBody>
                    <a:bodyPr/>
                    <a:lstStyle/>
                    <a:p>
                      <a:pPr algn="ctr"/>
                      <a:r>
                        <a:rPr lang="en-GB" sz="1400" b="0" i="0" u="none" strike="noStrike" baseline="0" dirty="0">
                          <a:solidFill>
                            <a:srgbClr val="01A9A3"/>
                          </a:solidFill>
                          <a:latin typeface="Arial Rounded MT Bold" panose="020F0704030504030204" pitchFamily="34" charset="0"/>
                        </a:rPr>
                        <a:t>Holbeck Together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Beeston &amp; Holbeck (S)</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LS11 9NS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hlinkClick r:id="rId7">
                            <a:extLst>
                              <a:ext uri="{A12FA001-AC4F-418D-AE19-62706E023703}">
                                <ahyp:hlinkClr xmlns:ahyp="http://schemas.microsoft.com/office/drawing/2018/hyperlinkcolor" val="tx"/>
                              </a:ext>
                            </a:extLst>
                          </a:hlinkClick>
                        </a:rPr>
                        <a:t>info@holbecktogether.org</a:t>
                      </a:r>
                      <a:r>
                        <a:rPr lang="en-GB" sz="1400" b="0" i="0" u="none" strike="noStrike" baseline="0" dirty="0">
                          <a:solidFill>
                            <a:srgbClr val="01A9A3"/>
                          </a:solidFill>
                          <a:latin typeface="Arial Rounded MT Bold" panose="020F0704030504030204" pitchFamily="34" charset="0"/>
                        </a:rPr>
                        <a:t> </a:t>
                      </a:r>
                    </a:p>
                  </a:txBody>
                  <a:tcPr>
                    <a:solidFill>
                      <a:srgbClr val="FFED9B"/>
                    </a:solidFill>
                  </a:tcPr>
                </a:tc>
                <a:extLst>
                  <a:ext uri="{0D108BD9-81ED-4DB2-BD59-A6C34878D82A}">
                    <a16:rowId xmlns:a16="http://schemas.microsoft.com/office/drawing/2014/main" val="2963165709"/>
                  </a:ext>
                </a:extLst>
              </a:tr>
              <a:tr h="519945">
                <a:tc>
                  <a:txBody>
                    <a:bodyPr/>
                    <a:lstStyle/>
                    <a:p>
                      <a:pPr algn="ctr"/>
                      <a:r>
                        <a:rPr lang="en-GB" sz="1400" b="0" i="0" u="none" strike="noStrike" baseline="0" dirty="0" err="1">
                          <a:solidFill>
                            <a:srgbClr val="01A9A3"/>
                          </a:solidFill>
                          <a:latin typeface="Arial Rounded MT Bold" panose="020F0704030504030204" pitchFamily="34" charset="0"/>
                        </a:rPr>
                        <a:t>Hunslet</a:t>
                      </a:r>
                      <a:r>
                        <a:rPr lang="en-GB" sz="1400" b="0" i="0" u="none" strike="noStrike" baseline="0" dirty="0">
                          <a:solidFill>
                            <a:srgbClr val="01A9A3"/>
                          </a:solidFill>
                          <a:latin typeface="Arial Rounded MT Bold" panose="020F0704030504030204" pitchFamily="34" charset="0"/>
                        </a:rPr>
                        <a:t> Club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err="1">
                          <a:solidFill>
                            <a:srgbClr val="01A9A3"/>
                          </a:solidFill>
                          <a:latin typeface="Arial Rounded MT Bold" panose="020F0704030504030204" pitchFamily="34" charset="0"/>
                        </a:rPr>
                        <a:t>Hunslet</a:t>
                      </a:r>
                      <a:r>
                        <a:rPr lang="en-GB" sz="1400" b="0" i="0" u="none" strike="noStrike" baseline="0" dirty="0">
                          <a:solidFill>
                            <a:srgbClr val="01A9A3"/>
                          </a:solidFill>
                          <a:latin typeface="Arial Rounded MT Bold" panose="020F0704030504030204" pitchFamily="34" charset="0"/>
                        </a:rPr>
                        <a:t> &amp; Riverside (S)</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LS10 1BP</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hlinkClick r:id="rId8">
                            <a:extLst>
                              <a:ext uri="{A12FA001-AC4F-418D-AE19-62706E023703}">
                                <ahyp:hlinkClr xmlns:ahyp="http://schemas.microsoft.com/office/drawing/2018/hyperlinkcolor" val="tx"/>
                              </a:ext>
                            </a:extLst>
                          </a:hlinkClick>
                        </a:rPr>
                        <a:t>admin@hunsletclub.org.uk</a:t>
                      </a:r>
                      <a:r>
                        <a:rPr lang="en-GB" sz="1400" b="0" i="0" u="none" strike="noStrike" baseline="0" dirty="0">
                          <a:solidFill>
                            <a:srgbClr val="01A9A3"/>
                          </a:solidFill>
                          <a:latin typeface="Arial Rounded MT Bold" panose="020F0704030504030204" pitchFamily="34" charset="0"/>
                        </a:rPr>
                        <a:t> </a:t>
                      </a:r>
                      <a:endParaRPr lang="en-GB" sz="140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4084573484"/>
                  </a:ext>
                </a:extLst>
              </a:tr>
              <a:tr h="535763">
                <a:tc>
                  <a:txBody>
                    <a:bodyPr/>
                    <a:lstStyle/>
                    <a:p>
                      <a:pPr algn="ctr"/>
                      <a:r>
                        <a:rPr lang="en-GB" sz="1400" b="0" i="0" u="none" strike="noStrike" baseline="0" dirty="0" err="1">
                          <a:solidFill>
                            <a:srgbClr val="01A9A3"/>
                          </a:solidFill>
                          <a:latin typeface="Arial Rounded MT Bold" panose="020F0704030504030204" pitchFamily="34" charset="0"/>
                        </a:rPr>
                        <a:t>Hunslet</a:t>
                      </a:r>
                      <a:r>
                        <a:rPr lang="en-GB" sz="1400" b="0" i="0" u="none" strike="noStrike" baseline="0" dirty="0">
                          <a:solidFill>
                            <a:srgbClr val="01A9A3"/>
                          </a:solidFill>
                          <a:latin typeface="Arial Rounded MT Bold" panose="020F0704030504030204" pitchFamily="34" charset="0"/>
                        </a:rPr>
                        <a:t> Rugby Foundation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Middleton (S)</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LS11 5DJ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hlinkClick r:id="rId9">
                            <a:extLst>
                              <a:ext uri="{A12FA001-AC4F-418D-AE19-62706E023703}">
                                <ahyp:hlinkClr xmlns:ahyp="http://schemas.microsoft.com/office/drawing/2018/hyperlinkcolor" val="tx"/>
                              </a:ext>
                            </a:extLst>
                          </a:hlinkClick>
                        </a:rPr>
                        <a:t>michael.nuttall@hunsletrugbyfoundation.co.uk</a:t>
                      </a:r>
                      <a:r>
                        <a:rPr lang="en-GB" sz="1400" b="0" i="0" u="none" strike="noStrike" baseline="0" dirty="0">
                          <a:solidFill>
                            <a:srgbClr val="01A9A3"/>
                          </a:solidFill>
                          <a:latin typeface="Arial Rounded MT Bold" panose="020F0704030504030204" pitchFamily="34" charset="0"/>
                        </a:rPr>
                        <a:t> </a:t>
                      </a:r>
                    </a:p>
                    <a:p>
                      <a:pPr algn="ctr"/>
                      <a:endParaRPr lang="en-GB" sz="140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4244425245"/>
                  </a:ext>
                </a:extLst>
              </a:tr>
              <a:tr h="367019">
                <a:tc>
                  <a:txBody>
                    <a:bodyPr/>
                    <a:lstStyle/>
                    <a:p>
                      <a:pPr algn="ctr"/>
                      <a:r>
                        <a:rPr lang="en-GB" sz="1400" b="0" i="0" u="none" strike="noStrike" baseline="0" dirty="0">
                          <a:solidFill>
                            <a:srgbClr val="01A9A3"/>
                          </a:solidFill>
                          <a:latin typeface="Arial Rounded MT Bold" panose="020F0704030504030204" pitchFamily="34" charset="0"/>
                        </a:rPr>
                        <a:t>Hyde Park Source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Little London &amp; Woodhouse (W)</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LS3 1HH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hlinkClick r:id="rId10">
                            <a:extLst>
                              <a:ext uri="{A12FA001-AC4F-418D-AE19-62706E023703}">
                                <ahyp:hlinkClr xmlns:ahyp="http://schemas.microsoft.com/office/drawing/2018/hyperlinkcolor" val="tx"/>
                              </a:ext>
                            </a:extLst>
                          </a:hlinkClick>
                        </a:rPr>
                        <a:t>kelly@hydeparksource.org</a:t>
                      </a:r>
                      <a:r>
                        <a:rPr lang="en-GB" sz="1400" b="0" i="0" u="none" strike="noStrike" baseline="0" dirty="0">
                          <a:solidFill>
                            <a:srgbClr val="01A9A3"/>
                          </a:solidFill>
                          <a:latin typeface="Arial Rounded MT Bold" panose="020F0704030504030204" pitchFamily="34" charset="0"/>
                        </a:rPr>
                        <a:t>  </a:t>
                      </a:r>
                      <a:endParaRPr lang="en-GB" sz="140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3909659510"/>
                  </a:ext>
                </a:extLst>
              </a:tr>
              <a:tr h="535763">
                <a:tc>
                  <a:txBody>
                    <a:bodyPr/>
                    <a:lstStyle/>
                    <a:p>
                      <a:pPr algn="ctr"/>
                      <a:r>
                        <a:rPr lang="en-GB" sz="1400" b="0" i="0" u="none" strike="noStrike" baseline="0" dirty="0">
                          <a:solidFill>
                            <a:srgbClr val="01A9A3"/>
                          </a:solidFill>
                          <a:latin typeface="Arial Rounded MT Bold" panose="020F0704030504030204" pitchFamily="34" charset="0"/>
                        </a:rPr>
                        <a:t>Kirkstall Valley Development Trust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Kirkstall (W)</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LS5 3JN</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hlinkClick r:id="rId11">
                            <a:extLst>
                              <a:ext uri="{A12FA001-AC4F-418D-AE19-62706E023703}">
                                <ahyp:hlinkClr xmlns:ahyp="http://schemas.microsoft.com/office/drawing/2018/hyperlinkcolor" val="tx"/>
                              </a:ext>
                            </a:extLst>
                          </a:hlinkClick>
                        </a:rPr>
                        <a:t>kirsty.ward@kvdt.org.uk</a:t>
                      </a:r>
                      <a:r>
                        <a:rPr lang="en-GB" sz="1400" b="0" i="0" u="none" strike="noStrike" baseline="0" dirty="0">
                          <a:solidFill>
                            <a:srgbClr val="01A9A3"/>
                          </a:solidFill>
                          <a:latin typeface="Arial Rounded MT Bold" panose="020F0704030504030204" pitchFamily="34" charset="0"/>
                        </a:rPr>
                        <a:t> </a:t>
                      </a:r>
                      <a:endParaRPr lang="en-GB" sz="140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4068797610"/>
                  </a:ext>
                </a:extLst>
              </a:tr>
            </a:tbl>
          </a:graphicData>
        </a:graphic>
      </p:graphicFrame>
    </p:spTree>
    <p:extLst>
      <p:ext uri="{BB962C8B-B14F-4D97-AF65-F5344CB8AC3E}">
        <p14:creationId xmlns:p14="http://schemas.microsoft.com/office/powerpoint/2010/main" val="771234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03B0AE-8179-6340-92C5-D3D5B9E3A338}"/>
              </a:ext>
            </a:extLst>
          </p:cNvPr>
          <p:cNvSpPr/>
          <p:nvPr/>
        </p:nvSpPr>
        <p:spPr>
          <a:xfrm>
            <a:off x="0" y="0"/>
            <a:ext cx="12192000" cy="6858000"/>
          </a:xfrm>
          <a:prstGeom prst="rect">
            <a:avLst/>
          </a:prstGeom>
          <a:solidFill>
            <a:srgbClr val="99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C4563B3-21E9-DE42-9B49-0C048734BCA3}"/>
              </a:ext>
            </a:extLst>
          </p:cNvPr>
          <p:cNvSpPr/>
          <p:nvPr/>
        </p:nvSpPr>
        <p:spPr>
          <a:xfrm>
            <a:off x="1617097" y="1957059"/>
            <a:ext cx="7073842" cy="1985159"/>
          </a:xfrm>
          <a:prstGeom prst="rect">
            <a:avLst/>
          </a:prstGeom>
        </p:spPr>
        <p:txBody>
          <a:bodyPr wrap="square">
            <a:spAutoFit/>
          </a:bodyPr>
          <a:lstStyle/>
          <a:p>
            <a:pPr>
              <a:spcBef>
                <a:spcPts val="600"/>
              </a:spcBef>
            </a:pPr>
            <a:endParaRPr lang="en-GB" sz="2800" b="1" dirty="0">
              <a:solidFill>
                <a:srgbClr val="6C6D70"/>
              </a:solidFill>
              <a:latin typeface="Arial Rounded MT Bold" panose="020F0704030504030204" pitchFamily="34" charset="77"/>
            </a:endParaRPr>
          </a:p>
          <a:p>
            <a:endParaRPr lang="en-GB" sz="1600" dirty="0">
              <a:solidFill>
                <a:srgbClr val="6C6D70"/>
              </a:solidFill>
              <a:latin typeface="Arial Rounded MT Bold" panose="020F0704030504030204" pitchFamily="34" charset="77"/>
            </a:endParaRPr>
          </a:p>
          <a:p>
            <a:pPr marL="342900" indent="-342900">
              <a:buFont typeface="Arial" panose="020B0604020202020204" pitchFamily="34" charset="0"/>
              <a:buChar char="•"/>
            </a:pPr>
            <a:endParaRPr lang="en-GB" sz="1600" dirty="0">
              <a:solidFill>
                <a:srgbClr val="6C6D70"/>
              </a:solidFill>
              <a:latin typeface="Arial Rounded MT Bold" panose="020F0704030504030204" pitchFamily="34" charset="77"/>
            </a:endParaRPr>
          </a:p>
          <a:p>
            <a:pPr>
              <a:spcBef>
                <a:spcPts val="600"/>
              </a:spcBef>
            </a:pPr>
            <a:endParaRPr lang="en-GB" sz="1600" b="1" dirty="0">
              <a:solidFill>
                <a:srgbClr val="6C6D70"/>
              </a:solidFill>
              <a:latin typeface="Arial Rounded MT Bold" panose="020F0704030504030204" pitchFamily="34" charset="77"/>
            </a:endParaRPr>
          </a:p>
          <a:p>
            <a:pPr>
              <a:spcBef>
                <a:spcPts val="600"/>
              </a:spcBef>
            </a:pPr>
            <a:endParaRPr lang="en-GB" sz="1600" b="1" dirty="0">
              <a:solidFill>
                <a:srgbClr val="6C6D70"/>
              </a:solidFill>
              <a:latin typeface="Arial Rounded MT Bold" panose="020F0704030504030204" pitchFamily="34" charset="77"/>
            </a:endParaRPr>
          </a:p>
          <a:p>
            <a:pPr marL="342900" indent="-342900">
              <a:spcBef>
                <a:spcPts val="600"/>
              </a:spcBef>
              <a:buFont typeface="Arial" panose="020B0604020202020204" pitchFamily="34" charset="0"/>
              <a:buChar char="•"/>
            </a:pPr>
            <a:endParaRPr lang="en-GB" sz="1600" b="1" dirty="0">
              <a:solidFill>
                <a:srgbClr val="6C6D70"/>
              </a:solidFill>
              <a:latin typeface="Arial Rounded MT Bold" panose="020F0704030504030204" pitchFamily="34" charset="77"/>
            </a:endParaRPr>
          </a:p>
        </p:txBody>
      </p:sp>
      <p:graphicFrame>
        <p:nvGraphicFramePr>
          <p:cNvPr id="12" name="Table 12">
            <a:extLst>
              <a:ext uri="{FF2B5EF4-FFF2-40B4-BE49-F238E27FC236}">
                <a16:creationId xmlns:a16="http://schemas.microsoft.com/office/drawing/2014/main" id="{F07E8376-7BFA-796B-25CA-483D1EA1291D}"/>
              </a:ext>
            </a:extLst>
          </p:cNvPr>
          <p:cNvGraphicFramePr>
            <a:graphicFrameLocks noGrp="1"/>
          </p:cNvGraphicFramePr>
          <p:nvPr>
            <p:extLst>
              <p:ext uri="{D42A27DB-BD31-4B8C-83A1-F6EECF244321}">
                <p14:modId xmlns:p14="http://schemas.microsoft.com/office/powerpoint/2010/main" val="2814682579"/>
              </p:ext>
            </p:extLst>
          </p:nvPr>
        </p:nvGraphicFramePr>
        <p:xfrm>
          <a:off x="208965" y="213157"/>
          <a:ext cx="11774069" cy="6458669"/>
        </p:xfrm>
        <a:graphic>
          <a:graphicData uri="http://schemas.openxmlformats.org/drawingml/2006/table">
            <a:tbl>
              <a:tblPr firstRow="1" bandRow="1">
                <a:tableStyleId>{00A15C55-8517-42AA-B614-E9B94910E393}</a:tableStyleId>
              </a:tblPr>
              <a:tblGrid>
                <a:gridCol w="2943517">
                  <a:extLst>
                    <a:ext uri="{9D8B030D-6E8A-4147-A177-3AD203B41FA5}">
                      <a16:colId xmlns:a16="http://schemas.microsoft.com/office/drawing/2014/main" val="3888153779"/>
                    </a:ext>
                  </a:extLst>
                </a:gridCol>
                <a:gridCol w="3426472">
                  <a:extLst>
                    <a:ext uri="{9D8B030D-6E8A-4147-A177-3AD203B41FA5}">
                      <a16:colId xmlns:a16="http://schemas.microsoft.com/office/drawing/2014/main" val="63304951"/>
                    </a:ext>
                  </a:extLst>
                </a:gridCol>
                <a:gridCol w="1332873">
                  <a:extLst>
                    <a:ext uri="{9D8B030D-6E8A-4147-A177-3AD203B41FA5}">
                      <a16:colId xmlns:a16="http://schemas.microsoft.com/office/drawing/2014/main" val="3805141613"/>
                    </a:ext>
                  </a:extLst>
                </a:gridCol>
                <a:gridCol w="4071207">
                  <a:extLst>
                    <a:ext uri="{9D8B030D-6E8A-4147-A177-3AD203B41FA5}">
                      <a16:colId xmlns:a16="http://schemas.microsoft.com/office/drawing/2014/main" val="308075434"/>
                    </a:ext>
                  </a:extLst>
                </a:gridCol>
              </a:tblGrid>
              <a:tr h="521657">
                <a:tc>
                  <a:txBody>
                    <a:bodyPr/>
                    <a:lstStyle/>
                    <a:p>
                      <a:pPr algn="ctr"/>
                      <a:r>
                        <a:rPr lang="en-GB" sz="1800" b="0" dirty="0">
                          <a:solidFill>
                            <a:srgbClr val="EE0C8E"/>
                          </a:solidFill>
                          <a:latin typeface="Arial Rounded MT Bold" panose="020F0704030504030204" pitchFamily="34" charset="0"/>
                        </a:rPr>
                        <a:t>Community Organisation</a:t>
                      </a:r>
                    </a:p>
                  </a:txBody>
                  <a:tcPr>
                    <a:solidFill>
                      <a:srgbClr val="FFED9B"/>
                    </a:solidFill>
                  </a:tcPr>
                </a:tc>
                <a:tc>
                  <a:txBody>
                    <a:bodyPr/>
                    <a:lstStyle/>
                    <a:p>
                      <a:pPr algn="ctr"/>
                      <a:r>
                        <a:rPr lang="en-GB" sz="1800" b="0" dirty="0">
                          <a:solidFill>
                            <a:srgbClr val="EE0C8E"/>
                          </a:solidFill>
                          <a:latin typeface="Arial Rounded MT Bold" panose="020F0704030504030204" pitchFamily="34" charset="0"/>
                        </a:rPr>
                        <a:t>Area </a:t>
                      </a:r>
                    </a:p>
                    <a:p>
                      <a:pPr algn="ctr"/>
                      <a:r>
                        <a:rPr lang="en-GB" sz="1200" b="0" dirty="0">
                          <a:solidFill>
                            <a:srgbClr val="EE0C8E"/>
                          </a:solidFill>
                          <a:latin typeface="Arial Rounded MT Bold" panose="020F0704030504030204" pitchFamily="34" charset="0"/>
                        </a:rPr>
                        <a:t>(West/East/South)</a:t>
                      </a:r>
                    </a:p>
                  </a:txBody>
                  <a:tcPr>
                    <a:solidFill>
                      <a:srgbClr val="FFED9B"/>
                    </a:solidFill>
                  </a:tcPr>
                </a:tc>
                <a:tc>
                  <a:txBody>
                    <a:bodyPr/>
                    <a:lstStyle/>
                    <a:p>
                      <a:pPr algn="ctr"/>
                      <a:r>
                        <a:rPr lang="en-GB" sz="1800" b="0" dirty="0">
                          <a:solidFill>
                            <a:srgbClr val="EE0C8E"/>
                          </a:solidFill>
                          <a:latin typeface="Arial Rounded MT Bold" panose="020F0704030504030204" pitchFamily="34" charset="0"/>
                        </a:rPr>
                        <a:t>Postcode</a:t>
                      </a:r>
                    </a:p>
                  </a:txBody>
                  <a:tcPr>
                    <a:solidFill>
                      <a:srgbClr val="FFED9B"/>
                    </a:solidFill>
                  </a:tcPr>
                </a:tc>
                <a:tc>
                  <a:txBody>
                    <a:bodyPr/>
                    <a:lstStyle/>
                    <a:p>
                      <a:pPr algn="ctr"/>
                      <a:r>
                        <a:rPr lang="en-GB" sz="1800" b="0" dirty="0">
                          <a:solidFill>
                            <a:srgbClr val="EE0C8E"/>
                          </a:solidFill>
                          <a:latin typeface="Arial Rounded MT Bold" panose="020F0704030504030204" pitchFamily="34" charset="0"/>
                        </a:rPr>
                        <a:t>Email address</a:t>
                      </a:r>
                    </a:p>
                  </a:txBody>
                  <a:tcPr>
                    <a:solidFill>
                      <a:srgbClr val="FFED9B"/>
                    </a:solidFill>
                  </a:tcPr>
                </a:tc>
                <a:extLst>
                  <a:ext uri="{0D108BD9-81ED-4DB2-BD59-A6C34878D82A}">
                    <a16:rowId xmlns:a16="http://schemas.microsoft.com/office/drawing/2014/main" val="2787911374"/>
                  </a:ext>
                </a:extLst>
              </a:tr>
              <a:tr h="526402">
                <a:tc>
                  <a:txBody>
                    <a:bodyPr/>
                    <a:lstStyle/>
                    <a:p>
                      <a:pPr algn="ctr"/>
                      <a:r>
                        <a:rPr lang="en-GB" sz="1400" b="0" i="0" u="none" strike="noStrike" baseline="0" dirty="0">
                          <a:solidFill>
                            <a:srgbClr val="01A9A3"/>
                          </a:solidFill>
                          <a:latin typeface="Arial Rounded MT Bold" panose="020F0704030504030204" pitchFamily="34" charset="0"/>
                        </a:rPr>
                        <a:t>Leeds GATE Gypsy and Traveller Exchange  </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err="1">
                          <a:solidFill>
                            <a:srgbClr val="01A9A3"/>
                          </a:solidFill>
                          <a:latin typeface="Arial Rounded MT Bold" panose="020F0704030504030204" pitchFamily="34" charset="0"/>
                        </a:rPr>
                        <a:t>Burmantofts</a:t>
                      </a:r>
                      <a:r>
                        <a:rPr lang="en-GB" sz="1400" b="0" i="0" u="none" strike="noStrike" baseline="0" dirty="0">
                          <a:solidFill>
                            <a:srgbClr val="01A9A3"/>
                          </a:solidFill>
                          <a:latin typeface="Arial Rounded MT Bold" panose="020F0704030504030204" pitchFamily="34" charset="0"/>
                        </a:rPr>
                        <a:t> &amp; Richmond Hill </a:t>
                      </a:r>
                      <a:r>
                        <a:rPr lang="en-GB" sz="1400" b="0" dirty="0">
                          <a:solidFill>
                            <a:srgbClr val="01A9A3"/>
                          </a:solidFill>
                          <a:latin typeface="Arial Rounded MT Bold" panose="020F0704030504030204" pitchFamily="34" charset="0"/>
                        </a:rPr>
                        <a:t>(E)</a:t>
                      </a:r>
                    </a:p>
                  </a:txBody>
                  <a:tcPr>
                    <a:solidFill>
                      <a:srgbClr val="FFED9B"/>
                    </a:solidFill>
                  </a:tcPr>
                </a:tc>
                <a:tc>
                  <a:txBody>
                    <a:bodyPr/>
                    <a:lstStyle/>
                    <a:p>
                      <a:pPr algn="ctr"/>
                      <a:r>
                        <a:rPr lang="en-GB" sz="1400" b="0" dirty="0">
                          <a:solidFill>
                            <a:srgbClr val="01A9A3"/>
                          </a:solidFill>
                          <a:latin typeface="Arial Rounded MT Bold" panose="020F0704030504030204" pitchFamily="34" charset="0"/>
                        </a:rPr>
                        <a:t>LS9 0BD </a:t>
                      </a: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grace@leedsgate.co.uk</a:t>
                      </a:r>
                      <a:r>
                        <a:rPr lang="en-GB" sz="1400" b="0" i="0" u="none" strike="noStrike" baseline="0" dirty="0">
                          <a:solidFill>
                            <a:srgbClr val="01A9A3"/>
                          </a:solidFill>
                          <a:latin typeface="Arial Rounded MT Bold" panose="020F0704030504030204" pitchFamily="34" charset="0"/>
                        </a:rPr>
                        <a:t> </a:t>
                      </a:r>
                      <a:endParaRPr lang="en-GB" sz="1400" b="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4081099977"/>
                  </a:ext>
                </a:extLst>
              </a:tr>
              <a:tr h="5264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rPr>
                        <a:t>       Leeds Mencap 		</a:t>
                      </a: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rPr>
                        <a:t>   </a:t>
                      </a:r>
                      <a:r>
                        <a:rPr kumimoji="0" lang="en-GB" sz="1400" b="0" i="0" u="none" strike="noStrike" kern="1200" cap="none" spc="0" normalizeH="0" baseline="0" noProof="0" dirty="0" err="1">
                          <a:ln>
                            <a:noFill/>
                          </a:ln>
                          <a:solidFill>
                            <a:srgbClr val="01A9A3"/>
                          </a:solidFill>
                          <a:effectLst/>
                          <a:uLnTx/>
                          <a:uFillTx/>
                          <a:latin typeface="Arial Rounded MT Bold" panose="020F0704030504030204" pitchFamily="34" charset="0"/>
                          <a:ea typeface="+mn-ea"/>
                          <a:cs typeface="+mn-cs"/>
                        </a:rPr>
                        <a:t>Burmantofts</a:t>
                      </a:r>
                      <a:r>
                        <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rPr>
                        <a:t> &amp; Richmond Hill </a:t>
                      </a:r>
                      <a:r>
                        <a:rPr lang="en-GB" sz="1400" b="0" dirty="0">
                          <a:solidFill>
                            <a:srgbClr val="01A9A3"/>
                          </a:solidFill>
                          <a:latin typeface="Arial Rounded MT Bold" panose="020F0704030504030204" pitchFamily="34" charset="0"/>
                        </a:rPr>
                        <a:t>(E)</a:t>
                      </a:r>
                      <a:r>
                        <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rPr>
                        <a:t> 		</a:t>
                      </a: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rPr>
                        <a:t>LS9 9LU 		</a:t>
                      </a: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hlinkClick r:id="rId4">
                            <a:extLst>
                              <a:ext uri="{A12FA001-AC4F-418D-AE19-62706E023703}">
                                <ahyp:hlinkClr xmlns:ahyp="http://schemas.microsoft.com/office/drawing/2018/hyperlinkcolor" val="tx"/>
                              </a:ext>
                            </a:extLst>
                          </a:hlinkClick>
                        </a:rPr>
                        <a:t>abigail.cunningham@leedsmencap.org.uk</a:t>
                      </a:r>
                      <a:r>
                        <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rPr>
                        <a:t>  	</a:t>
                      </a:r>
                    </a:p>
                  </a:txBody>
                  <a:tcPr>
                    <a:solidFill>
                      <a:srgbClr val="FFED9B"/>
                    </a:solidFill>
                  </a:tcPr>
                </a:tc>
                <a:extLst>
                  <a:ext uri="{0D108BD9-81ED-4DB2-BD59-A6C34878D82A}">
                    <a16:rowId xmlns:a16="http://schemas.microsoft.com/office/drawing/2014/main" val="737394170"/>
                  </a:ext>
                </a:extLst>
              </a:tr>
              <a:tr h="540422">
                <a:tc>
                  <a:txBody>
                    <a:bodyPr/>
                    <a:lstStyle/>
                    <a:p>
                      <a:pPr algn="ctr"/>
                      <a:r>
                        <a:rPr lang="en-GB" sz="1400" b="0" i="0" u="none" strike="noStrike" baseline="0" dirty="0">
                          <a:solidFill>
                            <a:srgbClr val="01A9A3"/>
                          </a:solidFill>
                          <a:latin typeface="Arial Rounded MT Bold" panose="020F0704030504030204" pitchFamily="34" charset="0"/>
                        </a:rPr>
                        <a:t>Leeds United Foundation (Armley) </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Armley (W)</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LS12 1JZ </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hlinkClick r:id="rId5">
                            <a:extLst>
                              <a:ext uri="{A12FA001-AC4F-418D-AE19-62706E023703}">
                                <ahyp:hlinkClr xmlns:ahyp="http://schemas.microsoft.com/office/drawing/2018/hyperlinkcolor" val="tx"/>
                              </a:ext>
                            </a:extLst>
                          </a:hlinkClick>
                        </a:rPr>
                        <a:t>fitleeds@leedsunited.com</a:t>
                      </a:r>
                      <a:r>
                        <a:rPr lang="en-GB" sz="1400" b="0" i="0" u="none" strike="noStrike" baseline="0" dirty="0">
                          <a:solidFill>
                            <a:srgbClr val="01A9A3"/>
                          </a:solidFill>
                          <a:latin typeface="Arial Rounded MT Bold" panose="020F0704030504030204" pitchFamily="34" charset="0"/>
                        </a:rPr>
                        <a:t>  </a:t>
                      </a:r>
                      <a:endParaRPr lang="en-GB" sz="1400" b="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587612283"/>
                  </a:ext>
                </a:extLst>
              </a:tr>
              <a:tr h="526402">
                <a:tc>
                  <a:txBody>
                    <a:bodyPr/>
                    <a:lstStyle/>
                    <a:p>
                      <a:pPr algn="ctr"/>
                      <a:r>
                        <a:rPr lang="en-GB" sz="1400" b="0" i="0" u="none" strike="noStrike" baseline="0" dirty="0">
                          <a:solidFill>
                            <a:srgbClr val="01A9A3"/>
                          </a:solidFill>
                          <a:latin typeface="Arial Rounded MT Bold" panose="020F0704030504030204" pitchFamily="34" charset="0"/>
                        </a:rPr>
                        <a:t>Leeds United Foundation (Beeston) </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Beeston (S)</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LS11 8PN </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hlinkClick r:id="rId5">
                            <a:extLst>
                              <a:ext uri="{A12FA001-AC4F-418D-AE19-62706E023703}">
                                <ahyp:hlinkClr xmlns:ahyp="http://schemas.microsoft.com/office/drawing/2018/hyperlinkcolor" val="tx"/>
                              </a:ext>
                            </a:extLst>
                          </a:hlinkClick>
                        </a:rPr>
                        <a:t>fitleeds@leedsunited.com</a:t>
                      </a:r>
                      <a:r>
                        <a:rPr lang="en-GB" sz="1400" b="0" i="0" u="none" strike="noStrike" baseline="0" dirty="0">
                          <a:solidFill>
                            <a:srgbClr val="01A9A3"/>
                          </a:solidFill>
                          <a:latin typeface="Arial Rounded MT Bold" panose="020F0704030504030204" pitchFamily="34" charset="0"/>
                        </a:rPr>
                        <a:t>  </a:t>
                      </a:r>
                    </a:p>
                  </a:txBody>
                  <a:tcPr>
                    <a:solidFill>
                      <a:srgbClr val="FFED9B"/>
                    </a:solidFill>
                  </a:tcPr>
                </a:tc>
                <a:extLst>
                  <a:ext uri="{0D108BD9-81ED-4DB2-BD59-A6C34878D82A}">
                    <a16:rowId xmlns:a16="http://schemas.microsoft.com/office/drawing/2014/main" val="3323180682"/>
                  </a:ext>
                </a:extLst>
              </a:tr>
              <a:tr h="5264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rPr>
                        <a:t>Leeds United Foundation (Halton Moor) </a:t>
                      </a:r>
                      <a:endPar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rPr>
                        <a:t>Temple </a:t>
                      </a:r>
                      <a:r>
                        <a:rPr lang="en-GB" sz="1400" b="0" i="0" u="none" strike="noStrike" baseline="0" dirty="0" err="1">
                          <a:solidFill>
                            <a:srgbClr val="01A9A3"/>
                          </a:solidFill>
                          <a:latin typeface="Arial Rounded MT Bold" panose="020F0704030504030204" pitchFamily="34" charset="0"/>
                        </a:rPr>
                        <a:t>Newsam</a:t>
                      </a:r>
                      <a:r>
                        <a:rPr lang="en-GB" sz="1400" b="0" i="0" u="none" strike="noStrike" baseline="0" dirty="0">
                          <a:solidFill>
                            <a:srgbClr val="01A9A3"/>
                          </a:solidFill>
                          <a:latin typeface="Arial Rounded MT Bold" panose="020F0704030504030204" pitchFamily="34" charset="0"/>
                        </a:rPr>
                        <a:t> (S)</a:t>
                      </a:r>
                      <a:endPar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rPr>
                        <a:t>LS9 0JY </a:t>
                      </a:r>
                      <a:endPar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hlinkClick r:id="rId5">
                            <a:extLst>
                              <a:ext uri="{A12FA001-AC4F-418D-AE19-62706E023703}">
                                <ahyp:hlinkClr xmlns:ahyp="http://schemas.microsoft.com/office/drawing/2018/hyperlinkcolor" val="tx"/>
                              </a:ext>
                            </a:extLst>
                          </a:hlinkClick>
                        </a:rPr>
                        <a:t>fitleeds@leedsunited.com</a:t>
                      </a:r>
                      <a:r>
                        <a:rPr lang="en-GB" sz="1400" b="0" i="0" u="none" strike="noStrike" baseline="0" dirty="0">
                          <a:solidFill>
                            <a:srgbClr val="01A9A3"/>
                          </a:solidFill>
                          <a:latin typeface="Arial Rounded MT Bold" panose="020F0704030504030204" pitchFamily="34" charset="0"/>
                        </a:rPr>
                        <a:t>  </a:t>
                      </a:r>
                      <a:endPar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endParaRPr>
                    </a:p>
                  </a:txBody>
                  <a:tcPr>
                    <a:solidFill>
                      <a:srgbClr val="FFED9B"/>
                    </a:solidFill>
                  </a:tcPr>
                </a:tc>
                <a:extLst>
                  <a:ext uri="{0D108BD9-81ED-4DB2-BD59-A6C34878D82A}">
                    <a16:rowId xmlns:a16="http://schemas.microsoft.com/office/drawing/2014/main" val="2265833969"/>
                  </a:ext>
                </a:extLst>
              </a:tr>
              <a:tr h="507269">
                <a:tc>
                  <a:txBody>
                    <a:bodyPr/>
                    <a:lstStyle/>
                    <a:p>
                      <a:pPr algn="ctr"/>
                      <a:r>
                        <a:rPr lang="en-GB" sz="1400" b="0" i="0" u="none" strike="noStrike" baseline="0" dirty="0">
                          <a:solidFill>
                            <a:srgbClr val="01A9A3"/>
                          </a:solidFill>
                          <a:latin typeface="Arial Rounded MT Bold" panose="020F0704030504030204" pitchFamily="34" charset="0"/>
                        </a:rPr>
                        <a:t>Left Bank Leeds </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err="1">
                          <a:solidFill>
                            <a:srgbClr val="01A9A3"/>
                          </a:solidFill>
                          <a:latin typeface="Arial Rounded MT Bold" panose="020F0704030504030204" pitchFamily="34" charset="0"/>
                        </a:rPr>
                        <a:t>Headingley</a:t>
                      </a:r>
                      <a:r>
                        <a:rPr lang="en-GB" sz="1400" b="0" i="0" u="none" strike="noStrike" baseline="0" dirty="0">
                          <a:solidFill>
                            <a:srgbClr val="01A9A3"/>
                          </a:solidFill>
                          <a:latin typeface="Arial Rounded MT Bold" panose="020F0704030504030204" pitchFamily="34" charset="0"/>
                        </a:rPr>
                        <a:t> &amp; Hyde Park </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LS6 1LJ </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hlinkClick r:id="rId6">
                            <a:extLst>
                              <a:ext uri="{A12FA001-AC4F-418D-AE19-62706E023703}">
                                <ahyp:hlinkClr xmlns:ahyp="http://schemas.microsoft.com/office/drawing/2018/hyperlinkcolor" val="tx"/>
                              </a:ext>
                            </a:extLst>
                          </a:hlinkClick>
                        </a:rPr>
                        <a:t>hello@leftbankleeds.org.uk</a:t>
                      </a:r>
                      <a:r>
                        <a:rPr lang="en-GB" sz="1400" b="0" i="0" u="none" strike="noStrike" baseline="0" dirty="0">
                          <a:solidFill>
                            <a:srgbClr val="01A9A3"/>
                          </a:solidFill>
                          <a:latin typeface="Arial Rounded MT Bold" panose="020F0704030504030204" pitchFamily="34" charset="0"/>
                        </a:rPr>
                        <a:t>  </a:t>
                      </a:r>
                      <a:endPar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endParaRPr>
                    </a:p>
                  </a:txBody>
                  <a:tcPr>
                    <a:solidFill>
                      <a:srgbClr val="FFED9B"/>
                    </a:solidFill>
                  </a:tcPr>
                </a:tc>
                <a:extLst>
                  <a:ext uri="{0D108BD9-81ED-4DB2-BD59-A6C34878D82A}">
                    <a16:rowId xmlns:a16="http://schemas.microsoft.com/office/drawing/2014/main" val="1613762035"/>
                  </a:ext>
                </a:extLst>
              </a:tr>
              <a:tr h="526402">
                <a:tc>
                  <a:txBody>
                    <a:bodyPr/>
                    <a:lstStyle/>
                    <a:p>
                      <a:pPr algn="ctr"/>
                      <a:r>
                        <a:rPr lang="en-GB" sz="1400" b="0" i="0" u="none" strike="noStrike" baseline="0" dirty="0">
                          <a:solidFill>
                            <a:srgbClr val="01A9A3"/>
                          </a:solidFill>
                          <a:latin typeface="Arial Rounded MT Bold" panose="020F0704030504030204" pitchFamily="34" charset="0"/>
                        </a:rPr>
                        <a:t>Moortown West Community Association </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Alwoodley </a:t>
                      </a:r>
                      <a:r>
                        <a:rPr lang="en-GB" sz="1400" b="0" dirty="0">
                          <a:solidFill>
                            <a:srgbClr val="01A9A3"/>
                          </a:solidFill>
                          <a:latin typeface="Arial Rounded MT Bold" panose="020F0704030504030204" pitchFamily="34" charset="0"/>
                        </a:rPr>
                        <a:t>(E)</a:t>
                      </a: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LS17 5DX </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hlinkClick r:id="rId7">
                            <a:extLst>
                              <a:ext uri="{A12FA001-AC4F-418D-AE19-62706E023703}">
                                <ahyp:hlinkClr xmlns:ahyp="http://schemas.microsoft.com/office/drawing/2018/hyperlinkcolor" val="tx"/>
                              </a:ext>
                            </a:extLst>
                          </a:hlinkClick>
                        </a:rPr>
                        <a:t>info@moortownwest.org.uk</a:t>
                      </a:r>
                      <a:r>
                        <a:rPr lang="en-GB" sz="1400" b="0" i="0" u="none" strike="noStrike" baseline="0" dirty="0">
                          <a:solidFill>
                            <a:srgbClr val="01A9A3"/>
                          </a:solidFill>
                          <a:latin typeface="Arial Rounded MT Bold" panose="020F0704030504030204" pitchFamily="34" charset="0"/>
                        </a:rPr>
                        <a:t>  </a:t>
                      </a:r>
                      <a:endParaRPr lang="en-GB" sz="1400" b="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2827424139"/>
                  </a:ext>
                </a:extLst>
              </a:tr>
              <a:tr h="526402">
                <a:tc>
                  <a:txBody>
                    <a:bodyPr/>
                    <a:lstStyle/>
                    <a:p>
                      <a:pPr algn="ctr"/>
                      <a:r>
                        <a:rPr lang="en-GB" sz="1400" b="0" i="0" u="none" strike="noStrike" baseline="0" dirty="0">
                          <a:solidFill>
                            <a:srgbClr val="01A9A3"/>
                          </a:solidFill>
                          <a:latin typeface="Arial Rounded MT Bold" panose="020F0704030504030204" pitchFamily="34" charset="0"/>
                        </a:rPr>
                        <a:t>New Wortley Community Association </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Armley (W)</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   LS12 1LZ 	</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hlinkClick r:id="rId8">
                            <a:extLst>
                              <a:ext uri="{A12FA001-AC4F-418D-AE19-62706E023703}">
                                <ahyp:hlinkClr xmlns:ahyp="http://schemas.microsoft.com/office/drawing/2018/hyperlinkcolor" val="tx"/>
                              </a:ext>
                            </a:extLst>
                          </a:hlinkClick>
                        </a:rPr>
                        <a:t>harriet.smith@newwortleycc.org</a:t>
                      </a:r>
                      <a:r>
                        <a:rPr lang="en-GB" sz="1400" b="0" i="0" u="none" strike="noStrike" baseline="0" dirty="0">
                          <a:solidFill>
                            <a:srgbClr val="01A9A3"/>
                          </a:solidFill>
                          <a:latin typeface="Arial Rounded MT Bold" panose="020F0704030504030204" pitchFamily="34" charset="0"/>
                        </a:rPr>
                        <a:t>  </a:t>
                      </a:r>
                    </a:p>
                  </a:txBody>
                  <a:tcPr>
                    <a:solidFill>
                      <a:srgbClr val="FFED9B"/>
                    </a:solidFill>
                  </a:tcPr>
                </a:tc>
                <a:extLst>
                  <a:ext uri="{0D108BD9-81ED-4DB2-BD59-A6C34878D82A}">
                    <a16:rowId xmlns:a16="http://schemas.microsoft.com/office/drawing/2014/main" val="2963165709"/>
                  </a:ext>
                </a:extLst>
              </a:tr>
              <a:tr h="526402">
                <a:tc>
                  <a:txBody>
                    <a:bodyPr/>
                    <a:lstStyle/>
                    <a:p>
                      <a:pPr algn="ctr"/>
                      <a:r>
                        <a:rPr lang="en-GB" sz="1400" b="0" i="0" u="none" strike="noStrike" baseline="0" dirty="0">
                          <a:solidFill>
                            <a:srgbClr val="01A9A3"/>
                          </a:solidFill>
                          <a:latin typeface="Arial Rounded MT Bold" panose="020F0704030504030204" pitchFamily="34" charset="0"/>
                        </a:rPr>
                        <a:t>Nigerian Yorkshire Communities Network UK CIC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Armley (W)</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LS12 1QG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hlinkClick r:id="rId9">
                            <a:extLst>
                              <a:ext uri="{A12FA001-AC4F-418D-AE19-62706E023703}">
                                <ahyp:hlinkClr xmlns:ahyp="http://schemas.microsoft.com/office/drawing/2018/hyperlinkcolor" val="tx"/>
                              </a:ext>
                            </a:extLst>
                          </a:hlinkClick>
                        </a:rPr>
                        <a:t>nigeriansyorkshirenetwork@gmail.com</a:t>
                      </a:r>
                      <a:r>
                        <a:rPr lang="en-GB" sz="1400" b="0" i="0" u="none" strike="noStrike" baseline="0" dirty="0">
                          <a:solidFill>
                            <a:srgbClr val="01A9A3"/>
                          </a:solidFill>
                          <a:latin typeface="Arial Rounded MT Bold" panose="020F0704030504030204" pitchFamily="34" charset="0"/>
                        </a:rPr>
                        <a:t>   </a:t>
                      </a:r>
                      <a:endParaRPr lang="en-GB" sz="140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4084573484"/>
                  </a:ext>
                </a:extLst>
              </a:tr>
              <a:tr h="309649">
                <a:tc>
                  <a:txBody>
                    <a:bodyPr/>
                    <a:lstStyle/>
                    <a:p>
                      <a:pPr algn="ctr"/>
                      <a:r>
                        <a:rPr lang="en-GB" sz="1400" b="0" i="0" u="none" strike="noStrike" baseline="0" dirty="0">
                          <a:solidFill>
                            <a:srgbClr val="01A9A3"/>
                          </a:solidFill>
                          <a:latin typeface="Arial Rounded MT Bold" panose="020F0704030504030204" pitchFamily="34" charset="0"/>
                        </a:rPr>
                        <a:t>Reestablish</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Beeston &amp; Holbeck (S)</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LS11 8ND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hlinkClick r:id="rId10">
                            <a:extLst>
                              <a:ext uri="{A12FA001-AC4F-418D-AE19-62706E023703}">
                                <ahyp:hlinkClr xmlns:ahyp="http://schemas.microsoft.com/office/drawing/2018/hyperlinkcolor" val="tx"/>
                              </a:ext>
                            </a:extLst>
                          </a:hlinkClick>
                        </a:rPr>
                        <a:t>reestablish.info@gmail.com</a:t>
                      </a:r>
                      <a:r>
                        <a:rPr lang="en-GB" sz="1400" b="0" i="0" u="none" strike="noStrike" baseline="0" dirty="0">
                          <a:solidFill>
                            <a:srgbClr val="01A9A3"/>
                          </a:solidFill>
                          <a:latin typeface="Arial Rounded MT Bold" panose="020F0704030504030204" pitchFamily="34" charset="0"/>
                        </a:rPr>
                        <a:t>  </a:t>
                      </a:r>
                      <a:endParaRPr lang="en-GB" sz="140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4244425245"/>
                  </a:ext>
                </a:extLst>
              </a:tr>
              <a:tr h="360606">
                <a:tc>
                  <a:txBody>
                    <a:bodyPr/>
                    <a:lstStyle/>
                    <a:p>
                      <a:pPr algn="ctr"/>
                      <a:r>
                        <a:rPr lang="en-GB" sz="1400" b="0" i="0" u="none" strike="noStrike" baseline="0" dirty="0">
                          <a:solidFill>
                            <a:srgbClr val="01A9A3"/>
                          </a:solidFill>
                          <a:latin typeface="Arial Rounded MT Bold" panose="020F0704030504030204" pitchFamily="34" charset="0"/>
                        </a:rPr>
                        <a:t>Seacroft Community on Top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err="1">
                          <a:solidFill>
                            <a:srgbClr val="01A9A3"/>
                          </a:solidFill>
                          <a:latin typeface="Arial Rounded MT Bold" panose="020F0704030504030204" pitchFamily="34" charset="0"/>
                        </a:rPr>
                        <a:t>Killingbeck</a:t>
                      </a:r>
                      <a:r>
                        <a:rPr lang="en-GB" sz="1400" b="0" i="0" u="none" strike="noStrike" baseline="0" dirty="0">
                          <a:solidFill>
                            <a:srgbClr val="01A9A3"/>
                          </a:solidFill>
                          <a:latin typeface="Arial Rounded MT Bold" panose="020F0704030504030204" pitchFamily="34" charset="0"/>
                        </a:rPr>
                        <a:t> and Seacroft </a:t>
                      </a:r>
                      <a:r>
                        <a:rPr lang="en-GB" sz="1400" b="0" dirty="0">
                          <a:solidFill>
                            <a:srgbClr val="01A9A3"/>
                          </a:solidFill>
                          <a:latin typeface="Arial Rounded MT Bold" panose="020F0704030504030204" pitchFamily="34" charset="0"/>
                        </a:rPr>
                        <a:t>(E)</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LS14 6RD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hlinkClick r:id="rId11">
                            <a:extLst>
                              <a:ext uri="{A12FA001-AC4F-418D-AE19-62706E023703}">
                                <ahyp:hlinkClr xmlns:ahyp="http://schemas.microsoft.com/office/drawing/2018/hyperlinkcolor" val="tx"/>
                              </a:ext>
                            </a:extLst>
                          </a:hlinkClick>
                        </a:rPr>
                        <a:t>seacroftCommunityOntop@outlook.com</a:t>
                      </a:r>
                      <a:r>
                        <a:rPr lang="en-GB" sz="1400" b="0" i="0" u="none" strike="noStrike" baseline="0" dirty="0">
                          <a:solidFill>
                            <a:srgbClr val="01A9A3"/>
                          </a:solidFill>
                          <a:latin typeface="Arial Rounded MT Bold" panose="020F0704030504030204" pitchFamily="34" charset="0"/>
                        </a:rPr>
                        <a:t>  </a:t>
                      </a:r>
                      <a:endParaRPr lang="en-GB" sz="140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3909659510"/>
                  </a:ext>
                </a:extLst>
              </a:tr>
              <a:tr h="507269">
                <a:tc>
                  <a:txBody>
                    <a:bodyPr/>
                    <a:lstStyle/>
                    <a:p>
                      <a:pPr algn="ctr"/>
                      <a:r>
                        <a:rPr lang="en-GB" sz="1400" b="0" i="0" u="none" strike="noStrike" baseline="0" dirty="0">
                          <a:solidFill>
                            <a:srgbClr val="01A9A3"/>
                          </a:solidFill>
                          <a:latin typeface="Arial Rounded MT Bold" panose="020F0704030504030204" pitchFamily="34" charset="0"/>
                        </a:rPr>
                        <a:t>St Giles Trust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err="1">
                          <a:solidFill>
                            <a:srgbClr val="01A9A3"/>
                          </a:solidFill>
                          <a:latin typeface="Arial Rounded MT Bold" panose="020F0704030504030204" pitchFamily="34" charset="0"/>
                        </a:rPr>
                        <a:t>Killingbeck</a:t>
                      </a:r>
                      <a:r>
                        <a:rPr lang="en-GB" sz="1400" b="0" i="0" u="none" strike="noStrike" baseline="0" dirty="0">
                          <a:solidFill>
                            <a:srgbClr val="01A9A3"/>
                          </a:solidFill>
                          <a:latin typeface="Arial Rounded MT Bold" panose="020F0704030504030204" pitchFamily="34" charset="0"/>
                        </a:rPr>
                        <a:t> and Seacroft </a:t>
                      </a:r>
                      <a:r>
                        <a:rPr lang="en-GB" sz="1400" b="0" dirty="0">
                          <a:solidFill>
                            <a:srgbClr val="01A9A3"/>
                          </a:solidFill>
                          <a:latin typeface="Arial Rounded MT Bold" panose="020F0704030504030204" pitchFamily="34" charset="0"/>
                        </a:rPr>
                        <a:t>(E)</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LS7 3HZ </a:t>
                      </a:r>
                      <a:endParaRPr lang="en-GB" sz="140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hlinkClick r:id="rId12">
                            <a:extLst>
                              <a:ext uri="{A12FA001-AC4F-418D-AE19-62706E023703}">
                                <ahyp:hlinkClr xmlns:ahyp="http://schemas.microsoft.com/office/drawing/2018/hyperlinkcolor" val="tx"/>
                              </a:ext>
                            </a:extLst>
                          </a:hlinkClick>
                        </a:rPr>
                        <a:t>patsy.joyce@stgilestrust.org.uk</a:t>
                      </a:r>
                      <a:r>
                        <a:rPr lang="en-GB" sz="1400" b="0" i="0" u="none" strike="noStrike" baseline="0" dirty="0">
                          <a:solidFill>
                            <a:srgbClr val="01A9A3"/>
                          </a:solidFill>
                          <a:latin typeface="Arial Rounded MT Bold" panose="020F0704030504030204" pitchFamily="34" charset="0"/>
                        </a:rPr>
                        <a:t>  </a:t>
                      </a:r>
                      <a:endParaRPr lang="en-GB" sz="140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4068797610"/>
                  </a:ext>
                </a:extLst>
              </a:tr>
            </a:tbl>
          </a:graphicData>
        </a:graphic>
      </p:graphicFrame>
    </p:spTree>
    <p:extLst>
      <p:ext uri="{BB962C8B-B14F-4D97-AF65-F5344CB8AC3E}">
        <p14:creationId xmlns:p14="http://schemas.microsoft.com/office/powerpoint/2010/main" val="4204122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03B0AE-8179-6340-92C5-D3D5B9E3A338}"/>
              </a:ext>
            </a:extLst>
          </p:cNvPr>
          <p:cNvSpPr/>
          <p:nvPr/>
        </p:nvSpPr>
        <p:spPr>
          <a:xfrm>
            <a:off x="0" y="0"/>
            <a:ext cx="12192000" cy="6858000"/>
          </a:xfrm>
          <a:prstGeom prst="rect">
            <a:avLst/>
          </a:prstGeom>
          <a:solidFill>
            <a:srgbClr val="99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C4563B3-21E9-DE42-9B49-0C048734BCA3}"/>
              </a:ext>
            </a:extLst>
          </p:cNvPr>
          <p:cNvSpPr/>
          <p:nvPr/>
        </p:nvSpPr>
        <p:spPr>
          <a:xfrm>
            <a:off x="1617097" y="1957059"/>
            <a:ext cx="7073842" cy="1985159"/>
          </a:xfrm>
          <a:prstGeom prst="rect">
            <a:avLst/>
          </a:prstGeom>
        </p:spPr>
        <p:txBody>
          <a:bodyPr wrap="square">
            <a:spAutoFit/>
          </a:bodyPr>
          <a:lstStyle/>
          <a:p>
            <a:pPr>
              <a:spcBef>
                <a:spcPts val="600"/>
              </a:spcBef>
            </a:pPr>
            <a:endParaRPr lang="en-GB" sz="2800" b="1" dirty="0">
              <a:solidFill>
                <a:srgbClr val="6C6D70"/>
              </a:solidFill>
              <a:latin typeface="Arial Rounded MT Bold" panose="020F0704030504030204" pitchFamily="34" charset="77"/>
            </a:endParaRPr>
          </a:p>
          <a:p>
            <a:endParaRPr lang="en-GB" sz="1600" dirty="0">
              <a:solidFill>
                <a:srgbClr val="6C6D70"/>
              </a:solidFill>
              <a:latin typeface="Arial Rounded MT Bold" panose="020F0704030504030204" pitchFamily="34" charset="77"/>
            </a:endParaRPr>
          </a:p>
          <a:p>
            <a:pPr marL="342900" indent="-342900">
              <a:buFont typeface="Arial" panose="020B0604020202020204" pitchFamily="34" charset="0"/>
              <a:buChar char="•"/>
            </a:pPr>
            <a:endParaRPr lang="en-GB" sz="1600" dirty="0">
              <a:solidFill>
                <a:srgbClr val="6C6D70"/>
              </a:solidFill>
              <a:latin typeface="Arial Rounded MT Bold" panose="020F0704030504030204" pitchFamily="34" charset="77"/>
            </a:endParaRPr>
          </a:p>
          <a:p>
            <a:pPr>
              <a:spcBef>
                <a:spcPts val="600"/>
              </a:spcBef>
            </a:pPr>
            <a:endParaRPr lang="en-GB" sz="1600" b="1" dirty="0">
              <a:solidFill>
                <a:srgbClr val="6C6D70"/>
              </a:solidFill>
              <a:latin typeface="Arial Rounded MT Bold" panose="020F0704030504030204" pitchFamily="34" charset="77"/>
            </a:endParaRPr>
          </a:p>
          <a:p>
            <a:pPr>
              <a:spcBef>
                <a:spcPts val="600"/>
              </a:spcBef>
            </a:pPr>
            <a:endParaRPr lang="en-GB" sz="1600" b="1" dirty="0">
              <a:solidFill>
                <a:srgbClr val="6C6D70"/>
              </a:solidFill>
              <a:latin typeface="Arial Rounded MT Bold" panose="020F0704030504030204" pitchFamily="34" charset="77"/>
            </a:endParaRPr>
          </a:p>
          <a:p>
            <a:pPr marL="342900" indent="-342900">
              <a:spcBef>
                <a:spcPts val="600"/>
              </a:spcBef>
              <a:buFont typeface="Arial" panose="020B0604020202020204" pitchFamily="34" charset="0"/>
              <a:buChar char="•"/>
            </a:pPr>
            <a:endParaRPr lang="en-GB" sz="1600" b="1" dirty="0">
              <a:solidFill>
                <a:srgbClr val="6C6D70"/>
              </a:solidFill>
              <a:latin typeface="Arial Rounded MT Bold" panose="020F0704030504030204" pitchFamily="34" charset="77"/>
            </a:endParaRPr>
          </a:p>
        </p:txBody>
      </p:sp>
      <p:graphicFrame>
        <p:nvGraphicFramePr>
          <p:cNvPr id="12" name="Table 12">
            <a:extLst>
              <a:ext uri="{FF2B5EF4-FFF2-40B4-BE49-F238E27FC236}">
                <a16:creationId xmlns:a16="http://schemas.microsoft.com/office/drawing/2014/main" id="{F07E8376-7BFA-796B-25CA-483D1EA1291D}"/>
              </a:ext>
            </a:extLst>
          </p:cNvPr>
          <p:cNvGraphicFramePr>
            <a:graphicFrameLocks noGrp="1"/>
          </p:cNvGraphicFramePr>
          <p:nvPr>
            <p:extLst>
              <p:ext uri="{D42A27DB-BD31-4B8C-83A1-F6EECF244321}">
                <p14:modId xmlns:p14="http://schemas.microsoft.com/office/powerpoint/2010/main" val="668445090"/>
              </p:ext>
            </p:extLst>
          </p:nvPr>
        </p:nvGraphicFramePr>
        <p:xfrm>
          <a:off x="208965" y="375511"/>
          <a:ext cx="11774069" cy="3846097"/>
        </p:xfrm>
        <a:graphic>
          <a:graphicData uri="http://schemas.openxmlformats.org/drawingml/2006/table">
            <a:tbl>
              <a:tblPr firstRow="1" bandRow="1">
                <a:tableStyleId>{00A15C55-8517-42AA-B614-E9B94910E393}</a:tableStyleId>
              </a:tblPr>
              <a:tblGrid>
                <a:gridCol w="2943517">
                  <a:extLst>
                    <a:ext uri="{9D8B030D-6E8A-4147-A177-3AD203B41FA5}">
                      <a16:colId xmlns:a16="http://schemas.microsoft.com/office/drawing/2014/main" val="3888153779"/>
                    </a:ext>
                  </a:extLst>
                </a:gridCol>
                <a:gridCol w="3426472">
                  <a:extLst>
                    <a:ext uri="{9D8B030D-6E8A-4147-A177-3AD203B41FA5}">
                      <a16:colId xmlns:a16="http://schemas.microsoft.com/office/drawing/2014/main" val="63304951"/>
                    </a:ext>
                  </a:extLst>
                </a:gridCol>
                <a:gridCol w="1332873">
                  <a:extLst>
                    <a:ext uri="{9D8B030D-6E8A-4147-A177-3AD203B41FA5}">
                      <a16:colId xmlns:a16="http://schemas.microsoft.com/office/drawing/2014/main" val="3805141613"/>
                    </a:ext>
                  </a:extLst>
                </a:gridCol>
                <a:gridCol w="4071207">
                  <a:extLst>
                    <a:ext uri="{9D8B030D-6E8A-4147-A177-3AD203B41FA5}">
                      <a16:colId xmlns:a16="http://schemas.microsoft.com/office/drawing/2014/main" val="308075434"/>
                    </a:ext>
                  </a:extLst>
                </a:gridCol>
              </a:tblGrid>
              <a:tr h="521657">
                <a:tc>
                  <a:txBody>
                    <a:bodyPr/>
                    <a:lstStyle/>
                    <a:p>
                      <a:pPr algn="ctr"/>
                      <a:r>
                        <a:rPr lang="en-GB" sz="1800" b="0" dirty="0">
                          <a:solidFill>
                            <a:srgbClr val="EE0C8E"/>
                          </a:solidFill>
                          <a:latin typeface="Arial Rounded MT Bold" panose="020F0704030504030204" pitchFamily="34" charset="0"/>
                        </a:rPr>
                        <a:t>Community Organisation</a:t>
                      </a:r>
                    </a:p>
                  </a:txBody>
                  <a:tcPr>
                    <a:solidFill>
                      <a:srgbClr val="FFED9B"/>
                    </a:solidFill>
                  </a:tcPr>
                </a:tc>
                <a:tc>
                  <a:txBody>
                    <a:bodyPr/>
                    <a:lstStyle/>
                    <a:p>
                      <a:pPr algn="ctr"/>
                      <a:r>
                        <a:rPr lang="en-GB" sz="2800" b="0" dirty="0">
                          <a:solidFill>
                            <a:srgbClr val="EE0C8E"/>
                          </a:solidFill>
                          <a:latin typeface="Arial Rounded MT Bold" panose="020F0704030504030204" pitchFamily="34" charset="0"/>
                        </a:rPr>
                        <a:t>Area </a:t>
                      </a:r>
                    </a:p>
                    <a:p>
                      <a:pPr algn="ctr"/>
                      <a:r>
                        <a:rPr lang="en-GB" sz="1200" b="0" dirty="0">
                          <a:solidFill>
                            <a:srgbClr val="EE0C8E"/>
                          </a:solidFill>
                          <a:latin typeface="Arial Rounded MT Bold" panose="020F0704030504030204" pitchFamily="34" charset="0"/>
                        </a:rPr>
                        <a:t>(West/East/South)</a:t>
                      </a:r>
                    </a:p>
                  </a:txBody>
                  <a:tcPr>
                    <a:solidFill>
                      <a:srgbClr val="FFED9B"/>
                    </a:solidFill>
                  </a:tcPr>
                </a:tc>
                <a:tc>
                  <a:txBody>
                    <a:bodyPr/>
                    <a:lstStyle/>
                    <a:p>
                      <a:pPr algn="ctr"/>
                      <a:r>
                        <a:rPr lang="en-GB" sz="1800" b="0" dirty="0">
                          <a:solidFill>
                            <a:srgbClr val="EE0C8E"/>
                          </a:solidFill>
                          <a:latin typeface="Arial Rounded MT Bold" panose="020F0704030504030204" pitchFamily="34" charset="0"/>
                        </a:rPr>
                        <a:t>Postcode</a:t>
                      </a:r>
                    </a:p>
                  </a:txBody>
                  <a:tcPr>
                    <a:solidFill>
                      <a:srgbClr val="FFED9B"/>
                    </a:solidFill>
                  </a:tcPr>
                </a:tc>
                <a:tc>
                  <a:txBody>
                    <a:bodyPr/>
                    <a:lstStyle/>
                    <a:p>
                      <a:pPr algn="ctr"/>
                      <a:r>
                        <a:rPr lang="en-GB" sz="1800" b="0" dirty="0">
                          <a:solidFill>
                            <a:srgbClr val="EE0C8E"/>
                          </a:solidFill>
                          <a:latin typeface="Arial Rounded MT Bold" panose="020F0704030504030204" pitchFamily="34" charset="0"/>
                        </a:rPr>
                        <a:t>Email address</a:t>
                      </a:r>
                    </a:p>
                  </a:txBody>
                  <a:tcPr>
                    <a:solidFill>
                      <a:srgbClr val="FFED9B"/>
                    </a:solidFill>
                  </a:tcPr>
                </a:tc>
                <a:extLst>
                  <a:ext uri="{0D108BD9-81ED-4DB2-BD59-A6C34878D82A}">
                    <a16:rowId xmlns:a16="http://schemas.microsoft.com/office/drawing/2014/main" val="2787911374"/>
                  </a:ext>
                </a:extLst>
              </a:tr>
              <a:tr h="526402">
                <a:tc>
                  <a:txBody>
                    <a:bodyPr/>
                    <a:lstStyle/>
                    <a:p>
                      <a:pPr algn="ctr"/>
                      <a:r>
                        <a:rPr lang="en-GB" sz="1400" b="0" i="0" u="none" strike="noStrike" baseline="0" dirty="0">
                          <a:solidFill>
                            <a:srgbClr val="01A9A3"/>
                          </a:solidFill>
                          <a:latin typeface="Arial Rounded MT Bold" panose="020F0704030504030204" pitchFamily="34" charset="0"/>
                        </a:rPr>
                        <a:t>St Luke’s Cares </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Beeston &amp; Holbeck (S)</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LS11 6JQ </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holidays@stlukescares.org.uk</a:t>
                      </a:r>
                      <a:r>
                        <a:rPr lang="en-GB" sz="1400" b="0" i="0" u="none" strike="noStrike" baseline="0" dirty="0">
                          <a:solidFill>
                            <a:srgbClr val="01A9A3"/>
                          </a:solidFill>
                          <a:latin typeface="Arial Rounded MT Bold" panose="020F0704030504030204" pitchFamily="34" charset="0"/>
                        </a:rPr>
                        <a:t>  </a:t>
                      </a:r>
                      <a:endParaRPr lang="en-GB" sz="1400" b="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4081099977"/>
                  </a:ext>
                </a:extLst>
              </a:tr>
              <a:tr h="4193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rPr>
                        <a:t>        Stitch-Up CIC 	</a:t>
                      </a: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rPr>
                        <a:t>   </a:t>
                      </a:r>
                      <a:r>
                        <a:rPr lang="en-GB" sz="1400" b="0" i="0" u="none" strike="noStrike" baseline="0" dirty="0">
                          <a:solidFill>
                            <a:srgbClr val="01A9A3"/>
                          </a:solidFill>
                          <a:latin typeface="Arial Rounded MT Bold" panose="020F0704030504030204" pitchFamily="34" charset="0"/>
                        </a:rPr>
                        <a:t>Meanwood/Moortown (E)</a:t>
                      </a:r>
                      <a:endPar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rPr>
                        <a:t>LS7 2AH </a:t>
                      </a:r>
                      <a:r>
                        <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rPr>
                        <a:t>		</a:t>
                      </a: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hlinkClick r:id="rId4">
                            <a:extLst>
                              <a:ext uri="{A12FA001-AC4F-418D-AE19-62706E023703}">
                                <ahyp:hlinkClr xmlns:ahyp="http://schemas.microsoft.com/office/drawing/2018/hyperlinkcolor" val="tx"/>
                              </a:ext>
                            </a:extLst>
                          </a:hlinkClick>
                        </a:rPr>
                        <a:t>stitchup.liz@gmail.com</a:t>
                      </a:r>
                      <a:r>
                        <a:rPr lang="en-GB" sz="1400" b="0" i="0" u="none" strike="noStrike" baseline="0" dirty="0">
                          <a:solidFill>
                            <a:srgbClr val="01A9A3"/>
                          </a:solidFill>
                          <a:latin typeface="Arial Rounded MT Bold" panose="020F0704030504030204" pitchFamily="34" charset="0"/>
                        </a:rPr>
                        <a:t> </a:t>
                      </a:r>
                      <a:endPar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endParaRPr>
                    </a:p>
                  </a:txBody>
                  <a:tcPr>
                    <a:solidFill>
                      <a:srgbClr val="FFED9B"/>
                    </a:solidFill>
                  </a:tcPr>
                </a:tc>
                <a:extLst>
                  <a:ext uri="{0D108BD9-81ED-4DB2-BD59-A6C34878D82A}">
                    <a16:rowId xmlns:a16="http://schemas.microsoft.com/office/drawing/2014/main" val="737394170"/>
                  </a:ext>
                </a:extLst>
              </a:tr>
              <a:tr h="540422">
                <a:tc>
                  <a:txBody>
                    <a:bodyPr/>
                    <a:lstStyle/>
                    <a:p>
                      <a:pPr algn="ctr"/>
                      <a:r>
                        <a:rPr lang="en-GB" sz="1400" b="0" i="0" u="none" strike="noStrike" baseline="0" dirty="0">
                          <a:solidFill>
                            <a:srgbClr val="01A9A3"/>
                          </a:solidFill>
                          <a:latin typeface="Arial Rounded MT Bold" panose="020F0704030504030204" pitchFamily="34" charset="0"/>
                        </a:rPr>
                        <a:t>Team Daniel </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Yeadon (W)</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LS27 7BX </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hlinkClick r:id="rId5">
                            <a:extLst>
                              <a:ext uri="{A12FA001-AC4F-418D-AE19-62706E023703}">
                                <ahyp:hlinkClr xmlns:ahyp="http://schemas.microsoft.com/office/drawing/2018/hyperlinkcolor" val="tx"/>
                              </a:ext>
                            </a:extLst>
                          </a:hlinkClick>
                        </a:rPr>
                        <a:t>teamdanielholidayclub@gmail.com</a:t>
                      </a:r>
                      <a:r>
                        <a:rPr lang="en-GB" sz="1400" b="0" i="0" u="none" strike="noStrike" baseline="0" dirty="0">
                          <a:solidFill>
                            <a:srgbClr val="01A9A3"/>
                          </a:solidFill>
                          <a:latin typeface="Arial Rounded MT Bold" panose="020F0704030504030204" pitchFamily="34" charset="0"/>
                        </a:rPr>
                        <a:t> </a:t>
                      </a:r>
                      <a:endParaRPr lang="en-GB" sz="1400" b="0" dirty="0">
                        <a:solidFill>
                          <a:srgbClr val="01A9A3"/>
                        </a:solidFill>
                        <a:latin typeface="Arial Rounded MT Bold" panose="020F0704030504030204" pitchFamily="34" charset="0"/>
                      </a:endParaRPr>
                    </a:p>
                  </a:txBody>
                  <a:tcPr>
                    <a:solidFill>
                      <a:srgbClr val="FFED9B"/>
                    </a:solidFill>
                  </a:tcPr>
                </a:tc>
                <a:extLst>
                  <a:ext uri="{0D108BD9-81ED-4DB2-BD59-A6C34878D82A}">
                    <a16:rowId xmlns:a16="http://schemas.microsoft.com/office/drawing/2014/main" val="587612283"/>
                  </a:ext>
                </a:extLst>
              </a:tr>
              <a:tr h="526402">
                <a:tc>
                  <a:txBody>
                    <a:bodyPr/>
                    <a:lstStyle/>
                    <a:p>
                      <a:pPr algn="ctr"/>
                      <a:r>
                        <a:rPr lang="en-GB" sz="1400" b="0" i="0" u="none" strike="noStrike" baseline="0" dirty="0">
                          <a:solidFill>
                            <a:srgbClr val="01A9A3"/>
                          </a:solidFill>
                          <a:latin typeface="Arial Rounded MT Bold" panose="020F0704030504030204" pitchFamily="34" charset="0"/>
                        </a:rPr>
                        <a:t>The Tetley (Project Space Leeds) </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Beeston &amp; Holbeck (S)</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algn="ctr"/>
                      <a:r>
                        <a:rPr lang="en-GB" sz="1400" b="0" i="0" u="none" strike="noStrike" baseline="0" dirty="0">
                          <a:solidFill>
                            <a:srgbClr val="01A9A3"/>
                          </a:solidFill>
                          <a:latin typeface="Arial Rounded MT Bold" panose="020F0704030504030204" pitchFamily="34" charset="0"/>
                        </a:rPr>
                        <a:t>LS10 1JQ </a:t>
                      </a:r>
                      <a:endParaRPr lang="en-GB" sz="1400" b="0" dirty="0">
                        <a:solidFill>
                          <a:srgbClr val="01A9A3"/>
                        </a:solidFill>
                        <a:latin typeface="Arial Rounded MT Bold" panose="020F0704030504030204" pitchFamily="34" charset="0"/>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hlinkClick r:id="rId6">
                            <a:extLst>
                              <a:ext uri="{A12FA001-AC4F-418D-AE19-62706E023703}">
                                <ahyp:hlinkClr xmlns:ahyp="http://schemas.microsoft.com/office/drawing/2018/hyperlinkcolor" val="tx"/>
                              </a:ext>
                            </a:extLst>
                          </a:hlinkClick>
                        </a:rPr>
                        <a:t>info@thetetley.org</a:t>
                      </a:r>
                      <a:r>
                        <a:rPr lang="en-GB" sz="1400" b="0" i="0" u="none" strike="noStrike" baseline="0" dirty="0">
                          <a:solidFill>
                            <a:srgbClr val="01A9A3"/>
                          </a:solidFill>
                          <a:latin typeface="Arial Rounded MT Bold" panose="020F0704030504030204" pitchFamily="34" charset="0"/>
                        </a:rPr>
                        <a:t> </a:t>
                      </a:r>
                    </a:p>
                  </a:txBody>
                  <a:tcPr>
                    <a:solidFill>
                      <a:srgbClr val="FFED9B"/>
                    </a:solidFill>
                  </a:tcPr>
                </a:tc>
                <a:extLst>
                  <a:ext uri="{0D108BD9-81ED-4DB2-BD59-A6C34878D82A}">
                    <a16:rowId xmlns:a16="http://schemas.microsoft.com/office/drawing/2014/main" val="3323180682"/>
                  </a:ext>
                </a:extLst>
              </a:tr>
              <a:tr h="5264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rPr>
                        <a:t>The Youth Association </a:t>
                      </a:r>
                      <a:endPar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rPr>
                        <a:t>Little London &amp; Woodhouse (W)</a:t>
                      </a:r>
                      <a:endPar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rPr>
                        <a:t>WF1 1LR </a:t>
                      </a:r>
                      <a:endPar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endParaRP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baseline="0" dirty="0">
                          <a:solidFill>
                            <a:srgbClr val="01A9A3"/>
                          </a:solidFill>
                          <a:latin typeface="Arial Rounded MT Bold" panose="020F0704030504030204" pitchFamily="34" charset="0"/>
                          <a:hlinkClick r:id="rId7">
                            <a:extLst>
                              <a:ext uri="{A12FA001-AC4F-418D-AE19-62706E023703}">
                                <ahyp:hlinkClr xmlns:ahyp="http://schemas.microsoft.com/office/drawing/2018/hyperlinkcolor" val="tx"/>
                              </a:ext>
                            </a:extLst>
                          </a:hlinkClick>
                        </a:rPr>
                        <a:t>info@youth-association.org</a:t>
                      </a:r>
                      <a:r>
                        <a:rPr lang="en-GB" sz="1400" b="0" i="0" u="none" strike="noStrike" baseline="0" dirty="0">
                          <a:solidFill>
                            <a:srgbClr val="01A9A3"/>
                          </a:solidFill>
                          <a:latin typeface="Arial Rounded MT Bold" panose="020F0704030504030204" pitchFamily="34" charset="0"/>
                        </a:rPr>
                        <a:t> </a:t>
                      </a:r>
                      <a:endParaRPr kumimoji="0" lang="en-GB" sz="1400" b="0" i="0" u="none" strike="noStrike" kern="1200" cap="none" spc="0" normalizeH="0" baseline="0" noProof="0" dirty="0">
                        <a:ln>
                          <a:noFill/>
                        </a:ln>
                        <a:solidFill>
                          <a:srgbClr val="01A9A3"/>
                        </a:solidFill>
                        <a:effectLst/>
                        <a:uLnTx/>
                        <a:uFillTx/>
                        <a:latin typeface="Arial Rounded MT Bold" panose="020F0704030504030204" pitchFamily="34" charset="0"/>
                        <a:ea typeface="+mn-ea"/>
                        <a:cs typeface="+mn-cs"/>
                      </a:endParaRPr>
                    </a:p>
                  </a:txBody>
                  <a:tcPr>
                    <a:solidFill>
                      <a:srgbClr val="FFED9B"/>
                    </a:solidFill>
                  </a:tcPr>
                </a:tc>
                <a:extLst>
                  <a:ext uri="{0D108BD9-81ED-4DB2-BD59-A6C34878D82A}">
                    <a16:rowId xmlns:a16="http://schemas.microsoft.com/office/drawing/2014/main" val="2265833969"/>
                  </a:ext>
                </a:extLst>
              </a:tr>
              <a:tr h="507269">
                <a:tc>
                  <a:txBody>
                    <a:bodyPr/>
                    <a:lstStyle/>
                    <a:p>
                      <a:pPr algn="ctr"/>
                      <a:r>
                        <a:rPr lang="en-GB" sz="1400" b="0" dirty="0">
                          <a:solidFill>
                            <a:srgbClr val="01A9A3"/>
                          </a:solidFill>
                          <a:latin typeface="Arial Rounded MT Bold" panose="020F0704030504030204" pitchFamily="34" charset="0"/>
                        </a:rPr>
                        <a:t>The Zone</a:t>
                      </a:r>
                    </a:p>
                  </a:txBody>
                  <a:tcPr>
                    <a:solidFill>
                      <a:srgbClr val="FFED9B"/>
                    </a:solidFill>
                  </a:tcPr>
                </a:tc>
                <a:tc>
                  <a:txBody>
                    <a:bodyPr/>
                    <a:lstStyle/>
                    <a:p>
                      <a:pPr algn="ctr"/>
                      <a:r>
                        <a:rPr lang="en-GB" sz="1400" b="0" dirty="0">
                          <a:solidFill>
                            <a:srgbClr val="01A9A3"/>
                          </a:solidFill>
                          <a:latin typeface="Arial Rounded MT Bold" panose="020F0704030504030204" pitchFamily="34" charset="0"/>
                        </a:rPr>
                        <a:t>Alwoodley (E)</a:t>
                      </a:r>
                    </a:p>
                  </a:txBody>
                  <a:tcPr>
                    <a:solidFill>
                      <a:srgbClr val="FFED9B"/>
                    </a:solidFill>
                  </a:tcPr>
                </a:tc>
                <a:tc>
                  <a:txBody>
                    <a:bodyPr/>
                    <a:lstStyle/>
                    <a:p>
                      <a:pPr algn="ctr"/>
                      <a:r>
                        <a:rPr lang="en-GB" sz="1400" b="0" dirty="0">
                          <a:solidFill>
                            <a:srgbClr val="01A9A3"/>
                          </a:solidFill>
                          <a:latin typeface="Arial Rounded MT Bold" panose="020F0704030504030204" pitchFamily="34" charset="0"/>
                        </a:rPr>
                        <a:t>LS17 6AQ</a:t>
                      </a:r>
                    </a:p>
                  </a:txBody>
                  <a:tcPr>
                    <a:solidFill>
                      <a:srgbClr val="FFED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rgbClr val="01A9A3"/>
                          </a:solidFill>
                          <a:latin typeface="Arial Rounded MT Bold" panose="020F0704030504030204" pitchFamily="34" charset="0"/>
                          <a:ea typeface="+mn-ea"/>
                          <a:cs typeface="+mn-cs"/>
                          <a:hlinkClick r:id="rId8">
                            <a:extLst>
                              <a:ext uri="{A12FA001-AC4F-418D-AE19-62706E023703}">
                                <ahyp:hlinkClr xmlns:ahyp="http://schemas.microsoft.com/office/drawing/2018/hyperlinkcolor" val="tx"/>
                              </a:ext>
                            </a:extLst>
                          </a:hlinkClick>
                        </a:rPr>
                        <a:t>alex@thezoneleeds.org</a:t>
                      </a:r>
                      <a:r>
                        <a:rPr lang="en-GB" sz="1400" b="0" i="0" u="none" strike="noStrike" kern="1200" baseline="0" dirty="0">
                          <a:solidFill>
                            <a:srgbClr val="01A9A3"/>
                          </a:solidFill>
                          <a:latin typeface="Arial Rounded MT Bold" panose="020F0704030504030204" pitchFamily="34" charset="0"/>
                          <a:ea typeface="+mn-ea"/>
                          <a:cs typeface="+mn-cs"/>
                        </a:rPr>
                        <a:t> </a:t>
                      </a:r>
                    </a:p>
                  </a:txBody>
                  <a:tcPr>
                    <a:solidFill>
                      <a:srgbClr val="FFED9B"/>
                    </a:solidFill>
                  </a:tcPr>
                </a:tc>
                <a:extLst>
                  <a:ext uri="{0D108BD9-81ED-4DB2-BD59-A6C34878D82A}">
                    <a16:rowId xmlns:a16="http://schemas.microsoft.com/office/drawing/2014/main" val="1613762035"/>
                  </a:ext>
                </a:extLst>
              </a:tr>
            </a:tbl>
          </a:graphicData>
        </a:graphic>
      </p:graphicFrame>
      <p:pic>
        <p:nvPicPr>
          <p:cNvPr id="2" name="Picture 1" descr="A picture containing drawing&#10;&#10;Description automatically generated">
            <a:extLst>
              <a:ext uri="{FF2B5EF4-FFF2-40B4-BE49-F238E27FC236}">
                <a16:creationId xmlns:a16="http://schemas.microsoft.com/office/drawing/2014/main" id="{166D2B0A-40B8-C1FF-0264-7CC65A24991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11261" y="3694818"/>
            <a:ext cx="2927284" cy="3163182"/>
          </a:xfrm>
          <a:prstGeom prst="rect">
            <a:avLst/>
          </a:prstGeom>
        </p:spPr>
      </p:pic>
      <p:pic>
        <p:nvPicPr>
          <p:cNvPr id="4" name="Picture 3" descr="A drawing of a cartoon character&#10;&#10;Description automatically generated">
            <a:extLst>
              <a:ext uri="{FF2B5EF4-FFF2-40B4-BE49-F238E27FC236}">
                <a16:creationId xmlns:a16="http://schemas.microsoft.com/office/drawing/2014/main" id="{B3F3E2DE-FE31-344B-E5F8-86B8FD5E6DA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50235" y="5308599"/>
            <a:ext cx="1415142" cy="1751239"/>
          </a:xfrm>
          <a:prstGeom prst="rect">
            <a:avLst/>
          </a:prstGeom>
        </p:spPr>
      </p:pic>
      <p:grpSp>
        <p:nvGrpSpPr>
          <p:cNvPr id="5" name="Group 4">
            <a:extLst>
              <a:ext uri="{FF2B5EF4-FFF2-40B4-BE49-F238E27FC236}">
                <a16:creationId xmlns:a16="http://schemas.microsoft.com/office/drawing/2014/main" id="{029BA9B2-D629-E5D1-7851-C4934FDE4D68}"/>
              </a:ext>
            </a:extLst>
          </p:cNvPr>
          <p:cNvGrpSpPr/>
          <p:nvPr/>
        </p:nvGrpSpPr>
        <p:grpSpPr>
          <a:xfrm>
            <a:off x="57523" y="4119831"/>
            <a:ext cx="2711730" cy="2670615"/>
            <a:chOff x="1917530" y="3220979"/>
            <a:chExt cx="2637320" cy="2548704"/>
          </a:xfrm>
        </p:grpSpPr>
        <p:sp>
          <p:nvSpPr>
            <p:cNvPr id="6" name="Oval 5">
              <a:extLst>
                <a:ext uri="{FF2B5EF4-FFF2-40B4-BE49-F238E27FC236}">
                  <a16:creationId xmlns:a16="http://schemas.microsoft.com/office/drawing/2014/main" id="{9CF99B0A-9A6A-04FE-AED8-2BD8522BEFFD}"/>
                </a:ext>
              </a:extLst>
            </p:cNvPr>
            <p:cNvSpPr/>
            <p:nvPr/>
          </p:nvSpPr>
          <p:spPr>
            <a:xfrm>
              <a:off x="1917530" y="3238065"/>
              <a:ext cx="2637320" cy="2531618"/>
            </a:xfrm>
            <a:prstGeom prst="ellipse">
              <a:avLst/>
            </a:prstGeom>
            <a:noFill/>
            <a:ln>
              <a:solidFill>
                <a:srgbClr val="EE0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diagram&#10;&#10;Description automatically generated">
              <a:extLst>
                <a:ext uri="{FF2B5EF4-FFF2-40B4-BE49-F238E27FC236}">
                  <a16:creationId xmlns:a16="http://schemas.microsoft.com/office/drawing/2014/main" id="{3E78588D-DF41-20BE-D5C3-2CF64699460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17530" y="3220979"/>
              <a:ext cx="2637320" cy="2544558"/>
            </a:xfrm>
            <a:prstGeom prst="ellipse">
              <a:avLst/>
            </a:prstGeom>
            <a:ln>
              <a:noFill/>
            </a:ln>
            <a:effectLst>
              <a:softEdge rad="112500"/>
            </a:effectLst>
          </p:spPr>
        </p:pic>
      </p:grpSp>
    </p:spTree>
    <p:extLst>
      <p:ext uri="{BB962C8B-B14F-4D97-AF65-F5344CB8AC3E}">
        <p14:creationId xmlns:p14="http://schemas.microsoft.com/office/powerpoint/2010/main" val="787120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C10853-AC00-6844-A1DC-33974C248912}"/>
              </a:ext>
            </a:extLst>
          </p:cNvPr>
          <p:cNvSpPr/>
          <p:nvPr/>
        </p:nvSpPr>
        <p:spPr>
          <a:xfrm>
            <a:off x="0" y="0"/>
            <a:ext cx="12192000" cy="6858000"/>
          </a:xfrm>
          <a:prstGeom prst="rect">
            <a:avLst/>
          </a:prstGeom>
          <a:solidFill>
            <a:srgbClr val="F5B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ark, lit, computer, person&#10;&#10;Description automatically generated">
            <a:extLst>
              <a:ext uri="{FF2B5EF4-FFF2-40B4-BE49-F238E27FC236}">
                <a16:creationId xmlns:a16="http://schemas.microsoft.com/office/drawing/2014/main" id="{CC10CE50-773F-9149-9519-FDEB70570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57" y="1828800"/>
            <a:ext cx="6852652" cy="5029200"/>
          </a:xfrm>
          <a:prstGeom prst="rect">
            <a:avLst/>
          </a:prstGeom>
        </p:spPr>
      </p:pic>
      <p:pic>
        <p:nvPicPr>
          <p:cNvPr id="9" name="Picture 8" descr="Shape, circle&#10;&#10;Description automatically generated">
            <a:extLst>
              <a:ext uri="{FF2B5EF4-FFF2-40B4-BE49-F238E27FC236}">
                <a16:creationId xmlns:a16="http://schemas.microsoft.com/office/drawing/2014/main" id="{08B12FB0-D2D4-C54E-BD20-68C271CFA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2131" y="-182876"/>
            <a:ext cx="8197525" cy="6704238"/>
          </a:xfrm>
          <a:prstGeom prst="rect">
            <a:avLst/>
          </a:prstGeom>
        </p:spPr>
      </p:pic>
      <p:sp>
        <p:nvSpPr>
          <p:cNvPr id="3" name="TextBox 4">
            <a:extLst>
              <a:ext uri="{FF2B5EF4-FFF2-40B4-BE49-F238E27FC236}">
                <a16:creationId xmlns:a16="http://schemas.microsoft.com/office/drawing/2014/main" id="{08FC9B98-D16D-0E41-B52F-C950F25C8E4A}"/>
              </a:ext>
            </a:extLst>
          </p:cNvPr>
          <p:cNvSpPr txBox="1">
            <a:spLocks noChangeArrowheads="1"/>
          </p:cNvSpPr>
          <p:nvPr/>
        </p:nvSpPr>
        <p:spPr bwMode="auto">
          <a:xfrm>
            <a:off x="5435029" y="1044808"/>
            <a:ext cx="567133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GB" sz="2400" dirty="0">
                <a:solidFill>
                  <a:schemeClr val="bg1"/>
                </a:solidFill>
                <a:latin typeface="Arial Rounded MT Bold" panose="020F0704030504030204" pitchFamily="34" charset="77"/>
              </a:rPr>
              <a:t>There are also projects run by the schools and the Council, and the details are here:</a:t>
            </a:r>
          </a:p>
          <a:p>
            <a:pPr algn="ctr"/>
            <a:r>
              <a:rPr lang="en-GB" sz="2400" dirty="0">
                <a:solidFill>
                  <a:srgbClr val="FFED9B"/>
                </a:solidFill>
                <a:latin typeface="Arial Rounded MT Bold" panose="020F0704030504030204" pitchFamily="34" charset="77"/>
                <a:hlinkClick r:id="rId5">
                  <a:extLst>
                    <a:ext uri="{A12FA001-AC4F-418D-AE19-62706E023703}">
                      <ahyp:hlinkClr xmlns:ahyp="http://schemas.microsoft.com/office/drawing/2018/hyperlinkcolor" val="tx"/>
                    </a:ext>
                  </a:extLst>
                </a:hlinkClick>
              </a:rPr>
              <a:t>https://www.leeds.gov.uk/children-and-families/healthy-holidays</a:t>
            </a:r>
            <a:endParaRPr lang="en-GB" sz="2400" dirty="0">
              <a:solidFill>
                <a:srgbClr val="FFED9B"/>
              </a:solidFill>
              <a:latin typeface="Arial Rounded MT Bold" panose="020F0704030504030204" pitchFamily="34" charset="77"/>
            </a:endParaRPr>
          </a:p>
          <a:p>
            <a:pPr algn="ctr"/>
            <a:endParaRPr lang="en-GB" sz="2400" dirty="0">
              <a:solidFill>
                <a:schemeClr val="bg1"/>
              </a:solidFill>
              <a:latin typeface="Arial Rounded MT Bold" panose="020F0704030504030204" pitchFamily="34" charset="77"/>
            </a:endParaRPr>
          </a:p>
          <a:p>
            <a:pPr algn="ctr"/>
            <a:r>
              <a:rPr lang="en-GB" sz="2400" dirty="0">
                <a:solidFill>
                  <a:schemeClr val="bg1"/>
                </a:solidFill>
                <a:latin typeface="Arial Rounded MT Bold" panose="020F0704030504030204" pitchFamily="34" charset="77"/>
              </a:rPr>
              <a:t>All parents/carers need to register their children/ young people at:</a:t>
            </a:r>
          </a:p>
          <a:p>
            <a:pPr algn="ctr"/>
            <a:r>
              <a:rPr lang="en-GB" sz="2400" dirty="0">
                <a:solidFill>
                  <a:srgbClr val="FFED9B"/>
                </a:solidFill>
                <a:latin typeface="Arial Rounded MT Bold" panose="020F0704030504030204" pitchFamily="34" charset="77"/>
                <a:hlinkClick r:id="rId6">
                  <a:extLst>
                    <a:ext uri="{A12FA001-AC4F-418D-AE19-62706E023703}">
                      <ahyp:hlinkClr xmlns:ahyp="http://schemas.microsoft.com/office/drawing/2018/hyperlinkcolor" val="tx"/>
                    </a:ext>
                  </a:extLst>
                </a:hlinkClick>
              </a:rPr>
              <a:t>https://healthyholidays.leeds.gov.uk/</a:t>
            </a:r>
            <a:endParaRPr lang="en-GB" sz="2400" dirty="0">
              <a:solidFill>
                <a:srgbClr val="FFED9B"/>
              </a:solidFill>
              <a:latin typeface="Arial Rounded MT Bold" panose="020F0704030504030204" pitchFamily="34" charset="77"/>
            </a:endParaRPr>
          </a:p>
          <a:p>
            <a:pPr algn="ctr"/>
            <a:r>
              <a:rPr lang="en-GB" sz="2400" dirty="0">
                <a:solidFill>
                  <a:schemeClr val="bg1"/>
                </a:solidFill>
                <a:latin typeface="Arial Rounded MT Bold" panose="020F0704030504030204" pitchFamily="34" charset="77"/>
              </a:rPr>
              <a:t> to check eligibility</a:t>
            </a:r>
          </a:p>
        </p:txBody>
      </p:sp>
    </p:spTree>
    <p:extLst>
      <p:ext uri="{BB962C8B-B14F-4D97-AF65-F5344CB8AC3E}">
        <p14:creationId xmlns:p14="http://schemas.microsoft.com/office/powerpoint/2010/main" val="1737792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054E83-0FAD-7747-8ADC-6CD7B18F43B2}"/>
              </a:ext>
            </a:extLst>
          </p:cNvPr>
          <p:cNvSpPr>
            <a:spLocks noChangeArrowheads="1"/>
          </p:cNvSpPr>
          <p:nvPr/>
        </p:nvSpPr>
        <p:spPr bwMode="auto">
          <a:xfrm>
            <a:off x="5750705" y="2943712"/>
            <a:ext cx="4844460" cy="1222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sz="2800" dirty="0">
              <a:solidFill>
                <a:srgbClr val="EE0C8E"/>
              </a:solidFill>
              <a:latin typeface="Arial Rounded MT Bold" panose="020F0704030504030204" pitchFamily="34" charset="77"/>
              <a:cs typeface="Arial" panose="020B0604020202020204" pitchFamily="34" charset="0"/>
            </a:endParaRPr>
          </a:p>
          <a:p>
            <a:pPr algn="ctr"/>
            <a:endParaRPr lang="en-GB" sz="2800" dirty="0">
              <a:solidFill>
                <a:srgbClr val="EE0C8E"/>
              </a:solidFill>
              <a:latin typeface="Arial Rounded MT Bold" panose="020F0704030504030204" pitchFamily="34" charset="77"/>
              <a:cs typeface="Arial" panose="020B0604020202020204" pitchFamily="34" charset="0"/>
            </a:endParaRPr>
          </a:p>
          <a:p>
            <a:pPr algn="ctr"/>
            <a:endParaRPr lang="en-GB" sz="2800" dirty="0">
              <a:solidFill>
                <a:srgbClr val="EE0C8E"/>
              </a:solidFill>
              <a:latin typeface="Arial Rounded MT Bold" panose="020F0704030504030204" pitchFamily="34" charset="77"/>
              <a:cs typeface="Arial" panose="020B0604020202020204" pitchFamily="34" charset="0"/>
            </a:endParaRPr>
          </a:p>
        </p:txBody>
      </p:sp>
      <p:sp>
        <p:nvSpPr>
          <p:cNvPr id="7" name="Rectangle 6">
            <a:extLst>
              <a:ext uri="{FF2B5EF4-FFF2-40B4-BE49-F238E27FC236}">
                <a16:creationId xmlns:a16="http://schemas.microsoft.com/office/drawing/2014/main" id="{23319C46-C969-905A-FD88-BA6F93E9DFFE}"/>
              </a:ext>
            </a:extLst>
          </p:cNvPr>
          <p:cNvSpPr/>
          <p:nvPr/>
        </p:nvSpPr>
        <p:spPr>
          <a:xfrm>
            <a:off x="386459" y="1287125"/>
            <a:ext cx="11419082" cy="1554272"/>
          </a:xfrm>
          <a:prstGeom prst="rect">
            <a:avLst/>
          </a:prstGeom>
        </p:spPr>
        <p:txBody>
          <a:bodyPr wrap="square">
            <a:spAutoFit/>
          </a:bodyPr>
          <a:lstStyle/>
          <a:p>
            <a:endParaRPr lang="en-GB" sz="1600" dirty="0">
              <a:solidFill>
                <a:srgbClr val="6C6D70"/>
              </a:solidFill>
              <a:latin typeface="Arial Rounded MT Bold" panose="020F0704030504030204" pitchFamily="34" charset="77"/>
            </a:endParaRPr>
          </a:p>
          <a:p>
            <a:pPr marL="342900" indent="-342900">
              <a:buFont typeface="Arial" panose="020B0604020202020204" pitchFamily="34" charset="0"/>
              <a:buChar char="•"/>
            </a:pPr>
            <a:endParaRPr lang="en-GB" sz="1600" dirty="0">
              <a:solidFill>
                <a:srgbClr val="6C6D70"/>
              </a:solidFill>
              <a:latin typeface="Arial Rounded MT Bold" panose="020F0704030504030204" pitchFamily="34" charset="77"/>
            </a:endParaRPr>
          </a:p>
          <a:p>
            <a:pPr>
              <a:spcBef>
                <a:spcPts val="600"/>
              </a:spcBef>
            </a:pPr>
            <a:endParaRPr lang="en-GB" sz="1600" b="1" dirty="0">
              <a:solidFill>
                <a:srgbClr val="6C6D70"/>
              </a:solidFill>
              <a:latin typeface="Arial Rounded MT Bold" panose="020F0704030504030204" pitchFamily="34" charset="77"/>
            </a:endParaRPr>
          </a:p>
          <a:p>
            <a:pPr>
              <a:spcBef>
                <a:spcPts val="600"/>
              </a:spcBef>
            </a:pPr>
            <a:endParaRPr lang="en-GB" sz="1600" b="1" dirty="0">
              <a:solidFill>
                <a:srgbClr val="6C6D70"/>
              </a:solidFill>
              <a:latin typeface="Arial Rounded MT Bold" panose="020F0704030504030204" pitchFamily="34" charset="77"/>
            </a:endParaRPr>
          </a:p>
          <a:p>
            <a:pPr marL="342900" indent="-342900">
              <a:spcBef>
                <a:spcPts val="600"/>
              </a:spcBef>
              <a:buFont typeface="Arial" panose="020B0604020202020204" pitchFamily="34" charset="0"/>
              <a:buChar char="•"/>
            </a:pPr>
            <a:endParaRPr lang="en-GB" sz="1600" b="1" dirty="0">
              <a:solidFill>
                <a:srgbClr val="6C6D70"/>
              </a:solidFill>
              <a:latin typeface="Arial Rounded MT Bold" panose="020F0704030504030204" pitchFamily="34" charset="77"/>
            </a:endParaRPr>
          </a:p>
        </p:txBody>
      </p:sp>
      <p:sp>
        <p:nvSpPr>
          <p:cNvPr id="2" name="Rectangle 1">
            <a:extLst>
              <a:ext uri="{FF2B5EF4-FFF2-40B4-BE49-F238E27FC236}">
                <a16:creationId xmlns:a16="http://schemas.microsoft.com/office/drawing/2014/main" id="{A04EDE5C-7862-3BAC-0B06-8E360981C12E}"/>
              </a:ext>
            </a:extLst>
          </p:cNvPr>
          <p:cNvSpPr/>
          <p:nvPr/>
        </p:nvSpPr>
        <p:spPr>
          <a:xfrm>
            <a:off x="-2" y="0"/>
            <a:ext cx="12192000" cy="6858000"/>
          </a:xfrm>
          <a:prstGeom prst="rect">
            <a:avLst/>
          </a:prstGeom>
          <a:solidFill>
            <a:srgbClr val="FFE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drawing&#10;&#10;Description automatically generated">
            <a:extLst>
              <a:ext uri="{FF2B5EF4-FFF2-40B4-BE49-F238E27FC236}">
                <a16:creationId xmlns:a16="http://schemas.microsoft.com/office/drawing/2014/main" id="{D0492550-ADA0-315A-78BC-C5C6244525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848" b="2043"/>
          <a:stretch/>
        </p:blipFill>
        <p:spPr>
          <a:xfrm flipH="1">
            <a:off x="10285754" y="3760438"/>
            <a:ext cx="1906244" cy="3109769"/>
          </a:xfrm>
          <a:prstGeom prst="rect">
            <a:avLst/>
          </a:prstGeom>
        </p:spPr>
      </p:pic>
      <p:pic>
        <p:nvPicPr>
          <p:cNvPr id="8" name="Picture 7" descr="A drawing of a cartoon character&#10;&#10;Description automatically generated">
            <a:extLst>
              <a:ext uri="{FF2B5EF4-FFF2-40B4-BE49-F238E27FC236}">
                <a16:creationId xmlns:a16="http://schemas.microsoft.com/office/drawing/2014/main" id="{A0382DD7-CA22-64FD-5E25-E2B9D892E7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9994" y="5084839"/>
            <a:ext cx="1565171" cy="1936900"/>
          </a:xfrm>
          <a:prstGeom prst="rect">
            <a:avLst/>
          </a:prstGeom>
        </p:spPr>
      </p:pic>
      <p:sp>
        <p:nvSpPr>
          <p:cNvPr id="6" name="TextBox 5">
            <a:extLst>
              <a:ext uri="{FF2B5EF4-FFF2-40B4-BE49-F238E27FC236}">
                <a16:creationId xmlns:a16="http://schemas.microsoft.com/office/drawing/2014/main" id="{9C8C51E3-E7BD-CA81-22AF-D0B0F2CF03FC}"/>
              </a:ext>
            </a:extLst>
          </p:cNvPr>
          <p:cNvSpPr txBox="1"/>
          <p:nvPr/>
        </p:nvSpPr>
        <p:spPr>
          <a:xfrm>
            <a:off x="2936456" y="231717"/>
            <a:ext cx="7349298" cy="1446550"/>
          </a:xfrm>
          <a:prstGeom prst="rect">
            <a:avLst/>
          </a:prstGeom>
          <a:noFill/>
        </p:spPr>
        <p:txBody>
          <a:bodyPr wrap="square">
            <a:spAutoFit/>
          </a:bodyPr>
          <a:lstStyle/>
          <a:p>
            <a:pPr algn="ctr"/>
            <a:r>
              <a:rPr lang="en-GB" sz="4400" b="1" i="0" dirty="0">
                <a:solidFill>
                  <a:srgbClr val="EE0C8E"/>
                </a:solidFill>
                <a:effectLst/>
                <a:latin typeface="Arial Rounded MT Bold" panose="020F0704030504030204" pitchFamily="34" charset="0"/>
              </a:rPr>
              <a:t>The Child Friendly Guide to Summer in Leeds</a:t>
            </a:r>
          </a:p>
        </p:txBody>
      </p:sp>
      <p:pic>
        <p:nvPicPr>
          <p:cNvPr id="10" name="Picture 9" descr="A picture containing room, lamp">
            <a:extLst>
              <a:ext uri="{FF2B5EF4-FFF2-40B4-BE49-F238E27FC236}">
                <a16:creationId xmlns:a16="http://schemas.microsoft.com/office/drawing/2014/main" id="{D5FF69C3-F235-187B-09BE-BF216951B1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9048" b="1737"/>
          <a:stretch/>
        </p:blipFill>
        <p:spPr>
          <a:xfrm flipH="1">
            <a:off x="-140696" y="22869"/>
            <a:ext cx="3741348" cy="6858000"/>
          </a:xfrm>
          <a:prstGeom prst="rect">
            <a:avLst/>
          </a:prstGeom>
        </p:spPr>
      </p:pic>
      <p:sp>
        <p:nvSpPr>
          <p:cNvPr id="13" name="TextBox 12">
            <a:extLst>
              <a:ext uri="{FF2B5EF4-FFF2-40B4-BE49-F238E27FC236}">
                <a16:creationId xmlns:a16="http://schemas.microsoft.com/office/drawing/2014/main" id="{D2509B92-706D-50E2-6101-D92D19A70D56}"/>
              </a:ext>
            </a:extLst>
          </p:cNvPr>
          <p:cNvSpPr txBox="1"/>
          <p:nvPr/>
        </p:nvSpPr>
        <p:spPr>
          <a:xfrm>
            <a:off x="3101187" y="1876425"/>
            <a:ext cx="7184567" cy="2677656"/>
          </a:xfrm>
          <a:prstGeom prst="rect">
            <a:avLst/>
          </a:prstGeom>
          <a:noFill/>
        </p:spPr>
        <p:txBody>
          <a:bodyPr wrap="square">
            <a:spAutoFit/>
          </a:bodyPr>
          <a:lstStyle/>
          <a:p>
            <a:pPr algn="ctr"/>
            <a:r>
              <a:rPr lang="en-GB" sz="2800" dirty="0">
                <a:solidFill>
                  <a:srgbClr val="01A9A3"/>
                </a:solidFill>
                <a:latin typeface="Arial Rounded MT Bold" panose="020F0704030504030204" pitchFamily="34" charset="77"/>
              </a:rPr>
              <a:t>When it comes to child friendly things to do, Leeds is the place to be! Whether it’s days out, days in, new experiences or out of this world experiences. We’ve put together this ultimate guide of the best places to visit this Summer!</a:t>
            </a:r>
          </a:p>
        </p:txBody>
      </p:sp>
      <p:sp>
        <p:nvSpPr>
          <p:cNvPr id="15" name="TextBox 14">
            <a:extLst>
              <a:ext uri="{FF2B5EF4-FFF2-40B4-BE49-F238E27FC236}">
                <a16:creationId xmlns:a16="http://schemas.microsoft.com/office/drawing/2014/main" id="{BEA65CE0-D2C5-11BE-1A72-0A3E4AB1F74D}"/>
              </a:ext>
            </a:extLst>
          </p:cNvPr>
          <p:cNvSpPr txBox="1"/>
          <p:nvPr/>
        </p:nvSpPr>
        <p:spPr>
          <a:xfrm>
            <a:off x="3371058" y="4981575"/>
            <a:ext cx="6096000" cy="1200329"/>
          </a:xfrm>
          <a:prstGeom prst="rect">
            <a:avLst/>
          </a:prstGeom>
          <a:noFill/>
        </p:spPr>
        <p:txBody>
          <a:bodyPr wrap="square">
            <a:spAutoFit/>
          </a:bodyPr>
          <a:lstStyle/>
          <a:p>
            <a:pPr algn="ctr"/>
            <a:r>
              <a:rPr lang="en-GB" sz="2400" dirty="0">
                <a:solidFill>
                  <a:srgbClr val="01A9A3"/>
                </a:solidFill>
                <a:latin typeface="Arial Rounded MT Bold" panose="020F0704030504030204" pitchFamily="34" charset="77"/>
              </a:rPr>
              <a:t>Find the full guide here: </a:t>
            </a:r>
          </a:p>
          <a:p>
            <a:pPr algn="ctr"/>
            <a:r>
              <a:rPr lang="en-GB" sz="2400" dirty="0">
                <a:solidFill>
                  <a:srgbClr val="EE088D"/>
                </a:solidFill>
                <a:latin typeface="Arial Rounded MT Bold" panose="020F0704030504030204" pitchFamily="34" charset="0"/>
                <a:hlinkClick r:id="rId6">
                  <a:extLst>
                    <a:ext uri="{A12FA001-AC4F-418D-AE19-62706E023703}">
                      <ahyp:hlinkClr xmlns:ahyp="http://schemas.microsoft.com/office/drawing/2018/hyperlinkcolor" val="tx"/>
                    </a:ext>
                  </a:extLst>
                </a:hlinkClick>
              </a:rPr>
              <a:t>The Child Friendly Guide to Summer in Leeds (wearechildfriendlyleeds.com)</a:t>
            </a:r>
            <a:endParaRPr lang="en-GB" sz="2400" b="1" dirty="0">
              <a:solidFill>
                <a:srgbClr val="EE088D"/>
              </a:solidFill>
              <a:latin typeface="Arial Rounded MT Bold" panose="020F0704030504030204" pitchFamily="34" charset="0"/>
            </a:endParaRPr>
          </a:p>
        </p:txBody>
      </p:sp>
    </p:spTree>
    <p:extLst>
      <p:ext uri="{BB962C8B-B14F-4D97-AF65-F5344CB8AC3E}">
        <p14:creationId xmlns:p14="http://schemas.microsoft.com/office/powerpoint/2010/main" val="2681034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3805</TotalTime>
  <Words>2447</Words>
  <Application>Microsoft Office PowerPoint</Application>
  <PresentationFormat>Widescreen</PresentationFormat>
  <Paragraphs>450</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Rounded MT Bold</vt:lpstr>
      <vt:lpstr>Calibri</vt:lpstr>
      <vt:lpstr>Calibri Light</vt:lpstr>
      <vt:lpstr>DM Sans</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Leeds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Hargreaves, Katy</dc:creator>
  <cp:lastModifiedBy>Evans, Becca</cp:lastModifiedBy>
  <cp:revision>97</cp:revision>
  <dcterms:created xsi:type="dcterms:W3CDTF">2020-10-12T13:30:11Z</dcterms:created>
  <dcterms:modified xsi:type="dcterms:W3CDTF">2024-07-30T09:07:19Z</dcterms:modified>
</cp:coreProperties>
</file>