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40538" cy="9907588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Helvetica Neue" panose="020B0604020202020204" charset="0"/>
      <p:regular r:id="rId8"/>
      <p:bold r:id="rId9"/>
      <p:italic r:id="rId10"/>
      <p:boldItalic r:id="rId11"/>
    </p:embeddedFont>
    <p:embeddedFont>
      <p:font typeface="Playfair Display" panose="00000500000000000000" pitchFamily="2" charset="0"/>
      <p:regular r:id="rId12"/>
      <p:bold r:id="rId13"/>
      <p:italic r:id="rId14"/>
      <p:boldItalic r:id="rId15"/>
    </p:embeddedFont>
  </p:embeddedFontLst>
  <p:defaultTextStyle>
    <a:defPPr marR="0" lvl="0" algn="r" rtl="1">
      <a:lnSpc>
        <a:spcPct val="100000"/>
      </a:lnSpc>
      <a:spcBef>
        <a:spcPts val="0"/>
      </a:spcBef>
      <a:spcAft>
        <a:spcPts val="0"/>
      </a:spcAft>
      <a:defRPr lang="ur-PK"/>
    </a:defPPr>
    <a:lvl1pPr marR="0" lvl="0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v="urn:schemas-microsoft-com:vml" xmlns:pvml="urn:schemas-microsoft-com:office:powerpoint" xmlns:p15="http://schemas.microsoft.com/office/powerpoint/2012/main" xmlns:p14="http://schemas.microsoft.com/office/powerpoint/2010/main" xmlns:o="urn:schemas-microsoft-com:office:office" xmlns:mv="urn:schemas-microsoft-com:mac:vml" xmlns:mc="http://schemas.openxmlformats.org/markup-compatibility/2006" xmlns:dgm="http://schemas.openxmlformats.org/drawingml/2006/diagram" xmlns:com="http://schemas.openxmlformats.org/drawingml/2006/compatibility" xmlns:c="http://schemas.openxmlformats.org/drawingml/2006/chart" xmlns:ahyp="http://schemas.microsoft.com/office/drawing/2018/hyperlinkcolor" xmlns:go="http://customooxmlschemas.google.com/" xmlns="" r:id="rId16" roundtripDataSignature="AMtx7mg0/rH+qqb8WDqwSJhAPJV+x2K2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44" y="-5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1" anchor="t" anchorCtr="0">
            <a:noAutofit/>
          </a:bodyPr>
          <a:lstStyle>
            <a:lvl1pPr marL="457200" lvl="0" indent="-298450" algn="r" rtl="1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algn="r" rtl="1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algn="r" rtl="1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r" rtl="1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r" rtl="1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r" rtl="1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r" rtl="1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r" rtl="1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r" rtl="1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 rtl="1"/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r" rtl="1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1" anchor="t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685800"/>
            <a:ext cx="23685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13041" y="1621451"/>
            <a:ext cx="5814457" cy="3449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89"/>
              <a:buFont typeface="Calibri"/>
              <a:buNone/>
              <a:defRPr sz="4489"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1"/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55067" y="5203778"/>
            <a:ext cx="5130404" cy="239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1795"/>
              <a:buNone/>
              <a:defRPr sz="1795"/>
            </a:lvl1pPr>
            <a:lvl2pPr lvl="1" algn="ct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496"/>
              <a:buNone/>
              <a:defRPr sz="1496"/>
            </a:lvl2pPr>
            <a:lvl3pPr lvl="2" algn="ct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47"/>
              <a:buNone/>
              <a:defRPr sz="1347"/>
            </a:lvl3pPr>
            <a:lvl4pPr lvl="3" algn="ct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4pPr>
            <a:lvl5pPr lvl="4" algn="ct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5pPr>
            <a:lvl6pPr lvl="5" algn="ct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6pPr>
            <a:lvl7pPr lvl="6" algn="ct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7pPr>
            <a:lvl8pPr lvl="7" algn="ct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8pPr>
            <a:lvl9pPr lvl="8" algn="ct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9pPr>
          </a:lstStyle>
          <a:p>
            <a:pPr rtl="1"/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70287" y="9182869"/>
            <a:ext cx="1539121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1"/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265928" y="9182869"/>
            <a:ext cx="2308682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1"/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831130" y="9182869"/>
            <a:ext cx="1539121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70287" y="527490"/>
            <a:ext cx="5899964" cy="191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1"/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77132" y="2830591"/>
            <a:ext cx="6286274" cy="5899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rtl="1"/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70287" y="9182869"/>
            <a:ext cx="1539121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1"/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265928" y="9182869"/>
            <a:ext cx="2308682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1"/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4831130" y="9182869"/>
            <a:ext cx="1539121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1434644" y="3988103"/>
            <a:ext cx="8396223" cy="1474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1"/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558090" y="2555866"/>
            <a:ext cx="8396223" cy="4339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rtl="1"/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70287" y="9182869"/>
            <a:ext cx="1539121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1"/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265928" y="9182869"/>
            <a:ext cx="2308682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1"/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831130" y="9182869"/>
            <a:ext cx="1539121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70287" y="527490"/>
            <a:ext cx="5899964" cy="191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1"/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70287" y="2637436"/>
            <a:ext cx="5899964" cy="628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rtl="1"/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470287" y="9182869"/>
            <a:ext cx="1539121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1"/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2265928" y="9182869"/>
            <a:ext cx="2308682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1"/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831130" y="9182869"/>
            <a:ext cx="1539121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66725" y="2470019"/>
            <a:ext cx="5899964" cy="4121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89"/>
              <a:buFont typeface="Calibri"/>
              <a:buNone/>
              <a:defRPr sz="4489"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1"/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66725" y="6630289"/>
            <a:ext cx="5899964" cy="216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1795"/>
              <a:buNone/>
              <a:defRPr sz="1795">
                <a:solidFill>
                  <a:schemeClr val="dk1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rgbClr val="888888"/>
              </a:buClr>
              <a:buSzPts val="1496"/>
              <a:buNone/>
              <a:defRPr sz="1496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rgbClr val="888888"/>
              </a:buClr>
              <a:buSzPts val="1347"/>
              <a:buNone/>
              <a:defRPr sz="1347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rgbClr val="888888"/>
              </a:buClr>
              <a:buSzPts val="1197"/>
              <a:buNone/>
              <a:defRPr sz="1197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rgbClr val="888888"/>
              </a:buClr>
              <a:buSzPts val="1197"/>
              <a:buNone/>
              <a:defRPr sz="1197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rgbClr val="888888"/>
              </a:buClr>
              <a:buSzPts val="1197"/>
              <a:buNone/>
              <a:defRPr sz="1197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rgbClr val="888888"/>
              </a:buClr>
              <a:buSzPts val="1197"/>
              <a:buNone/>
              <a:defRPr sz="1197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rgbClr val="888888"/>
              </a:buClr>
              <a:buSzPts val="1197"/>
              <a:buNone/>
              <a:defRPr sz="1197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rgbClr val="888888"/>
              </a:buClr>
              <a:buSzPts val="1197"/>
              <a:buNone/>
              <a:defRPr sz="1197">
                <a:solidFill>
                  <a:srgbClr val="888888"/>
                </a:solidFill>
              </a:defRPr>
            </a:lvl9pPr>
          </a:lstStyle>
          <a:p>
            <a:pPr rtl="1"/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70287" y="9182869"/>
            <a:ext cx="1539121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1"/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265928" y="9182869"/>
            <a:ext cx="2308682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1"/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831130" y="9182869"/>
            <a:ext cx="1539121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70287" y="527490"/>
            <a:ext cx="5899964" cy="191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1"/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70287" y="2637436"/>
            <a:ext cx="2907229" cy="628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rtl="1"/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3463022" y="2637436"/>
            <a:ext cx="2907229" cy="628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rtl="1"/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70287" y="9182869"/>
            <a:ext cx="1539121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1"/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2265928" y="9182869"/>
            <a:ext cx="2308682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1"/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831130" y="9182869"/>
            <a:ext cx="1539121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71178" y="527490"/>
            <a:ext cx="5899964" cy="191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1"/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71179" y="2428736"/>
            <a:ext cx="2893868" cy="1190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1795"/>
              <a:buNone/>
              <a:defRPr sz="1795" b="1"/>
            </a:lvl1pPr>
            <a:lvl2pPr marL="914400" lvl="1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496"/>
              <a:buNone/>
              <a:defRPr sz="1496" b="1"/>
            </a:lvl2pPr>
            <a:lvl3pPr marL="1371600" lvl="2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47"/>
              <a:buNone/>
              <a:defRPr sz="1347" b="1"/>
            </a:lvl3pPr>
            <a:lvl4pPr marL="1828800" lvl="3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 b="1"/>
            </a:lvl4pPr>
            <a:lvl5pPr marL="2286000" lvl="4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 b="1"/>
            </a:lvl5pPr>
            <a:lvl6pPr marL="2743200" lvl="5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 b="1"/>
            </a:lvl6pPr>
            <a:lvl7pPr marL="3200400" lvl="6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 b="1"/>
            </a:lvl7pPr>
            <a:lvl8pPr marL="3657600" lvl="7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 b="1"/>
            </a:lvl8pPr>
            <a:lvl9pPr marL="4114800" lvl="8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 b="1"/>
            </a:lvl9pPr>
          </a:lstStyle>
          <a:p>
            <a:pPr rtl="1"/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71179" y="3619022"/>
            <a:ext cx="2893868" cy="5323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rtl="1"/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3463023" y="2428736"/>
            <a:ext cx="2908120" cy="1190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1795"/>
              <a:buNone/>
              <a:defRPr sz="1795" b="1"/>
            </a:lvl1pPr>
            <a:lvl2pPr marL="914400" lvl="1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496"/>
              <a:buNone/>
              <a:defRPr sz="1496" b="1"/>
            </a:lvl2pPr>
            <a:lvl3pPr marL="1371600" lvl="2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47"/>
              <a:buNone/>
              <a:defRPr sz="1347" b="1"/>
            </a:lvl3pPr>
            <a:lvl4pPr marL="1828800" lvl="3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 b="1"/>
            </a:lvl4pPr>
            <a:lvl5pPr marL="2286000" lvl="4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 b="1"/>
            </a:lvl5pPr>
            <a:lvl6pPr marL="2743200" lvl="5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 b="1"/>
            </a:lvl6pPr>
            <a:lvl7pPr marL="3200400" lvl="6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 b="1"/>
            </a:lvl7pPr>
            <a:lvl8pPr marL="3657600" lvl="7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 b="1"/>
            </a:lvl8pPr>
            <a:lvl9pPr marL="4114800" lvl="8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 b="1"/>
            </a:lvl9pPr>
          </a:lstStyle>
          <a:p>
            <a:pPr rtl="1"/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3463023" y="3619022"/>
            <a:ext cx="2908120" cy="5323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rtl="1"/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70287" y="9182869"/>
            <a:ext cx="1539121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1"/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2265928" y="9182869"/>
            <a:ext cx="2308682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1"/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4831130" y="9182869"/>
            <a:ext cx="1539121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70287" y="527490"/>
            <a:ext cx="5899964" cy="191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1"/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70287" y="9182869"/>
            <a:ext cx="1539121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1"/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2265928" y="9182869"/>
            <a:ext cx="2308682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1"/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4831130" y="9182869"/>
            <a:ext cx="1539121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70287" y="9182869"/>
            <a:ext cx="1539121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1"/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2265928" y="9182869"/>
            <a:ext cx="2308682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1"/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831130" y="9182869"/>
            <a:ext cx="1539121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71178" y="660506"/>
            <a:ext cx="2206252" cy="2311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4"/>
              <a:buFont typeface="Calibri"/>
              <a:buNone/>
              <a:defRPr sz="2394"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1"/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908120" y="1426511"/>
            <a:ext cx="3463022" cy="7040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t" anchorCtr="0">
            <a:normAutofit/>
          </a:bodyPr>
          <a:lstStyle>
            <a:lvl1pPr marL="457200" lvl="0" indent="-380619" algn="r" rtl="1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2394"/>
              <a:buChar char="•"/>
              <a:defRPr sz="2394"/>
            </a:lvl1pPr>
            <a:lvl2pPr marL="914400" lvl="1" indent="-361632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2095"/>
              <a:buChar char="•"/>
              <a:defRPr sz="2095"/>
            </a:lvl2pPr>
            <a:lvl3pPr marL="1371600" lvl="2" indent="-342582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795"/>
              <a:buChar char="•"/>
              <a:defRPr sz="1795"/>
            </a:lvl3pPr>
            <a:lvl4pPr marL="1828800" lvl="3" indent="-323596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496"/>
              <a:buChar char="•"/>
              <a:defRPr sz="1496"/>
            </a:lvl4pPr>
            <a:lvl5pPr marL="2286000" lvl="4" indent="-323595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496"/>
              <a:buChar char="•"/>
              <a:defRPr sz="1496"/>
            </a:lvl5pPr>
            <a:lvl6pPr marL="2743200" lvl="5" indent="-323595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496"/>
              <a:buChar char="•"/>
              <a:defRPr sz="1496"/>
            </a:lvl6pPr>
            <a:lvl7pPr marL="3200400" lvl="6" indent="-323595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496"/>
              <a:buChar char="•"/>
              <a:defRPr sz="1496"/>
            </a:lvl7pPr>
            <a:lvl8pPr marL="3657600" lvl="7" indent="-323596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496"/>
              <a:buChar char="•"/>
              <a:defRPr sz="1496"/>
            </a:lvl8pPr>
            <a:lvl9pPr marL="4114800" lvl="8" indent="-323596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496"/>
              <a:buChar char="•"/>
              <a:defRPr sz="1496"/>
            </a:lvl9pPr>
          </a:lstStyle>
          <a:p>
            <a:pPr rtl="1"/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71178" y="2972276"/>
            <a:ext cx="2206252" cy="5506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1pPr>
            <a:lvl2pPr marL="914400" lvl="1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047"/>
              <a:buNone/>
              <a:defRPr sz="1047"/>
            </a:lvl2pPr>
            <a:lvl3pPr marL="1371600" lvl="2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898"/>
              <a:buNone/>
              <a:defRPr sz="897"/>
            </a:lvl3pPr>
            <a:lvl4pPr marL="1828800" lvl="3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748"/>
              <a:buNone/>
              <a:defRPr sz="748"/>
            </a:lvl4pPr>
            <a:lvl5pPr marL="2286000" lvl="4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748"/>
              <a:buNone/>
              <a:defRPr sz="748"/>
            </a:lvl5pPr>
            <a:lvl6pPr marL="2743200" lvl="5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748"/>
              <a:buNone/>
              <a:defRPr sz="748"/>
            </a:lvl6pPr>
            <a:lvl7pPr marL="3200400" lvl="6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748"/>
              <a:buNone/>
              <a:defRPr sz="748"/>
            </a:lvl7pPr>
            <a:lvl8pPr marL="3657600" lvl="7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748"/>
              <a:buNone/>
              <a:defRPr sz="748"/>
            </a:lvl8pPr>
            <a:lvl9pPr marL="4114800" lvl="8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748"/>
              <a:buNone/>
              <a:defRPr sz="748"/>
            </a:lvl9pPr>
          </a:lstStyle>
          <a:p>
            <a:pPr rtl="1"/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70287" y="9182869"/>
            <a:ext cx="1539121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1"/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2265928" y="9182869"/>
            <a:ext cx="2308682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1"/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4831130" y="9182869"/>
            <a:ext cx="1539121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71178" y="660506"/>
            <a:ext cx="2206252" cy="2311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4"/>
              <a:buFont typeface="Calibri"/>
              <a:buNone/>
              <a:defRPr sz="2394"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1"/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2908120" y="1426511"/>
            <a:ext cx="3463022" cy="704080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471178" y="2972276"/>
            <a:ext cx="2206252" cy="5506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1197"/>
              <a:buNone/>
              <a:defRPr sz="1197"/>
            </a:lvl1pPr>
            <a:lvl2pPr marL="914400" lvl="1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047"/>
              <a:buNone/>
              <a:defRPr sz="1047"/>
            </a:lvl2pPr>
            <a:lvl3pPr marL="1371600" lvl="2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898"/>
              <a:buNone/>
              <a:defRPr sz="897"/>
            </a:lvl3pPr>
            <a:lvl4pPr marL="1828800" lvl="3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748"/>
              <a:buNone/>
              <a:defRPr sz="748"/>
            </a:lvl4pPr>
            <a:lvl5pPr marL="2286000" lvl="4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748"/>
              <a:buNone/>
              <a:defRPr sz="748"/>
            </a:lvl5pPr>
            <a:lvl6pPr marL="2743200" lvl="5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748"/>
              <a:buNone/>
              <a:defRPr sz="748"/>
            </a:lvl6pPr>
            <a:lvl7pPr marL="3200400" lvl="6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748"/>
              <a:buNone/>
              <a:defRPr sz="748"/>
            </a:lvl7pPr>
            <a:lvl8pPr marL="3657600" lvl="7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748"/>
              <a:buNone/>
              <a:defRPr sz="748"/>
            </a:lvl8pPr>
            <a:lvl9pPr marL="4114800" lvl="8" indent="-228600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748"/>
              <a:buNone/>
              <a:defRPr sz="748"/>
            </a:lvl9pPr>
          </a:lstStyle>
          <a:p>
            <a:pPr rtl="1"/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70287" y="9182869"/>
            <a:ext cx="1539121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1"/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265928" y="9182869"/>
            <a:ext cx="2308682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1"/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4831130" y="9182869"/>
            <a:ext cx="1539121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70287" y="527490"/>
            <a:ext cx="5899964" cy="191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92"/>
              <a:buFont typeface="Calibri"/>
              <a:buNone/>
              <a:defRPr sz="329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 rtl="1"/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70287" y="2637436"/>
            <a:ext cx="5899964" cy="628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t" anchorCtr="0">
            <a:normAutofit/>
          </a:bodyPr>
          <a:lstStyle>
            <a:lvl1pPr marL="457200" marR="0" lvl="0" indent="-361632" algn="r" rtl="1">
              <a:lnSpc>
                <a:spcPct val="90000"/>
              </a:lnSpc>
              <a:spcBef>
                <a:spcPts val="748"/>
              </a:spcBef>
              <a:spcAft>
                <a:spcPts val="0"/>
              </a:spcAft>
              <a:buClr>
                <a:schemeClr val="dk1"/>
              </a:buClr>
              <a:buSzPts val="2095"/>
              <a:buFont typeface="Arial"/>
              <a:buChar char="•"/>
              <a:defRPr sz="20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582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795"/>
              <a:buFont typeface="Arial"/>
              <a:buChar char="•"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596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496"/>
              <a:buFont typeface="Arial"/>
              <a:buChar char="•"/>
              <a:defRPr sz="14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134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47"/>
              <a:buFont typeface="Arial"/>
              <a:buChar char="•"/>
              <a:defRPr sz="13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134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47"/>
              <a:buFont typeface="Arial"/>
              <a:buChar char="•"/>
              <a:defRPr sz="13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134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47"/>
              <a:buFont typeface="Arial"/>
              <a:buChar char="•"/>
              <a:defRPr sz="13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134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47"/>
              <a:buFont typeface="Arial"/>
              <a:buChar char="•"/>
              <a:defRPr sz="13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134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47"/>
              <a:buFont typeface="Arial"/>
              <a:buChar char="•"/>
              <a:defRPr sz="13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134" algn="r" rtl="1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47"/>
              <a:buFont typeface="Arial"/>
              <a:buChar char="•"/>
              <a:defRPr sz="13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1"/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70287" y="9182869"/>
            <a:ext cx="1539121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8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1"/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265928" y="9182869"/>
            <a:ext cx="2308682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8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1"/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4831130" y="9182869"/>
            <a:ext cx="1539121" cy="52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buNone/>
              <a:defRPr sz="8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spcBef>
                <a:spcPts val="0"/>
              </a:spcBef>
              <a:buNone/>
              <a:defRPr sz="8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spcBef>
                <a:spcPts val="0"/>
              </a:spcBef>
              <a:buNone/>
              <a:defRPr sz="8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spcBef>
                <a:spcPts val="0"/>
              </a:spcBef>
              <a:buNone/>
              <a:defRPr sz="8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spcBef>
                <a:spcPts val="0"/>
              </a:spcBef>
              <a:buNone/>
              <a:defRPr sz="8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spcBef>
                <a:spcPts val="0"/>
              </a:spcBef>
              <a:buNone/>
              <a:defRPr sz="8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spcBef>
                <a:spcPts val="0"/>
              </a:spcBef>
              <a:buNone/>
              <a:defRPr sz="8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spcBef>
                <a:spcPts val="0"/>
              </a:spcBef>
              <a:buNone/>
              <a:defRPr sz="8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spcBef>
                <a:spcPts val="0"/>
              </a:spcBef>
              <a:buNone/>
              <a:defRPr sz="89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hyperlink" Target="mailto:Nafeesah.ali@nhs.net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3927739"/>
            <a:ext cx="6840538" cy="2710417"/>
          </a:xfrm>
          <a:prstGeom prst="rect">
            <a:avLst/>
          </a:prstGeom>
          <a:solidFill>
            <a:srgbClr val="A0515D">
              <a:alpha val="41960"/>
            </a:srgbClr>
          </a:solidFill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286228" y="1474390"/>
            <a:ext cx="5130404" cy="30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t" anchorCtr="0">
            <a:normAutofit fontScale="92500" lnSpcReduction="10000"/>
          </a:bodyPr>
          <a:lstStyle/>
          <a:p>
            <a:pPr marL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ur" sz="1750" b="1" dirty="0">
                <a:latin typeface="Playfair Display"/>
                <a:ea typeface="Playfair Display"/>
                <a:cs typeface="Playfair Display"/>
                <a:sym typeface="Playfair Display"/>
              </a:rPr>
              <a:t>ہمیں آپ کی ضرورت ہے </a:t>
            </a:r>
            <a:endParaRPr sz="1750" b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0" y="0"/>
            <a:ext cx="6840538" cy="1291856"/>
          </a:xfrm>
          <a:prstGeom prst="rect">
            <a:avLst/>
          </a:prstGeom>
          <a:solidFill>
            <a:srgbClr val="A0515D"/>
          </a:solidFill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C4D6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0" y="9287539"/>
            <a:ext cx="6840538" cy="1315334"/>
          </a:xfrm>
          <a:prstGeom prst="rect">
            <a:avLst/>
          </a:prstGeom>
          <a:solidFill>
            <a:srgbClr val="A0515D"/>
          </a:solidFill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-1" y="-92794"/>
            <a:ext cx="6840537" cy="1208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b" anchorCtr="0">
            <a:noAutofit/>
          </a:bodyPr>
          <a:lstStyle/>
          <a:p>
            <a:pPr marL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</a:pPr>
            <a:r>
              <a:rPr lang="ur" sz="3200" dirty="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کیا</a:t>
            </a:r>
            <a:r>
              <a:rPr lang="en-GB" sz="3200" dirty="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ur" sz="3200" dirty="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آپ کو ذیابیطس اور شدید ذہنی مرض ہے؟</a:t>
            </a:r>
            <a:endParaRPr dirty="0"/>
          </a:p>
        </p:txBody>
      </p:sp>
      <p:sp>
        <p:nvSpPr>
          <p:cNvPr id="89" name="Google Shape;89;p1"/>
          <p:cNvSpPr txBox="1"/>
          <p:nvPr/>
        </p:nvSpPr>
        <p:spPr>
          <a:xfrm>
            <a:off x="286228" y="4088504"/>
            <a:ext cx="5130404" cy="30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t" anchorCtr="0">
            <a:normAutofit fontScale="92500" lnSpcReduction="10000"/>
          </a:bodyPr>
          <a:lstStyle/>
          <a:p>
            <a:pPr marL="0" marR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ur" sz="1795" b="1" u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ہمارا پروجیکٹ</a:t>
            </a:r>
            <a:endParaRPr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286228" y="6760023"/>
            <a:ext cx="5130404" cy="30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marR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Arial"/>
              <a:buNone/>
            </a:pPr>
            <a:r>
              <a:rPr lang="ur" sz="1750" b="1" u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آپ کس طرح مدد کر سکتے ہیں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1402740" y="9477388"/>
            <a:ext cx="40551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marR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ur" sz="1400" b="0" u="none" dirty="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شرکت کریں: </a:t>
            </a:r>
            <a:r>
              <a:rPr lang="en-GB" dirty="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Nafeesah.ali@nhs.net</a:t>
            </a:r>
            <a:endParaRPr lang="en-GB" dirty="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GB" sz="1400" b="0" u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07989414129</a:t>
            </a:r>
            <a:endParaRPr sz="1400" b="0" u="none" dirty="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286228" y="2909834"/>
            <a:ext cx="18987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t" anchorCtr="0">
            <a:sp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ur" sz="12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شدید ذہنی مرض</a:t>
            </a:r>
            <a:r>
              <a:rPr lang="ur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میں مبتلا افراد میں </a:t>
            </a:r>
            <a:r>
              <a:rPr lang="ur" sz="12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ذیابیطس</a:t>
            </a:r>
            <a:r>
              <a:rPr lang="ur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ہونے کا امکان زیادہ ہوتا ہے</a:t>
            </a:r>
            <a:endParaRPr dirty="0"/>
          </a:p>
        </p:txBody>
      </p:sp>
      <p:sp>
        <p:nvSpPr>
          <p:cNvPr id="93" name="Google Shape;93;p1"/>
          <p:cNvSpPr txBox="1"/>
          <p:nvPr/>
        </p:nvSpPr>
        <p:spPr>
          <a:xfrm>
            <a:off x="2437874" y="2909834"/>
            <a:ext cx="18987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t" anchorCtr="0">
            <a:sp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u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ان دونوں حالتوں کا </a:t>
            </a:r>
            <a:r>
              <a:rPr lang="ur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ناقص انتظام</a:t>
            </a:r>
            <a:r>
              <a:rPr lang="u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ur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مختصر زندگی</a:t>
            </a:r>
            <a:r>
              <a:rPr lang="u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کا باعث بن سکتا ہے</a:t>
            </a:r>
            <a:endParaRPr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4589521" y="2909834"/>
            <a:ext cx="194418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t" anchorCtr="0">
            <a:sp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ur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ڈائمنڈز</a:t>
            </a:r>
            <a:r>
              <a:rPr lang="u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کی طرح ایک تیار کردہ پروگرام </a:t>
            </a:r>
            <a:r>
              <a:rPr lang="en-gb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مدد</a:t>
            </a: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ur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کر سکتا ہے، </a:t>
            </a:r>
            <a:r>
              <a:rPr lang="u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لیکن</a:t>
            </a:r>
            <a:r>
              <a:rPr lang="ur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ہمیں آپ کی ضرورت ہے۔۔۔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280351" y="5253161"/>
            <a:ext cx="208015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t" anchorCtr="0">
            <a:sp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ur" sz="12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ڈائمنڈز</a:t>
            </a:r>
            <a:r>
              <a:rPr lang="ur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ذیابیطس اور ذہنی صحت کے ساتھ بہتر زندگی گزارنے کے لیے </a:t>
            </a:r>
            <a:r>
              <a:rPr lang="ur" sz="12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طرز زندگی میں تبدیلیاں</a:t>
            </a:r>
            <a:r>
              <a:rPr lang="ur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لانے میں لوگوں کی مدد کرنے کے لیے 6 ماہ کا حمایت یافتہ سیلف مینجمنٹ پروگرام ہے</a:t>
            </a:r>
            <a:endParaRPr dirty="0"/>
          </a:p>
        </p:txBody>
      </p:sp>
      <p:sp>
        <p:nvSpPr>
          <p:cNvPr id="96" name="Google Shape;96;p1"/>
          <p:cNvSpPr txBox="1"/>
          <p:nvPr/>
        </p:nvSpPr>
        <p:spPr>
          <a:xfrm>
            <a:off x="2522239" y="5235064"/>
            <a:ext cx="19083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t" anchorCtr="0">
            <a:sp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u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ہم یہ معلوم کرنے کے لیے ایک اسٹڈی کر رہے ہیں کہ آیا </a:t>
            </a:r>
            <a:endParaRPr/>
          </a:p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ur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ڈائمنڈ پروگرام کام کرتا ہے یا نہیں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4589521" y="5235064"/>
            <a:ext cx="198722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t" anchorCtr="0">
            <a:sp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u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ہمیں </a:t>
            </a:r>
            <a:r>
              <a:rPr lang="ur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مختلف بیک گراؤنڈز سے تعلق رکھنے والے بالغوں کی ضرورت ہے</a:t>
            </a:r>
            <a:r>
              <a:rPr lang="u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جو ذیابیطس اور شدید ذہنی مرض میں مبتلا ہیں </a:t>
            </a:r>
            <a:endParaRPr/>
          </a:p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u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شرکت کرنے کے لیے</a:t>
            </a: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329262" y="8205016"/>
            <a:ext cx="18987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t" anchorCtr="0">
            <a:sp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ur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مندرجہ ذیل تفصیلات کا استعمال کرتے ہوئے مزید جاننے کے لیے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رابطہ</a:t>
            </a:r>
            <a:r>
              <a:rPr lang="en-gb" sz="12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12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کریں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2429962" y="8205016"/>
            <a:ext cx="20006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t" anchorCtr="0">
            <a:sp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u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یہ جاننے کے لیے ٹیم کے کسی ممبر سے </a:t>
            </a:r>
            <a:r>
              <a:rPr lang="ur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ملیں</a:t>
            </a:r>
            <a:r>
              <a:rPr lang="u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کہ آیا آپ </a:t>
            </a:r>
            <a:r>
              <a:rPr lang="ur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حصہ لے</a:t>
            </a:r>
            <a:r>
              <a:rPr lang="u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سکتے ہیں یا نہیں</a:t>
            </a:r>
            <a:endParaRPr dirty="0"/>
          </a:p>
        </p:txBody>
      </p:sp>
      <p:sp>
        <p:nvSpPr>
          <p:cNvPr id="100" name="Google Shape;100;p1"/>
          <p:cNvSpPr txBox="1"/>
          <p:nvPr/>
        </p:nvSpPr>
        <p:spPr>
          <a:xfrm>
            <a:off x="4632555" y="8205016"/>
            <a:ext cx="194418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t" anchorCtr="0">
            <a:sp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u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آپ کی شرکت </a:t>
            </a:r>
            <a:r>
              <a:rPr lang="ur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آپ کی صحت</a:t>
            </a:r>
            <a:r>
              <a:rPr lang="ur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اور آپ جیسے لوگوں کی زندگیوں کو </a:t>
            </a:r>
            <a:r>
              <a:rPr lang="en-gb" sz="12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بہتر بنانے </a:t>
            </a: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میں ہماری مدد کر سکتی ہے</a:t>
            </a:r>
            <a:endParaRPr sz="12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4" name="Google Shape;104;p1" descr="Cycle with peopl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0056" y="4163720"/>
            <a:ext cx="1071344" cy="1071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 descr="Heart with pulse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25931" y="729654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4286" y="4404447"/>
            <a:ext cx="998701" cy="78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 descr="Speaker phone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921" y="7257551"/>
            <a:ext cx="91525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 descr="Boardroom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26105" y="7257551"/>
            <a:ext cx="91525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 descr="A picture containing text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459" y="9945206"/>
            <a:ext cx="1913138" cy="723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 descr="A picture containing logo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064278" y="9992881"/>
            <a:ext cx="1986677" cy="52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723D9A-7342-7F5E-AAF2-5EA9FDBF8C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58359" y="4032001"/>
            <a:ext cx="1242559" cy="12364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460DBC-BEAE-8073-9595-CF1107BC6C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7921" y="1879090"/>
            <a:ext cx="998701" cy="9842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084895-2F4E-3D7A-043B-FA135C9A06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23931" y="1911095"/>
            <a:ext cx="1200243" cy="10002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C451E6-DA49-F132-CC59-DD43194DD1F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08184" y="1938614"/>
            <a:ext cx="1142908" cy="10263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90FE37-F251-C162-6872-7311395EF69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39961" y="10038796"/>
            <a:ext cx="2507007" cy="564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Playfair Display</vt:lpstr>
      <vt:lpstr>Helvetica Neue</vt:lpstr>
      <vt:lpstr>Calibri</vt:lpstr>
      <vt:lpstr>Arial</vt:lpstr>
      <vt:lpstr>Office Theme</vt:lpstr>
      <vt:lpstr>کیا  آپ کو ذیابیطس اور شدید ذہنی مرض ہے؟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2023-04-04T13:11:22Z</dcterms:created>
  <dcterms:modified xsi:type="dcterms:W3CDTF">2023-12-13T13:58:17Z</dcterms:modified>
</cp:coreProperties>
</file>