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  <p:sldMasterId id="2147483735" r:id="rId5"/>
    <p:sldMasterId id="2147483737" r:id="rId6"/>
  </p:sldMasterIdLst>
  <p:notesMasterIdLst>
    <p:notesMasterId r:id="rId26"/>
  </p:notesMasterIdLst>
  <p:handoutMasterIdLst>
    <p:handoutMasterId r:id="rId27"/>
  </p:handoutMasterIdLst>
  <p:sldIdLst>
    <p:sldId id="256" r:id="rId7"/>
    <p:sldId id="274" r:id="rId8"/>
    <p:sldId id="286" r:id="rId9"/>
    <p:sldId id="288" r:id="rId10"/>
    <p:sldId id="297" r:id="rId11"/>
    <p:sldId id="299" r:id="rId12"/>
    <p:sldId id="302" r:id="rId13"/>
    <p:sldId id="303" r:id="rId14"/>
    <p:sldId id="304" r:id="rId15"/>
    <p:sldId id="305" r:id="rId16"/>
    <p:sldId id="292" r:id="rId17"/>
    <p:sldId id="300" r:id="rId18"/>
    <p:sldId id="309" r:id="rId19"/>
    <p:sldId id="306" r:id="rId20"/>
    <p:sldId id="307" r:id="rId21"/>
    <p:sldId id="310" r:id="rId22"/>
    <p:sldId id="311" r:id="rId23"/>
    <p:sldId id="308" r:id="rId24"/>
    <p:sldId id="301" r:id="rId25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05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bster, Harry" userId="88e2db99-913b-4cfc-b3ae-c3cf56def2ef" providerId="ADAL" clId="{4FD8F362-B06D-4F6A-8851-37846B193CAD}"/>
    <pc:docChg chg="undo custSel addSld delSld modSld sldOrd">
      <pc:chgData name="Webster, Harry" userId="88e2db99-913b-4cfc-b3ae-c3cf56def2ef" providerId="ADAL" clId="{4FD8F362-B06D-4F6A-8851-37846B193CAD}" dt="2024-04-26T10:35:09.364" v="1025" actId="20577"/>
      <pc:docMkLst>
        <pc:docMk/>
      </pc:docMkLst>
      <pc:sldChg chg="del">
        <pc:chgData name="Webster, Harry" userId="88e2db99-913b-4cfc-b3ae-c3cf56def2ef" providerId="ADAL" clId="{4FD8F362-B06D-4F6A-8851-37846B193CAD}" dt="2024-04-26T10:12:43.269" v="1" actId="47"/>
        <pc:sldMkLst>
          <pc:docMk/>
          <pc:sldMk cId="3716701349" sldId="271"/>
        </pc:sldMkLst>
      </pc:sldChg>
      <pc:sldChg chg="ord">
        <pc:chgData name="Webster, Harry" userId="88e2db99-913b-4cfc-b3ae-c3cf56def2ef" providerId="ADAL" clId="{4FD8F362-B06D-4F6A-8851-37846B193CAD}" dt="2024-04-26T10:22:05.980" v="472"/>
        <pc:sldMkLst>
          <pc:docMk/>
          <pc:sldMk cId="1024676345" sldId="292"/>
        </pc:sldMkLst>
      </pc:sldChg>
      <pc:sldChg chg="modSp mod">
        <pc:chgData name="Webster, Harry" userId="88e2db99-913b-4cfc-b3ae-c3cf56def2ef" providerId="ADAL" clId="{4FD8F362-B06D-4F6A-8851-37846B193CAD}" dt="2024-04-26T10:18:20.451" v="468" actId="20577"/>
        <pc:sldMkLst>
          <pc:docMk/>
          <pc:sldMk cId="2029190464" sldId="297"/>
        </pc:sldMkLst>
        <pc:spChg chg="mod">
          <ac:chgData name="Webster, Harry" userId="88e2db99-913b-4cfc-b3ae-c3cf56def2ef" providerId="ADAL" clId="{4FD8F362-B06D-4F6A-8851-37846B193CAD}" dt="2024-04-26T10:13:34.165" v="41" actId="20577"/>
          <ac:spMkLst>
            <pc:docMk/>
            <pc:sldMk cId="2029190464" sldId="297"/>
            <ac:spMk id="2" creationId="{FC8BA103-448C-484A-A2C6-B45C394C453D}"/>
          </ac:spMkLst>
        </pc:spChg>
        <pc:spChg chg="mod">
          <ac:chgData name="Webster, Harry" userId="88e2db99-913b-4cfc-b3ae-c3cf56def2ef" providerId="ADAL" clId="{4FD8F362-B06D-4F6A-8851-37846B193CAD}" dt="2024-04-26T10:18:20.451" v="468" actId="20577"/>
          <ac:spMkLst>
            <pc:docMk/>
            <pc:sldMk cId="2029190464" sldId="297"/>
            <ac:spMk id="3" creationId="{AF87AE5E-A5DD-4944-8E08-201C67C767F8}"/>
          </ac:spMkLst>
        </pc:spChg>
      </pc:sldChg>
      <pc:sldChg chg="del">
        <pc:chgData name="Webster, Harry" userId="88e2db99-913b-4cfc-b3ae-c3cf56def2ef" providerId="ADAL" clId="{4FD8F362-B06D-4F6A-8851-37846B193CAD}" dt="2024-04-26T10:01:35.927" v="0" actId="47"/>
        <pc:sldMkLst>
          <pc:docMk/>
          <pc:sldMk cId="3412697251" sldId="298"/>
        </pc:sldMkLst>
      </pc:sldChg>
      <pc:sldChg chg="ord">
        <pc:chgData name="Webster, Harry" userId="88e2db99-913b-4cfc-b3ae-c3cf56def2ef" providerId="ADAL" clId="{4FD8F362-B06D-4F6A-8851-37846B193CAD}" dt="2024-04-26T10:21:45.714" v="470"/>
        <pc:sldMkLst>
          <pc:docMk/>
          <pc:sldMk cId="4247501673" sldId="300"/>
        </pc:sldMkLst>
      </pc:sldChg>
      <pc:sldChg chg="modSp new mod">
        <pc:chgData name="Webster, Harry" userId="88e2db99-913b-4cfc-b3ae-c3cf56def2ef" providerId="ADAL" clId="{4FD8F362-B06D-4F6A-8851-37846B193CAD}" dt="2024-04-26T10:32:41.376" v="929" actId="20577"/>
        <pc:sldMkLst>
          <pc:docMk/>
          <pc:sldMk cId="3908145082" sldId="309"/>
        </pc:sldMkLst>
        <pc:spChg chg="mod">
          <ac:chgData name="Webster, Harry" userId="88e2db99-913b-4cfc-b3ae-c3cf56def2ef" providerId="ADAL" clId="{4FD8F362-B06D-4F6A-8851-37846B193CAD}" dt="2024-04-26T10:24:27.325" v="481" actId="20577"/>
          <ac:spMkLst>
            <pc:docMk/>
            <pc:sldMk cId="3908145082" sldId="309"/>
            <ac:spMk id="2" creationId="{816EC4FF-10BD-1957-8774-5CF10D819452}"/>
          </ac:spMkLst>
        </pc:spChg>
        <pc:spChg chg="mod">
          <ac:chgData name="Webster, Harry" userId="88e2db99-913b-4cfc-b3ae-c3cf56def2ef" providerId="ADAL" clId="{4FD8F362-B06D-4F6A-8851-37846B193CAD}" dt="2024-04-26T10:32:41.376" v="929" actId="20577"/>
          <ac:spMkLst>
            <pc:docMk/>
            <pc:sldMk cId="3908145082" sldId="309"/>
            <ac:spMk id="3" creationId="{D555E309-9E4F-35E3-3FDD-587E97AFD925}"/>
          </ac:spMkLst>
        </pc:spChg>
      </pc:sldChg>
      <pc:sldChg chg="modSp new mod">
        <pc:chgData name="Webster, Harry" userId="88e2db99-913b-4cfc-b3ae-c3cf56def2ef" providerId="ADAL" clId="{4FD8F362-B06D-4F6A-8851-37846B193CAD}" dt="2024-04-26T10:34:02.153" v="983" actId="403"/>
        <pc:sldMkLst>
          <pc:docMk/>
          <pc:sldMk cId="4146747938" sldId="310"/>
        </pc:sldMkLst>
        <pc:spChg chg="mod">
          <ac:chgData name="Webster, Harry" userId="88e2db99-913b-4cfc-b3ae-c3cf56def2ef" providerId="ADAL" clId="{4FD8F362-B06D-4F6A-8851-37846B193CAD}" dt="2024-04-26T10:33:15.279" v="964" actId="20577"/>
          <ac:spMkLst>
            <pc:docMk/>
            <pc:sldMk cId="4146747938" sldId="310"/>
            <ac:spMk id="2" creationId="{DFEAA409-17DB-C2CF-ECC0-722438090A19}"/>
          </ac:spMkLst>
        </pc:spChg>
        <pc:spChg chg="mod">
          <ac:chgData name="Webster, Harry" userId="88e2db99-913b-4cfc-b3ae-c3cf56def2ef" providerId="ADAL" clId="{4FD8F362-B06D-4F6A-8851-37846B193CAD}" dt="2024-04-26T10:34:02.153" v="983" actId="403"/>
          <ac:spMkLst>
            <pc:docMk/>
            <pc:sldMk cId="4146747938" sldId="310"/>
            <ac:spMk id="3" creationId="{00A7051A-1DAC-5278-5AD0-474F38444E6D}"/>
          </ac:spMkLst>
        </pc:spChg>
      </pc:sldChg>
      <pc:sldChg chg="modSp new mod">
        <pc:chgData name="Webster, Harry" userId="88e2db99-913b-4cfc-b3ae-c3cf56def2ef" providerId="ADAL" clId="{4FD8F362-B06D-4F6A-8851-37846B193CAD}" dt="2024-04-26T10:35:09.364" v="1025" actId="20577"/>
        <pc:sldMkLst>
          <pc:docMk/>
          <pc:sldMk cId="1310407329" sldId="311"/>
        </pc:sldMkLst>
        <pc:spChg chg="mod">
          <ac:chgData name="Webster, Harry" userId="88e2db99-913b-4cfc-b3ae-c3cf56def2ef" providerId="ADAL" clId="{4FD8F362-B06D-4F6A-8851-37846B193CAD}" dt="2024-04-26T10:34:31.698" v="1013" actId="20577"/>
          <ac:spMkLst>
            <pc:docMk/>
            <pc:sldMk cId="1310407329" sldId="311"/>
            <ac:spMk id="2" creationId="{A026084A-FDD9-4196-5F66-7A7787A05602}"/>
          </ac:spMkLst>
        </pc:spChg>
        <pc:spChg chg="mod">
          <ac:chgData name="Webster, Harry" userId="88e2db99-913b-4cfc-b3ae-c3cf56def2ef" providerId="ADAL" clId="{4FD8F362-B06D-4F6A-8851-37846B193CAD}" dt="2024-04-26T10:35:09.364" v="1025" actId="20577"/>
          <ac:spMkLst>
            <pc:docMk/>
            <pc:sldMk cId="1310407329" sldId="311"/>
            <ac:spMk id="3" creationId="{1FC85A18-853E-4A12-CED6-9785940774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9F7C6-5FC9-4873-BEA2-7723D901B18F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D63A5-906E-4F16-A03E-B77256AED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928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E892E-C60D-452D-86BC-5396DA0964F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FF78D-685F-447E-B6EE-B8F396F50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9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F78D-685F-447E-B6EE-B8F396F5031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17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8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DF6AA7-DC38-474F-A62C-F39A10E7F2A5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F2FC1B-4D8A-424A-B9B6-755C7CA9A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5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7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580063" y="5373688"/>
            <a:ext cx="3333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Geneva" pitchFamily="-65" charset="-128"/>
          <a:cs typeface="Geneva" pitchFamily="-65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  <a:ea typeface="Geneva" pitchFamily="-65" charset="-128"/>
          <a:cs typeface="Geneva" pitchFamily="-65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  <a:ea typeface="Geneva" pitchFamily="-65" charset="-128"/>
          <a:cs typeface="Geneva" pitchFamily="-65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  <a:ea typeface="Geneva" pitchFamily="-65" charset="-128"/>
          <a:cs typeface="Geneva" pitchFamily="-65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  <a:ea typeface="Geneva" pitchFamily="-65" charset="-128"/>
          <a:cs typeface="Geneva" pitchFamily="-65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Geneva" pitchFamily="-65" charset="-128"/>
          <a:cs typeface="Geneva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Geneva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74638"/>
            <a:ext cx="8785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84313"/>
            <a:ext cx="87852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+mj-lt"/>
          <a:ea typeface="Geneva" pitchFamily="-65" charset="-128"/>
          <a:cs typeface="Geneva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  <a:ea typeface="Geneva" pitchFamily="-65" charset="-128"/>
          <a:cs typeface="Geneva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  <a:ea typeface="Geneva" pitchFamily="-65" charset="-128"/>
          <a:cs typeface="Geneva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  <a:ea typeface="Geneva" pitchFamily="-65" charset="-128"/>
          <a:cs typeface="Geneva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  <a:ea typeface="Geneva" pitchFamily="-65" charset="-128"/>
          <a:cs typeface="Geneva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49100"/>
        </a:buClr>
        <a:buSzPct val="145000"/>
        <a:buFont typeface="Verdana" pitchFamily="34" charset="0"/>
        <a:buChar char="□"/>
        <a:defRPr sz="2800">
          <a:solidFill>
            <a:srgbClr val="00496E"/>
          </a:solidFill>
          <a:latin typeface="+mn-lt"/>
          <a:ea typeface="Geneva" pitchFamily="-65" charset="-128"/>
          <a:cs typeface="Geneva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49100"/>
        </a:buClr>
        <a:buSzPct val="130000"/>
        <a:buFont typeface="Wingdings" pitchFamily="2" charset="2"/>
        <a:buChar char="§"/>
        <a:defRPr sz="2400">
          <a:solidFill>
            <a:srgbClr val="00496E"/>
          </a:solidFill>
          <a:latin typeface="+mn-lt"/>
          <a:ea typeface="Geneva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96E"/>
        </a:buClr>
        <a:buFont typeface="Wingdings" pitchFamily="2" charset="2"/>
        <a:buChar char="§"/>
        <a:defRPr sz="2000">
          <a:solidFill>
            <a:srgbClr val="00496E"/>
          </a:solidFill>
          <a:latin typeface="+mn-lt"/>
          <a:ea typeface="Geneva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2A8"/>
        </a:buClr>
        <a:buFont typeface="Wingdings" pitchFamily="2" charset="2"/>
        <a:buChar char="§"/>
        <a:defRPr>
          <a:solidFill>
            <a:srgbClr val="00496E"/>
          </a:solidFill>
          <a:latin typeface="+mn-lt"/>
          <a:ea typeface="Geneva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5BD66"/>
        </a:buClr>
        <a:buFont typeface="Wingdings" pitchFamily="2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5BD66"/>
        </a:buClr>
        <a:buFont typeface="Wingdings" pitchFamily="-65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5BD66"/>
        </a:buClr>
        <a:buFont typeface="Wingdings" pitchFamily="-65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5BD66"/>
        </a:buClr>
        <a:buFont typeface="Wingdings" pitchFamily="-65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5BD66"/>
        </a:buClr>
        <a:buFont typeface="Wingdings" pitchFamily="-65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74638"/>
            <a:ext cx="8785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84313"/>
            <a:ext cx="87852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+mj-lt"/>
          <a:ea typeface="Geneva" pitchFamily="-65" charset="-128"/>
          <a:cs typeface="Geneva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  <a:ea typeface="Geneva" pitchFamily="-65" charset="-128"/>
          <a:cs typeface="Geneva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  <a:ea typeface="Geneva" pitchFamily="-65" charset="-128"/>
          <a:cs typeface="Geneva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  <a:ea typeface="Geneva" pitchFamily="-65" charset="-128"/>
          <a:cs typeface="Geneva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  <a:ea typeface="Geneva" pitchFamily="-65" charset="-128"/>
          <a:cs typeface="Geneva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496E"/>
          </a:solidFill>
          <a:latin typeface="Verdana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49100"/>
        </a:buClr>
        <a:buSzPct val="145000"/>
        <a:buFont typeface="Verdana" pitchFamily="34" charset="0"/>
        <a:buChar char="□"/>
        <a:defRPr sz="2800">
          <a:solidFill>
            <a:srgbClr val="00496E"/>
          </a:solidFill>
          <a:latin typeface="+mn-lt"/>
          <a:ea typeface="Geneva" pitchFamily="-65" charset="-128"/>
          <a:cs typeface="Geneva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49100"/>
        </a:buClr>
        <a:buSzPct val="130000"/>
        <a:buFont typeface="Wingdings" pitchFamily="2" charset="2"/>
        <a:buChar char="§"/>
        <a:defRPr sz="2400">
          <a:solidFill>
            <a:srgbClr val="00496E"/>
          </a:solidFill>
          <a:latin typeface="+mn-lt"/>
          <a:ea typeface="Geneva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96E"/>
        </a:buClr>
        <a:buFont typeface="Wingdings" pitchFamily="2" charset="2"/>
        <a:buChar char="§"/>
        <a:defRPr sz="2000">
          <a:solidFill>
            <a:srgbClr val="00496E"/>
          </a:solidFill>
          <a:latin typeface="+mn-lt"/>
          <a:ea typeface="Geneva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2A8"/>
        </a:buClr>
        <a:buFont typeface="Wingdings" pitchFamily="2" charset="2"/>
        <a:buChar char="§"/>
        <a:defRPr>
          <a:solidFill>
            <a:srgbClr val="00496E"/>
          </a:solidFill>
          <a:latin typeface="+mn-lt"/>
          <a:ea typeface="Geneva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5BD66"/>
        </a:buClr>
        <a:buFont typeface="Wingdings" pitchFamily="2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5BD66"/>
        </a:buClr>
        <a:buFont typeface="Wingdings" pitchFamily="-65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5BD66"/>
        </a:buClr>
        <a:buFont typeface="Wingdings" pitchFamily="-65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5BD66"/>
        </a:buClr>
        <a:buFont typeface="Wingdings" pitchFamily="-65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5BD66"/>
        </a:buClr>
        <a:buFont typeface="Wingdings" pitchFamily="-65" charset="2"/>
        <a:buChar char="§"/>
        <a:defRPr sz="1600">
          <a:solidFill>
            <a:srgbClr val="00496E"/>
          </a:solidFill>
          <a:latin typeface="+mn-lt"/>
          <a:ea typeface="Geneva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utytoRefer@Leeds.gov.uk" TargetMode="External"/><Relationship Id="rId2" Type="http://schemas.openxmlformats.org/officeDocument/2006/relationships/hyperlink" Target="mailto:housing.options@leeds.gov.uk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titledto.co.uk/benefits-calculator/Intro/Home?cid=62eb5f21-4f79-433a-a503-26887c3279a5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020" y="3933056"/>
            <a:ext cx="8960024" cy="1829761"/>
          </a:xfrm>
        </p:spPr>
        <p:txBody>
          <a:bodyPr>
            <a:no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Leeds Housing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5805264"/>
            <a:ext cx="5180112" cy="877924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Homelessness Prevention Service </a:t>
            </a:r>
          </a:p>
          <a:p>
            <a:r>
              <a:rPr lang="en-GB" dirty="0">
                <a:solidFill>
                  <a:schemeClr val="bg1"/>
                </a:solidFill>
              </a:rPr>
              <a:t>Leeds City Council</a:t>
            </a:r>
          </a:p>
        </p:txBody>
      </p:sp>
    </p:spTree>
    <p:extLst>
      <p:ext uri="{BB962C8B-B14F-4D97-AF65-F5344CB8AC3E}">
        <p14:creationId xmlns:p14="http://schemas.microsoft.com/office/powerpoint/2010/main" val="2089298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8FAF3-D6E5-045E-06A1-2D88AF0C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Options Given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10B58-CBE6-44BF-B3C1-2CA7C9BF0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Supported Accommodation – useful for households who are homeless and have additional support needs</a:t>
            </a:r>
          </a:p>
          <a:p>
            <a:r>
              <a:rPr lang="en-GB" sz="2400" dirty="0"/>
              <a:t>Social Housing – a customer may be awarded a priority as part of their assessment with a view to bidding on social housing. This is heavily oversubscribed with an average wait time of over 2 years on Band A priority.</a:t>
            </a:r>
          </a:p>
          <a:p>
            <a:r>
              <a:rPr lang="en-GB" sz="2400" dirty="0"/>
              <a:t>Private Rented Accommodation – likely to be the main option to resolving current homelessness period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846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74F55-9E8E-44EB-B564-96D79B733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Duty to Refer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3F8E0-A8C3-4C8E-800B-9E50C4B88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General contact into Housing Options should be made via: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Emergency homeless tonight: 0113 222 4412</a:t>
            </a:r>
          </a:p>
          <a:p>
            <a:pPr marL="0" indent="0">
              <a:buNone/>
            </a:pPr>
            <a:endParaRPr lang="en-GB" sz="400" dirty="0"/>
          </a:p>
          <a:p>
            <a:pPr marL="0" indent="0">
              <a:buNone/>
            </a:pPr>
            <a:endParaRPr lang="en-GB" sz="400" dirty="0"/>
          </a:p>
          <a:p>
            <a:r>
              <a:rPr lang="en-GB" sz="2000" dirty="0"/>
              <a:t>Enquiries around additional needs assessments, priority extensions / bedroom changes to email </a:t>
            </a:r>
            <a:r>
              <a:rPr lang="en-GB" sz="2000" dirty="0">
                <a:hlinkClick r:id="rId2"/>
              </a:rPr>
              <a:t>housing.options@leeds.gov.uk</a:t>
            </a:r>
            <a:r>
              <a:rPr lang="en-GB" sz="2000" dirty="0"/>
              <a:t> </a:t>
            </a:r>
          </a:p>
          <a:p>
            <a:pPr marL="0" indent="0">
              <a:buNone/>
            </a:pPr>
            <a:endParaRPr lang="en-GB" sz="400" dirty="0"/>
          </a:p>
          <a:p>
            <a:r>
              <a:rPr lang="en-GB" sz="2000" dirty="0"/>
              <a:t> Non-emergency homeless referrals should be sent to: </a:t>
            </a:r>
            <a:r>
              <a:rPr lang="en-GB" sz="2000" dirty="0">
                <a:hlinkClick r:id="rId3"/>
              </a:rPr>
              <a:t>DutytoRefer@Leeds.gov.uk</a:t>
            </a:r>
            <a:r>
              <a:rPr lang="en-GB" sz="2000" dirty="0"/>
              <a:t> </a:t>
            </a:r>
          </a:p>
          <a:p>
            <a:r>
              <a:rPr lang="en-GB" sz="2000" dirty="0"/>
              <a:t>Completed form should be sent to DutytoRefer@Leeds.gov.uk</a:t>
            </a:r>
          </a:p>
        </p:txBody>
      </p:sp>
    </p:spTree>
    <p:extLst>
      <p:ext uri="{BB962C8B-B14F-4D97-AF65-F5344CB8AC3E}">
        <p14:creationId xmlns:p14="http://schemas.microsoft.com/office/powerpoint/2010/main" val="1024676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F1D6-F537-5BAD-3154-95C57D03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for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BE130-6D40-2707-B7F1-C4F4FDBB9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Applicants name, ID, household composition</a:t>
            </a:r>
          </a:p>
          <a:p>
            <a:r>
              <a:rPr lang="en-GB" dirty="0"/>
              <a:t>Supporting evidence for health needs i.e. GP letters, diagnosis and medication details to determine priority need.</a:t>
            </a:r>
          </a:p>
          <a:p>
            <a:r>
              <a:rPr lang="en-GB" dirty="0"/>
              <a:t>As much information as possible on applicants' circumstances.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501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EC4FF-10BD-1957-8774-5CF10D81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5E309-9E4F-35E3-3FDD-587E97AF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Alongside the housing process, the applicant will need to ensure they have applied for benefits.</a:t>
            </a:r>
          </a:p>
          <a:p>
            <a:r>
              <a:rPr lang="en-GB" dirty="0"/>
              <a:t>The earlier they do this, the better as there can be a 5 week wait following an application.</a:t>
            </a:r>
          </a:p>
          <a:p>
            <a:r>
              <a:rPr lang="en-GB" dirty="0"/>
              <a:t>A customer will be entitled to a standard allowance, child element and housing element. </a:t>
            </a:r>
          </a:p>
          <a:p>
            <a:r>
              <a:rPr lang="en-GB" dirty="0"/>
              <a:t>They will need to make separate applications for Child or disability benefits.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14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1824-4862-C4B1-243B-9E92546D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Rented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C599F-3584-2BD4-94B3-9ADD47E35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Renting Privately is likely to be quickest option to resolve an individuals housing situation.</a:t>
            </a:r>
          </a:p>
          <a:p>
            <a:r>
              <a:rPr lang="en-GB" dirty="0"/>
              <a:t>Typically let on an Assured Shorthold Tenancy</a:t>
            </a:r>
          </a:p>
          <a:p>
            <a:r>
              <a:rPr lang="en-GB" dirty="0"/>
              <a:t>Finding a Private rented: Usual websites, gumtree, </a:t>
            </a:r>
            <a:r>
              <a:rPr lang="en-GB" dirty="0" err="1"/>
              <a:t>rightmove</a:t>
            </a:r>
            <a:r>
              <a:rPr lang="en-GB" dirty="0"/>
              <a:t>, </a:t>
            </a:r>
            <a:r>
              <a:rPr lang="en-GB" dirty="0" err="1"/>
              <a:t>zoopla</a:t>
            </a:r>
            <a:r>
              <a:rPr lang="en-GB" dirty="0"/>
              <a:t>, </a:t>
            </a:r>
            <a:r>
              <a:rPr lang="en-GB" dirty="0" err="1"/>
              <a:t>openrent</a:t>
            </a:r>
            <a:r>
              <a:rPr lang="en-GB" dirty="0"/>
              <a:t>. Community orgs and word of mouth, social media etc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038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C40FA-24AF-BAAC-D443-5262F346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Rented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F1CC-F029-E703-FD7B-A3DC4DDC4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Affordability:</a:t>
            </a:r>
          </a:p>
          <a:p>
            <a:r>
              <a:rPr lang="en-GB" dirty="0"/>
              <a:t>This is specific to the individual; key question will benefits, working or a mixture or both.</a:t>
            </a:r>
          </a:p>
          <a:p>
            <a:r>
              <a:rPr lang="en-GB" dirty="0"/>
              <a:t>If working, general guide is 33% of income</a:t>
            </a:r>
          </a:p>
          <a:p>
            <a:r>
              <a:rPr lang="en-GB" dirty="0"/>
              <a:t>If on benefits, they can be guided by the LHA rates: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60914E-E119-EB4C-9699-C16D3AA2E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92" y="4293096"/>
            <a:ext cx="8401016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48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AA409-17DB-C2CF-ECC0-72243809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Affordabilty</a:t>
            </a:r>
            <a:r>
              <a:rPr lang="en-GB" dirty="0"/>
              <a:t> for PRS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7051A-1DAC-5278-5AD0-474F38444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LHA rates follow the person and not the property so if someone with a 1 bedroom entitlement finds a 2 bedroom property they will still only get the LHA rate for a 1 bedroom.</a:t>
            </a:r>
          </a:p>
          <a:p>
            <a:r>
              <a:rPr lang="en-GB" sz="2400" dirty="0"/>
              <a:t>The shared rate applies to any single person under 35 however there are some exemptions:</a:t>
            </a:r>
          </a:p>
          <a:p>
            <a:pPr>
              <a:buFontTx/>
              <a:buChar char="-"/>
            </a:pPr>
            <a:r>
              <a:rPr lang="en-GB" sz="2000" dirty="0"/>
              <a:t>If they have fled Domestic Abuse</a:t>
            </a:r>
          </a:p>
          <a:p>
            <a:pPr>
              <a:buFontTx/>
              <a:buChar char="-"/>
            </a:pPr>
            <a:r>
              <a:rPr lang="en-GB" sz="2000" dirty="0"/>
              <a:t>If they are in receipt of middle or higher rate DLA or PIP.</a:t>
            </a:r>
          </a:p>
          <a:p>
            <a:pPr>
              <a:buFontTx/>
              <a:buChar char="-"/>
            </a:pPr>
            <a:r>
              <a:rPr lang="en-GB" sz="2000" dirty="0"/>
              <a:t>If they have been in a hostel for 3 months or more.</a:t>
            </a:r>
          </a:p>
          <a:p>
            <a:pPr>
              <a:buFontTx/>
              <a:buChar char="-"/>
            </a:pPr>
            <a:r>
              <a:rPr lang="en-GB" sz="2000" dirty="0"/>
              <a:t>If they are aged under 25 and have been in care.</a:t>
            </a:r>
          </a:p>
          <a:p>
            <a:pPr>
              <a:buFontTx/>
              <a:buChar char="-"/>
            </a:pPr>
            <a:r>
              <a:rPr lang="en-GB" sz="2000" dirty="0"/>
              <a:t>If they are 25 and over and manage by MAPPA.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46747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6084A-FDD9-4196-5F66-7A7787A05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Affordability for PRS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85A18-853E-4A12-CED6-978594077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Benefit Cap and Non-dependent contributions. </a:t>
            </a:r>
          </a:p>
          <a:p>
            <a:r>
              <a:rPr lang="en-GB" sz="2000" dirty="0"/>
              <a:t>The benefit cap (£1835.00 for </a:t>
            </a:r>
            <a:r>
              <a:rPr lang="en-GB" sz="2000" dirty="0" err="1"/>
              <a:t>familys</a:t>
            </a:r>
            <a:r>
              <a:rPr lang="en-GB" sz="2000" dirty="0"/>
              <a:t>, single adults £1229.42) – this will need to be taken into account in terms of affordability however general rule is to be guided by the LHA rates. </a:t>
            </a:r>
          </a:p>
          <a:p>
            <a:r>
              <a:rPr lang="en-GB" sz="2000" dirty="0"/>
              <a:t>If an adult non-dependent is living as part of the household – there will be a non-dependency deduction from there housing costs of £85.73 which the non-dep will be expected contribute. </a:t>
            </a:r>
          </a:p>
          <a:p>
            <a:r>
              <a:rPr lang="en-GB" sz="2000" dirty="0"/>
              <a:t>If the household is working they may be still entitled to some assistance- UC deduct 55p for every pound earned after the first £379.00. They can check this at: </a:t>
            </a:r>
            <a:r>
              <a:rPr lang="en-GB" sz="2000" dirty="0">
                <a:hlinkClick r:id="rId2"/>
              </a:rPr>
              <a:t>Where you live (entitledto.co.uk)</a:t>
            </a:r>
            <a:endParaRPr lang="en-GB" sz="2000" dirty="0"/>
          </a:p>
          <a:p>
            <a:r>
              <a:rPr lang="en-GB" sz="2000" dirty="0"/>
              <a:t>IF they are non-qualifying for benefits but earning then its case by case but general rule of thumb is a 1/3 of total income.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407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010C-ACF1-6474-D967-3EFB7BFC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Rented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15412-76CA-93F3-B7A4-A8AB51C1C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Bond assistance – Leeds Housing Options can pay the customers bond and 1</a:t>
            </a:r>
            <a:r>
              <a:rPr lang="en-GB" baseline="30000" dirty="0"/>
              <a:t>st</a:t>
            </a:r>
            <a:r>
              <a:rPr lang="en-GB" dirty="0"/>
              <a:t> months rent where:</a:t>
            </a:r>
          </a:p>
          <a:p>
            <a:r>
              <a:rPr lang="en-GB" dirty="0"/>
              <a:t>We have a duty to assist</a:t>
            </a:r>
          </a:p>
          <a:p>
            <a:r>
              <a:rPr lang="en-GB" dirty="0"/>
              <a:t>The property is affordable</a:t>
            </a:r>
          </a:p>
          <a:p>
            <a:r>
              <a:rPr lang="en-GB" dirty="0"/>
              <a:t>The landlord passes fit and proper persons check</a:t>
            </a:r>
          </a:p>
          <a:p>
            <a:r>
              <a:rPr lang="en-GB" dirty="0"/>
              <a:t>The property passes an inspection and is free from cat 1 hazards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452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BF14-DA5B-6C38-936F-4BBCD2E5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FAQ's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C61D7-0A3C-CB24-1047-36D31E5A0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7" y="1268412"/>
            <a:ext cx="8785225" cy="4321175"/>
          </a:xfrm>
        </p:spPr>
        <p:txBody>
          <a:bodyPr/>
          <a:lstStyle/>
          <a:p>
            <a:r>
              <a:rPr lang="en-GB" sz="2000" dirty="0"/>
              <a:t>Are all applicants eligible for temporary accommodation?</a:t>
            </a:r>
          </a:p>
          <a:p>
            <a:pPr marL="0" indent="0">
              <a:buNone/>
            </a:pPr>
            <a:r>
              <a:rPr lang="en-GB" sz="2000" dirty="0"/>
              <a:t>No – applicants are subject to "are they more vulnerable than the average person who is made homeless"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Do all homeless applicants receive a band A?</a:t>
            </a:r>
          </a:p>
          <a:p>
            <a:pPr marL="0" indent="0">
              <a:buNone/>
            </a:pPr>
            <a:r>
              <a:rPr lang="en-GB" sz="2000" dirty="0"/>
              <a:t>No – dependant on the outcome of vulnerability an applicant may be awarded a band B or a band A 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What is the average wait time for council accommodation?</a:t>
            </a:r>
          </a:p>
          <a:p>
            <a:pPr marL="0" indent="0">
              <a:buNone/>
            </a:pPr>
            <a:r>
              <a:rPr lang="en-GB" sz="2000" dirty="0"/>
              <a:t>It is difficult to determine the wait time for a council property as this is dependent on area, typically a band A applicant could be waiting 3 – 4 years. </a:t>
            </a:r>
          </a:p>
        </p:txBody>
      </p:sp>
    </p:spTree>
    <p:extLst>
      <p:ext uri="{BB962C8B-B14F-4D97-AF65-F5344CB8AC3E}">
        <p14:creationId xmlns:p14="http://schemas.microsoft.com/office/powerpoint/2010/main" val="25852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info – our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7" y="1124744"/>
            <a:ext cx="8785225" cy="4896544"/>
          </a:xfrm>
        </p:spPr>
        <p:txBody>
          <a:bodyPr/>
          <a:lstStyle/>
          <a:p>
            <a:r>
              <a:rPr lang="en-GB" sz="2400" dirty="0"/>
              <a:t>Statutory Public Service – Required by law (Housing Act 1996 as amended)</a:t>
            </a:r>
          </a:p>
          <a:p>
            <a:r>
              <a:rPr lang="en-GB" sz="2400" dirty="0"/>
              <a:t>Around 100 members of staff across different teams: Advice and Assessment, First Contact, Private Sector Lettings, Temporary Accommodation, Refugee Rehousing, Registrations, Housing Support, Gypsy &amp; Travellers.</a:t>
            </a:r>
          </a:p>
          <a:p>
            <a:r>
              <a:rPr lang="en-GB" sz="2400" dirty="0"/>
              <a:t>During 2023 Housing Options accepted 5,398 homeless applications and prevented 77% positively.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7812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A92D6-0716-49C1-9185-B5878BDE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role of Housing Options?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72E80-A6E7-4FA5-A9CC-6D946EB74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To provide comprehensive support and advice to applicants who approach the service with a housing need.</a:t>
            </a:r>
          </a:p>
          <a:p>
            <a:pPr marL="0" indent="0">
              <a:buNone/>
            </a:pPr>
            <a:endParaRPr lang="en-GB" sz="400" dirty="0"/>
          </a:p>
          <a:p>
            <a:r>
              <a:rPr lang="en-GB" sz="2000" dirty="0"/>
              <a:t> Complete enquiries into homelessness applications in line with the Homeless Reduction Act 2018 as amended and determine what duty (if any is owed to an applicant). </a:t>
            </a:r>
          </a:p>
          <a:p>
            <a:pPr marL="0" indent="0">
              <a:buNone/>
            </a:pPr>
            <a:endParaRPr lang="en-GB" sz="400" dirty="0"/>
          </a:p>
          <a:p>
            <a:r>
              <a:rPr lang="en-GB" sz="2000" dirty="0"/>
              <a:t> To prevent and relieve homelessness through maintaining existing accommodation or helping to source an alternative option.</a:t>
            </a:r>
          </a:p>
          <a:p>
            <a:r>
              <a:rPr lang="en-GB" sz="2000" dirty="0"/>
              <a:t> To provide reasonable housing options to applicants approaching the service.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97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BC48D-3740-4D6E-B61B-B1FB9AEC9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EFC70-FB28-485B-85D1-A5E50A4BA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268760"/>
            <a:ext cx="8785225" cy="4752527"/>
          </a:xfrm>
        </p:spPr>
        <p:txBody>
          <a:bodyPr/>
          <a:lstStyle/>
          <a:p>
            <a:r>
              <a:rPr lang="en-GB" sz="2000" b="1" dirty="0"/>
              <a:t>Homelessness assessments </a:t>
            </a:r>
            <a:r>
              <a:rPr lang="en-GB" sz="2000" dirty="0"/>
              <a:t>– enquiries into homelessness, eligibility, priority need, intentionality and local connection. Split into emergency (homeless tonight) and non-emergency homeless applications. </a:t>
            </a:r>
          </a:p>
          <a:p>
            <a:r>
              <a:rPr lang="en-GB" sz="2000" b="1" dirty="0"/>
              <a:t>Common homeless application reasons </a:t>
            </a:r>
            <a:r>
              <a:rPr lang="en-GB" sz="2000" dirty="0"/>
              <a:t>– Applicants unable to remain with family and friends, service of an eviction notice (private rented, social housing and supported housing), illegal evictions, Domestic Abuse.</a:t>
            </a:r>
          </a:p>
          <a:p>
            <a:pPr marL="0" indent="0">
              <a:buNone/>
            </a:pPr>
            <a:endParaRPr lang="en-GB" sz="400" dirty="0"/>
          </a:p>
          <a:p>
            <a:r>
              <a:rPr lang="en-GB" sz="2000" b="1" dirty="0"/>
              <a:t>Priority award assessments </a:t>
            </a:r>
            <a:r>
              <a:rPr lang="en-GB" sz="2000" dirty="0"/>
              <a:t>– Includes applicants who have a housing need who are not homeless. This can include applicants needing to move due to overcrowding, under occupying social housing, harassment / anti-social behaviour, Disrepair, needing to move for care and support needs and referrals from Children's Social Services.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380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BA103-448C-484A-A2C6-B45C394C4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NASS Leaver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7AE5E-A5DD-4944-8E08-201C67C76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- Once customer has been informed of Leave to Remain they should:</a:t>
            </a:r>
          </a:p>
          <a:p>
            <a:pPr marL="514350" indent="-514350">
              <a:buAutoNum type="alphaUcParenR"/>
            </a:pPr>
            <a:r>
              <a:rPr lang="en-GB" dirty="0"/>
              <a:t>Apply for benefits</a:t>
            </a:r>
          </a:p>
          <a:p>
            <a:pPr marL="514350" indent="-514350">
              <a:buAutoNum type="alphaUcParenR"/>
            </a:pPr>
            <a:r>
              <a:rPr lang="en-GB" dirty="0"/>
              <a:t>Apply for Housing through Leeds Homes &amp; request a homelessness assessment.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will need: Eligibility evidence for all household members &amp; Overview of situation.</a:t>
            </a:r>
          </a:p>
        </p:txBody>
      </p:sp>
    </p:spTree>
    <p:extLst>
      <p:ext uri="{BB962C8B-B14F-4D97-AF65-F5344CB8AC3E}">
        <p14:creationId xmlns:p14="http://schemas.microsoft.com/office/powerpoint/2010/main" val="202919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EB631-FCFE-475C-A514-517F76B3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Eligibility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404C1-E1EE-447E-B059-6F7E092A0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Residence permit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Leave to remain notification from the home office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Notification of successful refugee application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Family reunion visa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Last 13 weeks payslips for EU nationals currently in work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Previous payslips, P60’s P45’s for those retaining worker status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Habitually resident in the Common Travel Area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8CBC-0343-29EF-2F73-85DC44B2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FB556-A126-9537-291D-8DD2855D2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Customer approaches LHO – HOW IS THIS DONE?</a:t>
            </a:r>
          </a:p>
          <a:p>
            <a:r>
              <a:rPr lang="en-GB" i="1" dirty="0"/>
              <a:t>DUTY TO REFER, EMAIL APPROACH, EMERGANCY APPROACH</a:t>
            </a:r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71423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0395-27B6-3039-B4FB-0B1DA991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72F69-9B49-1F29-C307-22D6E883D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Assessment takes place, reviews:</a:t>
            </a:r>
          </a:p>
          <a:p>
            <a:r>
              <a:rPr lang="en-GB" dirty="0"/>
              <a:t>Eligibility</a:t>
            </a:r>
          </a:p>
          <a:p>
            <a:r>
              <a:rPr lang="en-GB" dirty="0"/>
              <a:t>Homelessness</a:t>
            </a:r>
          </a:p>
          <a:p>
            <a:r>
              <a:rPr lang="en-GB" dirty="0"/>
              <a:t>Priority Need</a:t>
            </a:r>
          </a:p>
          <a:p>
            <a:r>
              <a:rPr lang="en-GB" dirty="0"/>
              <a:t>Intentionality</a:t>
            </a:r>
          </a:p>
          <a:p>
            <a:r>
              <a:rPr lang="en-GB" dirty="0"/>
              <a:t>Local Connection</a:t>
            </a:r>
          </a:p>
        </p:txBody>
      </p:sp>
    </p:spTree>
    <p:extLst>
      <p:ext uri="{BB962C8B-B14F-4D97-AF65-F5344CB8AC3E}">
        <p14:creationId xmlns:p14="http://schemas.microsoft.com/office/powerpoint/2010/main" val="50918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E648-F3DF-0891-69DF-20F6380C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Duty awarded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AA68C-1B96-913A-23AF-51B2B9732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Prevention Duty</a:t>
            </a:r>
          </a:p>
          <a:p>
            <a:r>
              <a:rPr lang="en-GB" dirty="0"/>
              <a:t>Relief Duty</a:t>
            </a:r>
          </a:p>
          <a:p>
            <a:r>
              <a:rPr lang="en-GB" dirty="0"/>
              <a:t>Main Duty</a:t>
            </a:r>
          </a:p>
          <a:p>
            <a:r>
              <a:rPr lang="en-GB" dirty="0"/>
              <a:t>S188 duty to accommodate (priority need test)</a:t>
            </a:r>
          </a:p>
        </p:txBody>
      </p:sp>
    </p:spTree>
    <p:extLst>
      <p:ext uri="{BB962C8B-B14F-4D97-AF65-F5344CB8AC3E}">
        <p14:creationId xmlns:p14="http://schemas.microsoft.com/office/powerpoint/2010/main" val="4021736098"/>
      </p:ext>
    </p:extLst>
  </p:cSld>
  <p:clrMapOvr>
    <a:masterClrMapping/>
  </p:clrMapOvr>
</p:sld>
</file>

<file path=ppt/theme/theme1.xml><?xml version="1.0" encoding="utf-8"?>
<a:theme xmlns:a="http://schemas.openxmlformats.org/drawingml/2006/main" name="OWL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D491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D49100"/>
          </a:buClr>
          <a:buSzPct val="145000"/>
          <a:buFont typeface="Verdana" pitchFamily="34" charset="0"/>
          <a:buChar char="□"/>
          <a:tabLst/>
          <a:defRPr kumimoji="0" lang="en-GB" sz="2800" b="0" i="0" u="none" strike="noStrike" cap="none" normalizeH="0" baseline="0">
            <a:ln>
              <a:noFill/>
            </a:ln>
            <a:solidFill>
              <a:srgbClr val="00496E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D491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D49100"/>
          </a:buClr>
          <a:buSzPct val="145000"/>
          <a:buFont typeface="Verdana" pitchFamily="34" charset="0"/>
          <a:buChar char="□"/>
          <a:tabLst/>
          <a:defRPr kumimoji="0" lang="en-GB" sz="2800" b="0" i="0" u="none" strike="noStrike" cap="none" normalizeH="0" baseline="0">
            <a:ln>
              <a:noFill/>
            </a:ln>
            <a:solidFill>
              <a:srgbClr val="00496E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CC design">
  <a:themeElements>
    <a:clrScheme name="LCC design 1">
      <a:dk1>
        <a:srgbClr val="FEFDFC"/>
      </a:dk1>
      <a:lt1>
        <a:srgbClr val="FFFFFF"/>
      </a:lt1>
      <a:dk2>
        <a:srgbClr val="00496E"/>
      </a:dk2>
      <a:lt2>
        <a:srgbClr val="808080"/>
      </a:lt2>
      <a:accent1>
        <a:srgbClr val="F2DFB4"/>
      </a:accent1>
      <a:accent2>
        <a:srgbClr val="99CC00"/>
      </a:accent2>
      <a:accent3>
        <a:srgbClr val="FFFFFF"/>
      </a:accent3>
      <a:accent4>
        <a:srgbClr val="D9D8D7"/>
      </a:accent4>
      <a:accent5>
        <a:srgbClr val="F7ECD6"/>
      </a:accent5>
      <a:accent6>
        <a:srgbClr val="8AB900"/>
      </a:accent6>
      <a:hlink>
        <a:srgbClr val="009999"/>
      </a:hlink>
      <a:folHlink>
        <a:srgbClr val="FFCC00"/>
      </a:folHlink>
    </a:clrScheme>
    <a:fontScheme name="LCC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D491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D49100"/>
          </a:buClr>
          <a:buSzPct val="145000"/>
          <a:buFont typeface="Verdana" pitchFamily="-65" charset="0"/>
          <a:buChar char="□"/>
          <a:tabLst/>
          <a:defRPr kumimoji="0" lang="en-US" sz="2800" b="0" i="0" u="none" strike="noStrike" cap="none" normalizeH="0" baseline="0">
            <a:ln>
              <a:noFill/>
            </a:ln>
            <a:solidFill>
              <a:srgbClr val="00496E"/>
            </a:solidFill>
            <a:effectLst/>
            <a:latin typeface="Verdan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D491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D49100"/>
          </a:buClr>
          <a:buSzPct val="145000"/>
          <a:buFont typeface="Verdana" pitchFamily="-65" charset="0"/>
          <a:buChar char="□"/>
          <a:tabLst/>
          <a:defRPr kumimoji="0" lang="en-US" sz="2800" b="0" i="0" u="none" strike="noStrike" cap="none" normalizeH="0" baseline="0">
            <a:ln>
              <a:noFill/>
            </a:ln>
            <a:solidFill>
              <a:srgbClr val="00496E"/>
            </a:solidFill>
            <a:effectLst/>
            <a:latin typeface="Verdana" pitchFamily="-65" charset="0"/>
          </a:defRPr>
        </a:defPPr>
      </a:lstStyle>
    </a:lnDef>
  </a:objectDefaults>
  <a:extraClrSchemeLst>
    <a:extraClrScheme>
      <a:clrScheme name="LCC design 1">
        <a:dk1>
          <a:srgbClr val="FEFDFC"/>
        </a:dk1>
        <a:lt1>
          <a:srgbClr val="FFFFFF"/>
        </a:lt1>
        <a:dk2>
          <a:srgbClr val="00496E"/>
        </a:dk2>
        <a:lt2>
          <a:srgbClr val="808080"/>
        </a:lt2>
        <a:accent1>
          <a:srgbClr val="F2DFB4"/>
        </a:accent1>
        <a:accent2>
          <a:srgbClr val="99CC00"/>
        </a:accent2>
        <a:accent3>
          <a:srgbClr val="FFFFFF"/>
        </a:accent3>
        <a:accent4>
          <a:srgbClr val="D9D8D7"/>
        </a:accent4>
        <a:accent5>
          <a:srgbClr val="F7ECD6"/>
        </a:accent5>
        <a:accent6>
          <a:srgbClr val="8AB900"/>
        </a:accent6>
        <a:hlink>
          <a:srgbClr val="0099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CC design">
  <a:themeElements>
    <a:clrScheme name="LCC design 1">
      <a:dk1>
        <a:srgbClr val="FEFDFC"/>
      </a:dk1>
      <a:lt1>
        <a:srgbClr val="FFFFFF"/>
      </a:lt1>
      <a:dk2>
        <a:srgbClr val="00496E"/>
      </a:dk2>
      <a:lt2>
        <a:srgbClr val="808080"/>
      </a:lt2>
      <a:accent1>
        <a:srgbClr val="F2DFB4"/>
      </a:accent1>
      <a:accent2>
        <a:srgbClr val="99CC00"/>
      </a:accent2>
      <a:accent3>
        <a:srgbClr val="FFFFFF"/>
      </a:accent3>
      <a:accent4>
        <a:srgbClr val="D9D8D7"/>
      </a:accent4>
      <a:accent5>
        <a:srgbClr val="F7ECD6"/>
      </a:accent5>
      <a:accent6>
        <a:srgbClr val="8AB900"/>
      </a:accent6>
      <a:hlink>
        <a:srgbClr val="009999"/>
      </a:hlink>
      <a:folHlink>
        <a:srgbClr val="FFCC00"/>
      </a:folHlink>
    </a:clrScheme>
    <a:fontScheme name="LCC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D491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D49100"/>
          </a:buClr>
          <a:buSzPct val="145000"/>
          <a:buFont typeface="Verdana" pitchFamily="-65" charset="0"/>
          <a:buChar char="□"/>
          <a:tabLst/>
          <a:defRPr kumimoji="0" lang="en-US" sz="2800" b="0" i="0" u="none" strike="noStrike" cap="none" normalizeH="0" baseline="0">
            <a:ln>
              <a:noFill/>
            </a:ln>
            <a:solidFill>
              <a:srgbClr val="00496E"/>
            </a:solidFill>
            <a:effectLst/>
            <a:latin typeface="Verdan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D491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D49100"/>
          </a:buClr>
          <a:buSzPct val="145000"/>
          <a:buFont typeface="Verdana" pitchFamily="-65" charset="0"/>
          <a:buChar char="□"/>
          <a:tabLst/>
          <a:defRPr kumimoji="0" lang="en-US" sz="2800" b="0" i="0" u="none" strike="noStrike" cap="none" normalizeH="0" baseline="0">
            <a:ln>
              <a:noFill/>
            </a:ln>
            <a:solidFill>
              <a:srgbClr val="00496E"/>
            </a:solidFill>
            <a:effectLst/>
            <a:latin typeface="Verdana" pitchFamily="-65" charset="0"/>
          </a:defRPr>
        </a:defPPr>
      </a:lstStyle>
    </a:lnDef>
  </a:objectDefaults>
  <a:extraClrSchemeLst>
    <a:extraClrScheme>
      <a:clrScheme name="LCC design 1">
        <a:dk1>
          <a:srgbClr val="FEFDFC"/>
        </a:dk1>
        <a:lt1>
          <a:srgbClr val="FFFFFF"/>
        </a:lt1>
        <a:dk2>
          <a:srgbClr val="00496E"/>
        </a:dk2>
        <a:lt2>
          <a:srgbClr val="808080"/>
        </a:lt2>
        <a:accent1>
          <a:srgbClr val="F2DFB4"/>
        </a:accent1>
        <a:accent2>
          <a:srgbClr val="99CC00"/>
        </a:accent2>
        <a:accent3>
          <a:srgbClr val="FFFFFF"/>
        </a:accent3>
        <a:accent4>
          <a:srgbClr val="D9D8D7"/>
        </a:accent4>
        <a:accent5>
          <a:srgbClr val="F7ECD6"/>
        </a:accent5>
        <a:accent6>
          <a:srgbClr val="8AB900"/>
        </a:accent6>
        <a:hlink>
          <a:srgbClr val="0099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2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D2DC8DD7944F931520064F5999FD" ma:contentTypeVersion="0" ma:contentTypeDescription="Create a new document." ma:contentTypeScope="" ma:versionID="664bc5299d83bb5576234f312d204aa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4b4c752dd05e202e1f296c0787c26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F2D500-B265-49A9-A169-89C0D3C8736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3D8860-DCC5-4957-A43F-69C9F85967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B7EDE1D-CD49-4BB0-900C-9943C70C2B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2380</TotalTime>
  <Words>1191</Words>
  <Application>Microsoft Office PowerPoint</Application>
  <PresentationFormat>On-screen Show (4:3)</PresentationFormat>
  <Paragraphs>109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OWL</vt:lpstr>
      <vt:lpstr>1_LCC design</vt:lpstr>
      <vt:lpstr>2_LCC design</vt:lpstr>
      <vt:lpstr>Leeds Housing Options</vt:lpstr>
      <vt:lpstr>Useful info – our service</vt:lpstr>
      <vt:lpstr>What is the role of Housing Options?</vt:lpstr>
      <vt:lpstr>Types of assessments</vt:lpstr>
      <vt:lpstr>NASS Leaver Process</vt:lpstr>
      <vt:lpstr>Eligibility proofs</vt:lpstr>
      <vt:lpstr>Assessment Pathway</vt:lpstr>
      <vt:lpstr>Assessment Pathway</vt:lpstr>
      <vt:lpstr>Duty awarded</vt:lpstr>
      <vt:lpstr>Options Given</vt:lpstr>
      <vt:lpstr>Duty to Refer</vt:lpstr>
      <vt:lpstr>Requirements for assessment</vt:lpstr>
      <vt:lpstr>Benefits</vt:lpstr>
      <vt:lpstr>Private Rented </vt:lpstr>
      <vt:lpstr>Private Rented</vt:lpstr>
      <vt:lpstr>Affordabilty for PRS (2)</vt:lpstr>
      <vt:lpstr>Affordability for PRS (3)</vt:lpstr>
      <vt:lpstr>Private Rented</vt:lpstr>
      <vt:lpstr>FAQ's</vt:lpstr>
    </vt:vector>
  </TitlesOfParts>
  <Company>Leeds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Leeds Housing Options</dc:title>
  <dc:creator>Fudge, Charli</dc:creator>
  <cp:lastModifiedBy>Webster, Harry</cp:lastModifiedBy>
  <cp:revision>93</cp:revision>
  <cp:lastPrinted>2019-08-23T09:21:09Z</cp:lastPrinted>
  <dcterms:created xsi:type="dcterms:W3CDTF">2015-09-08T14:49:18Z</dcterms:created>
  <dcterms:modified xsi:type="dcterms:W3CDTF">2024-04-26T11:36:55Z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0x010100289ED2DC8DD7944F931520064F5999FD</vt:lpwstr>
  </property>
</Properties>
</file>