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 id="2147483710" r:id="rId2"/>
    <p:sldMasterId id="2147483718" r:id="rId3"/>
    <p:sldMasterId id="2147483725" r:id="rId4"/>
    <p:sldMasterId id="2147483730" r:id="rId5"/>
  </p:sldMasterIdLst>
  <p:notesMasterIdLst>
    <p:notesMasterId r:id="rId22"/>
  </p:notesMasterIdLst>
  <p:sldIdLst>
    <p:sldId id="256" r:id="rId6"/>
    <p:sldId id="257" r:id="rId7"/>
    <p:sldId id="258" r:id="rId8"/>
    <p:sldId id="261" r:id="rId9"/>
    <p:sldId id="264" r:id="rId10"/>
    <p:sldId id="260" r:id="rId11"/>
    <p:sldId id="269" r:id="rId12"/>
    <p:sldId id="259" r:id="rId13"/>
    <p:sldId id="267" r:id="rId14"/>
    <p:sldId id="265" r:id="rId15"/>
    <p:sldId id="275" r:id="rId16"/>
    <p:sldId id="270" r:id="rId17"/>
    <p:sldId id="263" r:id="rId18"/>
    <p:sldId id="262" r:id="rId19"/>
    <p:sldId id="272" r:id="rId20"/>
    <p:sldId id="266" r:id="rId21"/>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snapToGrid="0">
      <p:cViewPr varScale="1">
        <p:scale>
          <a:sx n="111" d="100"/>
          <a:sy n="111" d="100"/>
        </p:scale>
        <p:origin x="58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192D95-C747-4B27-9D74-CEA83ADC3121}"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GB"/>
        </a:p>
      </dgm:t>
    </dgm:pt>
    <dgm:pt modelId="{2159E0B3-E707-4F0F-80AF-D14F8AC21D21}">
      <dgm:prSet phldrT="[Text]"/>
      <dgm:spPr/>
      <dgm:t>
        <a:bodyPr/>
        <a:lstStyle/>
        <a:p>
          <a:r>
            <a:rPr lang="en-GB" dirty="0"/>
            <a:t>Applicant needs housing </a:t>
          </a:r>
          <a:r>
            <a:rPr lang="en-GB" dirty="0" err="1"/>
            <a:t>assisstance</a:t>
          </a:r>
          <a:endParaRPr lang="en-GB" dirty="0"/>
        </a:p>
      </dgm:t>
    </dgm:pt>
    <dgm:pt modelId="{034683E6-1836-45F7-B705-16015B36A398}" type="parTrans" cxnId="{27C08CB5-D6F1-4A32-9574-82FB68078834}">
      <dgm:prSet/>
      <dgm:spPr/>
      <dgm:t>
        <a:bodyPr/>
        <a:lstStyle/>
        <a:p>
          <a:endParaRPr lang="en-GB"/>
        </a:p>
      </dgm:t>
    </dgm:pt>
    <dgm:pt modelId="{E228FE70-ECDF-4ECE-B81A-738927634475}" type="sibTrans" cxnId="{27C08CB5-D6F1-4A32-9574-82FB68078834}">
      <dgm:prSet/>
      <dgm:spPr/>
      <dgm:t>
        <a:bodyPr/>
        <a:lstStyle/>
        <a:p>
          <a:endParaRPr lang="en-GB"/>
        </a:p>
      </dgm:t>
    </dgm:pt>
    <dgm:pt modelId="{BEBC72C0-AE5E-41D8-8A04-63795FE21D76}">
      <dgm:prSet phldrT="[Text]"/>
      <dgm:spPr/>
      <dgm:t>
        <a:bodyPr/>
        <a:lstStyle/>
        <a:p>
          <a:r>
            <a:rPr lang="en-GB"/>
            <a:t>The applicant is homeless tonight</a:t>
          </a:r>
        </a:p>
      </dgm:t>
    </dgm:pt>
    <dgm:pt modelId="{E13A3AC0-5862-47AB-9966-D3EC51F0D15C}" type="parTrans" cxnId="{CEC23382-7C6A-470E-A321-6EA64E19C766}">
      <dgm:prSet/>
      <dgm:spPr/>
      <dgm:t>
        <a:bodyPr/>
        <a:lstStyle/>
        <a:p>
          <a:endParaRPr lang="en-GB"/>
        </a:p>
      </dgm:t>
    </dgm:pt>
    <dgm:pt modelId="{E85BE22F-915A-4833-A034-CC90E7A311D5}" type="sibTrans" cxnId="{CEC23382-7C6A-470E-A321-6EA64E19C766}">
      <dgm:prSet/>
      <dgm:spPr/>
      <dgm:t>
        <a:bodyPr/>
        <a:lstStyle/>
        <a:p>
          <a:endParaRPr lang="en-GB"/>
        </a:p>
      </dgm:t>
    </dgm:pt>
    <dgm:pt modelId="{AC5A22DE-4901-4229-BA3A-501DEEB82DE6}">
      <dgm:prSet/>
      <dgm:spPr/>
      <dgm:t>
        <a:bodyPr/>
        <a:lstStyle/>
        <a:p>
          <a:r>
            <a:rPr lang="en-GB"/>
            <a:t>Call Housing Options on 0113 222 4412 (Option 3)</a:t>
          </a:r>
        </a:p>
      </dgm:t>
    </dgm:pt>
    <dgm:pt modelId="{41C95EE1-EC4C-4528-B95A-FB610D8D835A}" type="parTrans" cxnId="{CB5E997D-DA57-4909-83CE-DF2287CCD4FD}">
      <dgm:prSet/>
      <dgm:spPr/>
      <dgm:t>
        <a:bodyPr/>
        <a:lstStyle/>
        <a:p>
          <a:endParaRPr lang="en-GB"/>
        </a:p>
      </dgm:t>
    </dgm:pt>
    <dgm:pt modelId="{B144AB09-EF06-4E5B-A0EF-7CDE96093034}" type="sibTrans" cxnId="{CB5E997D-DA57-4909-83CE-DF2287CCD4FD}">
      <dgm:prSet/>
      <dgm:spPr/>
      <dgm:t>
        <a:bodyPr/>
        <a:lstStyle/>
        <a:p>
          <a:endParaRPr lang="en-GB"/>
        </a:p>
      </dgm:t>
    </dgm:pt>
    <dgm:pt modelId="{9270BCA5-888A-4965-8A85-E34557C78616}">
      <dgm:prSet/>
      <dgm:spPr/>
      <dgm:t>
        <a:bodyPr/>
        <a:lstStyle/>
        <a:p>
          <a:r>
            <a:rPr lang="en-GB"/>
            <a:t>The applicant is threatened with homelessness</a:t>
          </a:r>
        </a:p>
      </dgm:t>
    </dgm:pt>
    <dgm:pt modelId="{8164EB80-6DC3-42AC-80B3-5700AA7C6947}" type="parTrans" cxnId="{EE5139C6-A358-42CF-AF8D-139DF8E51843}">
      <dgm:prSet/>
      <dgm:spPr/>
      <dgm:t>
        <a:bodyPr/>
        <a:lstStyle/>
        <a:p>
          <a:endParaRPr lang="en-GB"/>
        </a:p>
      </dgm:t>
    </dgm:pt>
    <dgm:pt modelId="{DEB38881-1B71-499F-B44D-33111324A627}" type="sibTrans" cxnId="{EE5139C6-A358-42CF-AF8D-139DF8E51843}">
      <dgm:prSet/>
      <dgm:spPr/>
      <dgm:t>
        <a:bodyPr/>
        <a:lstStyle/>
        <a:p>
          <a:endParaRPr lang="en-GB"/>
        </a:p>
      </dgm:t>
    </dgm:pt>
    <dgm:pt modelId="{6220ECC6-775C-4CE4-B951-4803AE409FB6}">
      <dgm:prSet/>
      <dgm:spPr/>
      <dgm:t>
        <a:bodyPr/>
        <a:lstStyle/>
        <a:p>
          <a:r>
            <a:rPr lang="en-GB"/>
            <a:t>Submit a DTR via Jigsaw or email to Duty to Refer</a:t>
          </a:r>
        </a:p>
      </dgm:t>
    </dgm:pt>
    <dgm:pt modelId="{AAE6E1D7-EF52-4489-B409-D43F36784733}" type="parTrans" cxnId="{23FA3F5F-8753-478D-9346-A0A5F44FEC32}">
      <dgm:prSet/>
      <dgm:spPr/>
      <dgm:t>
        <a:bodyPr/>
        <a:lstStyle/>
        <a:p>
          <a:endParaRPr lang="en-GB"/>
        </a:p>
      </dgm:t>
    </dgm:pt>
    <dgm:pt modelId="{D0272E41-0138-4024-8211-48F4BD357A34}" type="sibTrans" cxnId="{23FA3F5F-8753-478D-9346-A0A5F44FEC32}">
      <dgm:prSet/>
      <dgm:spPr/>
      <dgm:t>
        <a:bodyPr/>
        <a:lstStyle/>
        <a:p>
          <a:endParaRPr lang="en-GB"/>
        </a:p>
      </dgm:t>
    </dgm:pt>
    <dgm:pt modelId="{DC4A639E-31F0-498B-90C2-C7E44F710CD3}">
      <dgm:prSet/>
      <dgm:spPr/>
      <dgm:t>
        <a:bodyPr/>
        <a:lstStyle/>
        <a:p>
          <a:r>
            <a:rPr lang="en-GB"/>
            <a:t>No the applicant is overcrowded, has anti-social behaviour, cannot afford their rent, has support needs to move</a:t>
          </a:r>
        </a:p>
      </dgm:t>
    </dgm:pt>
    <dgm:pt modelId="{EF767F72-6DE7-4A18-AE95-3B6C98044018}" type="parTrans" cxnId="{D01D33EF-EF6E-4AD7-9F6B-CE9912A2C98B}">
      <dgm:prSet/>
      <dgm:spPr/>
      <dgm:t>
        <a:bodyPr/>
        <a:lstStyle/>
        <a:p>
          <a:endParaRPr lang="en-GB"/>
        </a:p>
      </dgm:t>
    </dgm:pt>
    <dgm:pt modelId="{A6A4CADD-436D-48E2-ADCD-3D1762AEC6FA}" type="sibTrans" cxnId="{D01D33EF-EF6E-4AD7-9F6B-CE9912A2C98B}">
      <dgm:prSet/>
      <dgm:spPr/>
      <dgm:t>
        <a:bodyPr/>
        <a:lstStyle/>
        <a:p>
          <a:endParaRPr lang="en-GB"/>
        </a:p>
      </dgm:t>
    </dgm:pt>
    <dgm:pt modelId="{63E3454E-F54A-446F-A6C0-D08D223B2F10}">
      <dgm:prSet phldrT="[Text]"/>
      <dgm:spPr/>
      <dgm:t>
        <a:bodyPr/>
        <a:lstStyle/>
        <a:p>
          <a:r>
            <a:rPr lang="en-GB"/>
            <a:t>Is the applicant homeless?</a:t>
          </a:r>
        </a:p>
      </dgm:t>
    </dgm:pt>
    <dgm:pt modelId="{F54BB5B9-67E6-4C0D-9D4A-9C7D611B990F}" type="sibTrans" cxnId="{EA3AF144-638E-4CC7-B01C-F8CC70F751C9}">
      <dgm:prSet/>
      <dgm:spPr/>
      <dgm:t>
        <a:bodyPr/>
        <a:lstStyle/>
        <a:p>
          <a:endParaRPr lang="en-GB"/>
        </a:p>
      </dgm:t>
    </dgm:pt>
    <dgm:pt modelId="{B30F6AD9-30A2-4478-BFC0-A1EB6D79AA28}" type="parTrans" cxnId="{EA3AF144-638E-4CC7-B01C-F8CC70F751C9}">
      <dgm:prSet/>
      <dgm:spPr/>
      <dgm:t>
        <a:bodyPr/>
        <a:lstStyle/>
        <a:p>
          <a:endParaRPr lang="en-GB"/>
        </a:p>
      </dgm:t>
    </dgm:pt>
    <dgm:pt modelId="{0031D201-0539-4E2A-AA40-1B6307C5517A}">
      <dgm:prSet/>
      <dgm:spPr/>
      <dgm:t>
        <a:bodyPr/>
        <a:lstStyle/>
        <a:p>
          <a:r>
            <a:rPr lang="en-GB"/>
            <a:t>Please email Housing.options@leeds.gov.uk with your enquiry and attach any supporting evidence.</a:t>
          </a:r>
        </a:p>
      </dgm:t>
    </dgm:pt>
    <dgm:pt modelId="{CF9FFDC8-B4B9-4A80-9635-51DC525DEA7B}" type="parTrans" cxnId="{BAA9FFBB-796A-43E7-884C-4475D07DD662}">
      <dgm:prSet/>
      <dgm:spPr/>
      <dgm:t>
        <a:bodyPr/>
        <a:lstStyle/>
        <a:p>
          <a:endParaRPr lang="en-GB"/>
        </a:p>
      </dgm:t>
    </dgm:pt>
    <dgm:pt modelId="{497D0B12-74DE-47D3-ADAE-E326AE1CAC9C}" type="sibTrans" cxnId="{BAA9FFBB-796A-43E7-884C-4475D07DD662}">
      <dgm:prSet/>
      <dgm:spPr/>
      <dgm:t>
        <a:bodyPr/>
        <a:lstStyle/>
        <a:p>
          <a:endParaRPr lang="en-GB"/>
        </a:p>
      </dgm:t>
    </dgm:pt>
    <dgm:pt modelId="{11541FC3-74E2-469D-938C-DE21FFEAE03A}">
      <dgm:prSet/>
      <dgm:spPr/>
      <dgm:t>
        <a:bodyPr/>
        <a:lstStyle/>
        <a:p>
          <a:r>
            <a:rPr lang="en-GB"/>
            <a:t>No, the applicant requires adaptations for their phsycial health needs in the long term and require a move</a:t>
          </a:r>
        </a:p>
      </dgm:t>
    </dgm:pt>
    <dgm:pt modelId="{2081B842-3F71-4758-927E-D15DDA656FAD}" type="parTrans" cxnId="{478F1B74-5911-49CC-B62E-F5BC0DB22407}">
      <dgm:prSet/>
      <dgm:spPr/>
      <dgm:t>
        <a:bodyPr/>
        <a:lstStyle/>
        <a:p>
          <a:endParaRPr lang="en-GB"/>
        </a:p>
      </dgm:t>
    </dgm:pt>
    <dgm:pt modelId="{550F79BE-05F6-4F8E-9082-E1127D395A29}" type="sibTrans" cxnId="{478F1B74-5911-49CC-B62E-F5BC0DB22407}">
      <dgm:prSet/>
      <dgm:spPr/>
      <dgm:t>
        <a:bodyPr/>
        <a:lstStyle/>
        <a:p>
          <a:endParaRPr lang="en-GB"/>
        </a:p>
      </dgm:t>
    </dgm:pt>
    <dgm:pt modelId="{6B5E550E-D56E-4987-9C75-EA855433D76A}">
      <dgm:prSet/>
      <dgm:spPr/>
      <dgm:t>
        <a:bodyPr/>
        <a:lstStyle/>
        <a:p>
          <a:r>
            <a:rPr lang="en-GB"/>
            <a:t>Contact Health and Housing via email to infomedical@leeds.gov.uk</a:t>
          </a:r>
        </a:p>
      </dgm:t>
    </dgm:pt>
    <dgm:pt modelId="{A8FFA224-3283-4E59-A736-8084E73ADCA0}" type="parTrans" cxnId="{4B9A6E60-6E01-4601-AC8D-2392FF18A8DB}">
      <dgm:prSet/>
      <dgm:spPr/>
      <dgm:t>
        <a:bodyPr/>
        <a:lstStyle/>
        <a:p>
          <a:endParaRPr lang="en-GB"/>
        </a:p>
      </dgm:t>
    </dgm:pt>
    <dgm:pt modelId="{9D208C6A-EAB7-4A5A-9A5D-0BD3995CE4AF}" type="sibTrans" cxnId="{4B9A6E60-6E01-4601-AC8D-2392FF18A8DB}">
      <dgm:prSet/>
      <dgm:spPr/>
      <dgm:t>
        <a:bodyPr/>
        <a:lstStyle/>
        <a:p>
          <a:endParaRPr lang="en-GB"/>
        </a:p>
      </dgm:t>
    </dgm:pt>
    <dgm:pt modelId="{69AFE1A5-B490-41F4-B209-20A74E358876}" type="pres">
      <dgm:prSet presAssocID="{C8192D95-C747-4B27-9D74-CEA83ADC3121}" presName="diagram" presStyleCnt="0">
        <dgm:presLayoutVars>
          <dgm:chPref val="1"/>
          <dgm:dir/>
          <dgm:animOne val="branch"/>
          <dgm:animLvl val="lvl"/>
          <dgm:resizeHandles val="exact"/>
        </dgm:presLayoutVars>
      </dgm:prSet>
      <dgm:spPr/>
    </dgm:pt>
    <dgm:pt modelId="{AB2D919A-D673-4848-9B95-D9C4C54A0090}" type="pres">
      <dgm:prSet presAssocID="{2159E0B3-E707-4F0F-80AF-D14F8AC21D21}" presName="root1" presStyleCnt="0"/>
      <dgm:spPr/>
    </dgm:pt>
    <dgm:pt modelId="{D483BB94-9CC6-4AC5-9009-3FCFCFCA2016}" type="pres">
      <dgm:prSet presAssocID="{2159E0B3-E707-4F0F-80AF-D14F8AC21D21}" presName="LevelOneTextNode" presStyleLbl="node0" presStyleIdx="0" presStyleCnt="1">
        <dgm:presLayoutVars>
          <dgm:chPref val="3"/>
        </dgm:presLayoutVars>
      </dgm:prSet>
      <dgm:spPr/>
    </dgm:pt>
    <dgm:pt modelId="{C8BF9215-9120-4935-A888-D39F3A20889F}" type="pres">
      <dgm:prSet presAssocID="{2159E0B3-E707-4F0F-80AF-D14F8AC21D21}" presName="level2hierChild" presStyleCnt="0"/>
      <dgm:spPr/>
    </dgm:pt>
    <dgm:pt modelId="{4A1F7667-FEAC-4234-82AD-3C3088674571}" type="pres">
      <dgm:prSet presAssocID="{B30F6AD9-30A2-4478-BFC0-A1EB6D79AA28}" presName="conn2-1" presStyleLbl="parChTrans1D2" presStyleIdx="0" presStyleCnt="1"/>
      <dgm:spPr/>
    </dgm:pt>
    <dgm:pt modelId="{48CAC956-5B1E-4BF6-A4E0-343C8191A338}" type="pres">
      <dgm:prSet presAssocID="{B30F6AD9-30A2-4478-BFC0-A1EB6D79AA28}" presName="connTx" presStyleLbl="parChTrans1D2" presStyleIdx="0" presStyleCnt="1"/>
      <dgm:spPr/>
    </dgm:pt>
    <dgm:pt modelId="{265DFFC1-C77A-4655-AE8E-A384F8478938}" type="pres">
      <dgm:prSet presAssocID="{63E3454E-F54A-446F-A6C0-D08D223B2F10}" presName="root2" presStyleCnt="0"/>
      <dgm:spPr/>
    </dgm:pt>
    <dgm:pt modelId="{15FE788C-1B4B-475C-B37A-362D080D00CD}" type="pres">
      <dgm:prSet presAssocID="{63E3454E-F54A-446F-A6C0-D08D223B2F10}" presName="LevelTwoTextNode" presStyleLbl="node2" presStyleIdx="0" presStyleCnt="1">
        <dgm:presLayoutVars>
          <dgm:chPref val="3"/>
        </dgm:presLayoutVars>
      </dgm:prSet>
      <dgm:spPr/>
    </dgm:pt>
    <dgm:pt modelId="{2198716C-C3B7-4655-B22B-CBE91EF7D82B}" type="pres">
      <dgm:prSet presAssocID="{63E3454E-F54A-446F-A6C0-D08D223B2F10}" presName="level3hierChild" presStyleCnt="0"/>
      <dgm:spPr/>
    </dgm:pt>
    <dgm:pt modelId="{EA6DFB81-D2A9-42F7-BB64-93E33BE8A2B6}" type="pres">
      <dgm:prSet presAssocID="{E13A3AC0-5862-47AB-9966-D3EC51F0D15C}" presName="conn2-1" presStyleLbl="parChTrans1D3" presStyleIdx="0" presStyleCnt="4"/>
      <dgm:spPr/>
    </dgm:pt>
    <dgm:pt modelId="{E5EE7FF0-D6C8-4678-A92C-F2B25C026E10}" type="pres">
      <dgm:prSet presAssocID="{E13A3AC0-5862-47AB-9966-D3EC51F0D15C}" presName="connTx" presStyleLbl="parChTrans1D3" presStyleIdx="0" presStyleCnt="4"/>
      <dgm:spPr/>
    </dgm:pt>
    <dgm:pt modelId="{CE8EECC6-5892-4D56-9CC5-92F24F0A598B}" type="pres">
      <dgm:prSet presAssocID="{BEBC72C0-AE5E-41D8-8A04-63795FE21D76}" presName="root2" presStyleCnt="0"/>
      <dgm:spPr/>
    </dgm:pt>
    <dgm:pt modelId="{953A4F53-1516-48A8-B423-7C2701D6B063}" type="pres">
      <dgm:prSet presAssocID="{BEBC72C0-AE5E-41D8-8A04-63795FE21D76}" presName="LevelTwoTextNode" presStyleLbl="node3" presStyleIdx="0" presStyleCnt="4">
        <dgm:presLayoutVars>
          <dgm:chPref val="3"/>
        </dgm:presLayoutVars>
      </dgm:prSet>
      <dgm:spPr/>
    </dgm:pt>
    <dgm:pt modelId="{9B5BB6B9-5FB4-40F0-A360-F17E45F36E53}" type="pres">
      <dgm:prSet presAssocID="{BEBC72C0-AE5E-41D8-8A04-63795FE21D76}" presName="level3hierChild" presStyleCnt="0"/>
      <dgm:spPr/>
    </dgm:pt>
    <dgm:pt modelId="{BD3D902F-03FA-4F1B-82F3-BB9B424A8942}" type="pres">
      <dgm:prSet presAssocID="{41C95EE1-EC4C-4528-B95A-FB610D8D835A}" presName="conn2-1" presStyleLbl="parChTrans1D4" presStyleIdx="0" presStyleCnt="4"/>
      <dgm:spPr/>
    </dgm:pt>
    <dgm:pt modelId="{4CCE4128-F2C6-4569-A985-356332C819A7}" type="pres">
      <dgm:prSet presAssocID="{41C95EE1-EC4C-4528-B95A-FB610D8D835A}" presName="connTx" presStyleLbl="parChTrans1D4" presStyleIdx="0" presStyleCnt="4"/>
      <dgm:spPr/>
    </dgm:pt>
    <dgm:pt modelId="{55F55B0D-977F-49DF-B38D-6881B2FB5B65}" type="pres">
      <dgm:prSet presAssocID="{AC5A22DE-4901-4229-BA3A-501DEEB82DE6}" presName="root2" presStyleCnt="0"/>
      <dgm:spPr/>
    </dgm:pt>
    <dgm:pt modelId="{E5F4D24C-B8AB-4699-A7FC-CFFF72BFF862}" type="pres">
      <dgm:prSet presAssocID="{AC5A22DE-4901-4229-BA3A-501DEEB82DE6}" presName="LevelTwoTextNode" presStyleLbl="node4" presStyleIdx="0" presStyleCnt="4">
        <dgm:presLayoutVars>
          <dgm:chPref val="3"/>
        </dgm:presLayoutVars>
      </dgm:prSet>
      <dgm:spPr/>
    </dgm:pt>
    <dgm:pt modelId="{319BBD63-3925-4AE3-A949-399ACE69AAC0}" type="pres">
      <dgm:prSet presAssocID="{AC5A22DE-4901-4229-BA3A-501DEEB82DE6}" presName="level3hierChild" presStyleCnt="0"/>
      <dgm:spPr/>
    </dgm:pt>
    <dgm:pt modelId="{0D78235A-1EEC-4DAB-9CB4-767996D32090}" type="pres">
      <dgm:prSet presAssocID="{8164EB80-6DC3-42AC-80B3-5700AA7C6947}" presName="conn2-1" presStyleLbl="parChTrans1D3" presStyleIdx="1" presStyleCnt="4"/>
      <dgm:spPr/>
    </dgm:pt>
    <dgm:pt modelId="{CCB3EADE-5CD4-46CE-B836-7309619DFC30}" type="pres">
      <dgm:prSet presAssocID="{8164EB80-6DC3-42AC-80B3-5700AA7C6947}" presName="connTx" presStyleLbl="parChTrans1D3" presStyleIdx="1" presStyleCnt="4"/>
      <dgm:spPr/>
    </dgm:pt>
    <dgm:pt modelId="{C71E3003-B2FD-461D-9854-F07D34234A12}" type="pres">
      <dgm:prSet presAssocID="{9270BCA5-888A-4965-8A85-E34557C78616}" presName="root2" presStyleCnt="0"/>
      <dgm:spPr/>
    </dgm:pt>
    <dgm:pt modelId="{47F65850-558B-4E87-8860-7712A98434D6}" type="pres">
      <dgm:prSet presAssocID="{9270BCA5-888A-4965-8A85-E34557C78616}" presName="LevelTwoTextNode" presStyleLbl="node3" presStyleIdx="1" presStyleCnt="4">
        <dgm:presLayoutVars>
          <dgm:chPref val="3"/>
        </dgm:presLayoutVars>
      </dgm:prSet>
      <dgm:spPr/>
    </dgm:pt>
    <dgm:pt modelId="{0B590AA3-5264-4133-9966-5956C1317459}" type="pres">
      <dgm:prSet presAssocID="{9270BCA5-888A-4965-8A85-E34557C78616}" presName="level3hierChild" presStyleCnt="0"/>
      <dgm:spPr/>
    </dgm:pt>
    <dgm:pt modelId="{366A5952-1A5E-4879-A0CD-3D6358DE8935}" type="pres">
      <dgm:prSet presAssocID="{AAE6E1D7-EF52-4489-B409-D43F36784733}" presName="conn2-1" presStyleLbl="parChTrans1D4" presStyleIdx="1" presStyleCnt="4"/>
      <dgm:spPr/>
    </dgm:pt>
    <dgm:pt modelId="{7B4FE1BB-412D-426F-BB84-D77CA20F9CB4}" type="pres">
      <dgm:prSet presAssocID="{AAE6E1D7-EF52-4489-B409-D43F36784733}" presName="connTx" presStyleLbl="parChTrans1D4" presStyleIdx="1" presStyleCnt="4"/>
      <dgm:spPr/>
    </dgm:pt>
    <dgm:pt modelId="{7CB8B021-3102-47B4-8BF3-810197F75927}" type="pres">
      <dgm:prSet presAssocID="{6220ECC6-775C-4CE4-B951-4803AE409FB6}" presName="root2" presStyleCnt="0"/>
      <dgm:spPr/>
    </dgm:pt>
    <dgm:pt modelId="{10F83369-43E6-488D-B723-9AB983277DBA}" type="pres">
      <dgm:prSet presAssocID="{6220ECC6-775C-4CE4-B951-4803AE409FB6}" presName="LevelTwoTextNode" presStyleLbl="node4" presStyleIdx="1" presStyleCnt="4">
        <dgm:presLayoutVars>
          <dgm:chPref val="3"/>
        </dgm:presLayoutVars>
      </dgm:prSet>
      <dgm:spPr/>
    </dgm:pt>
    <dgm:pt modelId="{7AB2AF5E-B7EE-4BAF-B576-E8239EFEA483}" type="pres">
      <dgm:prSet presAssocID="{6220ECC6-775C-4CE4-B951-4803AE409FB6}" presName="level3hierChild" presStyleCnt="0"/>
      <dgm:spPr/>
    </dgm:pt>
    <dgm:pt modelId="{2874713F-5E03-423D-ACF1-2D33AE68882D}" type="pres">
      <dgm:prSet presAssocID="{EF767F72-6DE7-4A18-AE95-3B6C98044018}" presName="conn2-1" presStyleLbl="parChTrans1D3" presStyleIdx="2" presStyleCnt="4"/>
      <dgm:spPr/>
    </dgm:pt>
    <dgm:pt modelId="{D24F1BF9-D748-458F-9350-5C06A76581DA}" type="pres">
      <dgm:prSet presAssocID="{EF767F72-6DE7-4A18-AE95-3B6C98044018}" presName="connTx" presStyleLbl="parChTrans1D3" presStyleIdx="2" presStyleCnt="4"/>
      <dgm:spPr/>
    </dgm:pt>
    <dgm:pt modelId="{E0A5B5F2-A324-45DC-A6E6-13C6753CC131}" type="pres">
      <dgm:prSet presAssocID="{DC4A639E-31F0-498B-90C2-C7E44F710CD3}" presName="root2" presStyleCnt="0"/>
      <dgm:spPr/>
    </dgm:pt>
    <dgm:pt modelId="{D42AE7AB-D163-485B-B3B1-6F6D8F204397}" type="pres">
      <dgm:prSet presAssocID="{DC4A639E-31F0-498B-90C2-C7E44F710CD3}" presName="LevelTwoTextNode" presStyleLbl="node3" presStyleIdx="2" presStyleCnt="4">
        <dgm:presLayoutVars>
          <dgm:chPref val="3"/>
        </dgm:presLayoutVars>
      </dgm:prSet>
      <dgm:spPr/>
    </dgm:pt>
    <dgm:pt modelId="{EEA9C0B4-4A44-463F-8D91-C94D2F8C9A9C}" type="pres">
      <dgm:prSet presAssocID="{DC4A639E-31F0-498B-90C2-C7E44F710CD3}" presName="level3hierChild" presStyleCnt="0"/>
      <dgm:spPr/>
    </dgm:pt>
    <dgm:pt modelId="{E920CDF3-4364-4AF3-9C8E-D4A9ED953CE7}" type="pres">
      <dgm:prSet presAssocID="{CF9FFDC8-B4B9-4A80-9635-51DC525DEA7B}" presName="conn2-1" presStyleLbl="parChTrans1D4" presStyleIdx="2" presStyleCnt="4"/>
      <dgm:spPr/>
    </dgm:pt>
    <dgm:pt modelId="{A0754049-E0BC-43A2-8588-7EF3ADD2BA03}" type="pres">
      <dgm:prSet presAssocID="{CF9FFDC8-B4B9-4A80-9635-51DC525DEA7B}" presName="connTx" presStyleLbl="parChTrans1D4" presStyleIdx="2" presStyleCnt="4"/>
      <dgm:spPr/>
    </dgm:pt>
    <dgm:pt modelId="{A2B79F11-519F-4DA7-8346-7E933EB2B104}" type="pres">
      <dgm:prSet presAssocID="{0031D201-0539-4E2A-AA40-1B6307C5517A}" presName="root2" presStyleCnt="0"/>
      <dgm:spPr/>
    </dgm:pt>
    <dgm:pt modelId="{B3023B1F-E7C6-46B2-99F0-6BD483D407A7}" type="pres">
      <dgm:prSet presAssocID="{0031D201-0539-4E2A-AA40-1B6307C5517A}" presName="LevelTwoTextNode" presStyleLbl="node4" presStyleIdx="2" presStyleCnt="4">
        <dgm:presLayoutVars>
          <dgm:chPref val="3"/>
        </dgm:presLayoutVars>
      </dgm:prSet>
      <dgm:spPr/>
    </dgm:pt>
    <dgm:pt modelId="{90F065BB-BD50-4F73-BB8A-B3C158C13838}" type="pres">
      <dgm:prSet presAssocID="{0031D201-0539-4E2A-AA40-1B6307C5517A}" presName="level3hierChild" presStyleCnt="0"/>
      <dgm:spPr/>
    </dgm:pt>
    <dgm:pt modelId="{75CE0CD5-8269-4E15-8BD0-7258FD67BC95}" type="pres">
      <dgm:prSet presAssocID="{2081B842-3F71-4758-927E-D15DDA656FAD}" presName="conn2-1" presStyleLbl="parChTrans1D3" presStyleIdx="3" presStyleCnt="4"/>
      <dgm:spPr/>
    </dgm:pt>
    <dgm:pt modelId="{8E53E2E8-07F9-488A-88A9-3DB03510B5CF}" type="pres">
      <dgm:prSet presAssocID="{2081B842-3F71-4758-927E-D15DDA656FAD}" presName="connTx" presStyleLbl="parChTrans1D3" presStyleIdx="3" presStyleCnt="4"/>
      <dgm:spPr/>
    </dgm:pt>
    <dgm:pt modelId="{25574157-ED5A-42D1-89D8-E1177AA3D04E}" type="pres">
      <dgm:prSet presAssocID="{11541FC3-74E2-469D-938C-DE21FFEAE03A}" presName="root2" presStyleCnt="0"/>
      <dgm:spPr/>
    </dgm:pt>
    <dgm:pt modelId="{EDB3E8BE-4B45-4946-B86A-CD7E30F792C8}" type="pres">
      <dgm:prSet presAssocID="{11541FC3-74E2-469D-938C-DE21FFEAE03A}" presName="LevelTwoTextNode" presStyleLbl="node3" presStyleIdx="3" presStyleCnt="4">
        <dgm:presLayoutVars>
          <dgm:chPref val="3"/>
        </dgm:presLayoutVars>
      </dgm:prSet>
      <dgm:spPr/>
    </dgm:pt>
    <dgm:pt modelId="{08141E1B-88BE-425A-A16B-49F19B26F187}" type="pres">
      <dgm:prSet presAssocID="{11541FC3-74E2-469D-938C-DE21FFEAE03A}" presName="level3hierChild" presStyleCnt="0"/>
      <dgm:spPr/>
    </dgm:pt>
    <dgm:pt modelId="{07393F0C-B309-42BD-BB9B-6D4CF72381C0}" type="pres">
      <dgm:prSet presAssocID="{A8FFA224-3283-4E59-A736-8084E73ADCA0}" presName="conn2-1" presStyleLbl="parChTrans1D4" presStyleIdx="3" presStyleCnt="4"/>
      <dgm:spPr/>
    </dgm:pt>
    <dgm:pt modelId="{E04F8BF8-469C-438F-9425-9E60B82D4F17}" type="pres">
      <dgm:prSet presAssocID="{A8FFA224-3283-4E59-A736-8084E73ADCA0}" presName="connTx" presStyleLbl="parChTrans1D4" presStyleIdx="3" presStyleCnt="4"/>
      <dgm:spPr/>
    </dgm:pt>
    <dgm:pt modelId="{9B4FAB44-1A64-40EE-A1E6-E3D0F02614F8}" type="pres">
      <dgm:prSet presAssocID="{6B5E550E-D56E-4987-9C75-EA855433D76A}" presName="root2" presStyleCnt="0"/>
      <dgm:spPr/>
    </dgm:pt>
    <dgm:pt modelId="{088D481C-A7DD-4A85-9DF1-B49C87BE8F28}" type="pres">
      <dgm:prSet presAssocID="{6B5E550E-D56E-4987-9C75-EA855433D76A}" presName="LevelTwoTextNode" presStyleLbl="node4" presStyleIdx="3" presStyleCnt="4">
        <dgm:presLayoutVars>
          <dgm:chPref val="3"/>
        </dgm:presLayoutVars>
      </dgm:prSet>
      <dgm:spPr/>
    </dgm:pt>
    <dgm:pt modelId="{595B01FA-A652-49A6-BC8B-999EB8AD9A4D}" type="pres">
      <dgm:prSet presAssocID="{6B5E550E-D56E-4987-9C75-EA855433D76A}" presName="level3hierChild" presStyleCnt="0"/>
      <dgm:spPr/>
    </dgm:pt>
  </dgm:ptLst>
  <dgm:cxnLst>
    <dgm:cxn modelId="{ED11000D-8282-46A4-8952-059D88D356A5}" type="presOf" srcId="{11541FC3-74E2-469D-938C-DE21FFEAE03A}" destId="{EDB3E8BE-4B45-4946-B86A-CD7E30F792C8}" srcOrd="0" destOrd="0" presId="urn:microsoft.com/office/officeart/2005/8/layout/hierarchy2"/>
    <dgm:cxn modelId="{E716A91B-C3D4-4DF1-9DD4-5B011A47064F}" type="presOf" srcId="{A8FFA224-3283-4E59-A736-8084E73ADCA0}" destId="{07393F0C-B309-42BD-BB9B-6D4CF72381C0}" srcOrd="0" destOrd="0" presId="urn:microsoft.com/office/officeart/2005/8/layout/hierarchy2"/>
    <dgm:cxn modelId="{C0FDBD1B-3A8C-4FAB-9301-06F6C0699C8A}" type="presOf" srcId="{6220ECC6-775C-4CE4-B951-4803AE409FB6}" destId="{10F83369-43E6-488D-B723-9AB983277DBA}" srcOrd="0" destOrd="0" presId="urn:microsoft.com/office/officeart/2005/8/layout/hierarchy2"/>
    <dgm:cxn modelId="{983BCF1F-2E8D-4834-9FE3-17945F08C2F0}" type="presOf" srcId="{A8FFA224-3283-4E59-A736-8084E73ADCA0}" destId="{E04F8BF8-469C-438F-9425-9E60B82D4F17}" srcOrd="1" destOrd="0" presId="urn:microsoft.com/office/officeart/2005/8/layout/hierarchy2"/>
    <dgm:cxn modelId="{D2104E20-ADC5-4CEF-A124-AD99B4F2BD88}" type="presOf" srcId="{CF9FFDC8-B4B9-4A80-9635-51DC525DEA7B}" destId="{E920CDF3-4364-4AF3-9C8E-D4A9ED953CE7}" srcOrd="0" destOrd="0" presId="urn:microsoft.com/office/officeart/2005/8/layout/hierarchy2"/>
    <dgm:cxn modelId="{BFEBD425-480F-46D3-8F98-7014161D579B}" type="presOf" srcId="{B30F6AD9-30A2-4478-BFC0-A1EB6D79AA28}" destId="{4A1F7667-FEAC-4234-82AD-3C3088674571}" srcOrd="0" destOrd="0" presId="urn:microsoft.com/office/officeart/2005/8/layout/hierarchy2"/>
    <dgm:cxn modelId="{C90AF625-549B-46E0-93FA-9042B6C1077E}" type="presOf" srcId="{AAE6E1D7-EF52-4489-B409-D43F36784733}" destId="{7B4FE1BB-412D-426F-BB84-D77CA20F9CB4}" srcOrd="1" destOrd="0" presId="urn:microsoft.com/office/officeart/2005/8/layout/hierarchy2"/>
    <dgm:cxn modelId="{DE626028-DA90-44CE-9594-78BD2F01E935}" type="presOf" srcId="{CF9FFDC8-B4B9-4A80-9635-51DC525DEA7B}" destId="{A0754049-E0BC-43A2-8588-7EF3ADD2BA03}" srcOrd="1" destOrd="0" presId="urn:microsoft.com/office/officeart/2005/8/layout/hierarchy2"/>
    <dgm:cxn modelId="{EA227728-2D20-4FA8-8586-935F54E3D21A}" type="presOf" srcId="{E13A3AC0-5862-47AB-9966-D3EC51F0D15C}" destId="{EA6DFB81-D2A9-42F7-BB64-93E33BE8A2B6}" srcOrd="0" destOrd="0" presId="urn:microsoft.com/office/officeart/2005/8/layout/hierarchy2"/>
    <dgm:cxn modelId="{F9DCEE30-257A-43D1-B143-F828239AAEB8}" type="presOf" srcId="{0031D201-0539-4E2A-AA40-1B6307C5517A}" destId="{B3023B1F-E7C6-46B2-99F0-6BD483D407A7}" srcOrd="0" destOrd="0" presId="urn:microsoft.com/office/officeart/2005/8/layout/hierarchy2"/>
    <dgm:cxn modelId="{812ACE39-9866-4F19-8246-69D714B85CF8}" type="presOf" srcId="{2159E0B3-E707-4F0F-80AF-D14F8AC21D21}" destId="{D483BB94-9CC6-4AC5-9009-3FCFCFCA2016}" srcOrd="0" destOrd="0" presId="urn:microsoft.com/office/officeart/2005/8/layout/hierarchy2"/>
    <dgm:cxn modelId="{23FA3F5F-8753-478D-9346-A0A5F44FEC32}" srcId="{9270BCA5-888A-4965-8A85-E34557C78616}" destId="{6220ECC6-775C-4CE4-B951-4803AE409FB6}" srcOrd="0" destOrd="0" parTransId="{AAE6E1D7-EF52-4489-B409-D43F36784733}" sibTransId="{D0272E41-0138-4024-8211-48F4BD357A34}"/>
    <dgm:cxn modelId="{4B9A6E60-6E01-4601-AC8D-2392FF18A8DB}" srcId="{11541FC3-74E2-469D-938C-DE21FFEAE03A}" destId="{6B5E550E-D56E-4987-9C75-EA855433D76A}" srcOrd="0" destOrd="0" parTransId="{A8FFA224-3283-4E59-A736-8084E73ADCA0}" sibTransId="{9D208C6A-EAB7-4A5A-9A5D-0BD3995CE4AF}"/>
    <dgm:cxn modelId="{F3B07660-716B-4FA0-B5D0-549ADDE97A80}" type="presOf" srcId="{BEBC72C0-AE5E-41D8-8A04-63795FE21D76}" destId="{953A4F53-1516-48A8-B423-7C2701D6B063}" srcOrd="0" destOrd="0" presId="urn:microsoft.com/office/officeart/2005/8/layout/hierarchy2"/>
    <dgm:cxn modelId="{6A3E3542-9EF2-499F-A861-D995EBDE0EBA}" type="presOf" srcId="{6B5E550E-D56E-4987-9C75-EA855433D76A}" destId="{088D481C-A7DD-4A85-9DF1-B49C87BE8F28}" srcOrd="0" destOrd="0" presId="urn:microsoft.com/office/officeart/2005/8/layout/hierarchy2"/>
    <dgm:cxn modelId="{EA3AF144-638E-4CC7-B01C-F8CC70F751C9}" srcId="{2159E0B3-E707-4F0F-80AF-D14F8AC21D21}" destId="{63E3454E-F54A-446F-A6C0-D08D223B2F10}" srcOrd="0" destOrd="0" parTransId="{B30F6AD9-30A2-4478-BFC0-A1EB6D79AA28}" sibTransId="{F54BB5B9-67E6-4C0D-9D4A-9C7D611B990F}"/>
    <dgm:cxn modelId="{1F461947-1C8B-4E15-A5A8-A8A7257F155A}" type="presOf" srcId="{AC5A22DE-4901-4229-BA3A-501DEEB82DE6}" destId="{E5F4D24C-B8AB-4699-A7FC-CFFF72BFF862}" srcOrd="0" destOrd="0" presId="urn:microsoft.com/office/officeart/2005/8/layout/hierarchy2"/>
    <dgm:cxn modelId="{60AD3570-9F45-4998-B214-7B70FB1E340E}" type="presOf" srcId="{EF767F72-6DE7-4A18-AE95-3B6C98044018}" destId="{2874713F-5E03-423D-ACF1-2D33AE68882D}" srcOrd="0" destOrd="0" presId="urn:microsoft.com/office/officeart/2005/8/layout/hierarchy2"/>
    <dgm:cxn modelId="{478F1B74-5911-49CC-B62E-F5BC0DB22407}" srcId="{63E3454E-F54A-446F-A6C0-D08D223B2F10}" destId="{11541FC3-74E2-469D-938C-DE21FFEAE03A}" srcOrd="3" destOrd="0" parTransId="{2081B842-3F71-4758-927E-D15DDA656FAD}" sibTransId="{550F79BE-05F6-4F8E-9082-E1127D395A29}"/>
    <dgm:cxn modelId="{1B605A7B-0B35-4E94-AADA-793A7DFE3FF7}" type="presOf" srcId="{8164EB80-6DC3-42AC-80B3-5700AA7C6947}" destId="{CCB3EADE-5CD4-46CE-B836-7309619DFC30}" srcOrd="1" destOrd="0" presId="urn:microsoft.com/office/officeart/2005/8/layout/hierarchy2"/>
    <dgm:cxn modelId="{5658AD7C-072C-4BAC-BC4C-9D6F3036F2DA}" type="presOf" srcId="{2081B842-3F71-4758-927E-D15DDA656FAD}" destId="{8E53E2E8-07F9-488A-88A9-3DB03510B5CF}" srcOrd="1" destOrd="0" presId="urn:microsoft.com/office/officeart/2005/8/layout/hierarchy2"/>
    <dgm:cxn modelId="{CB5E997D-DA57-4909-83CE-DF2287CCD4FD}" srcId="{BEBC72C0-AE5E-41D8-8A04-63795FE21D76}" destId="{AC5A22DE-4901-4229-BA3A-501DEEB82DE6}" srcOrd="0" destOrd="0" parTransId="{41C95EE1-EC4C-4528-B95A-FB610D8D835A}" sibTransId="{B144AB09-EF06-4E5B-A0EF-7CDE96093034}"/>
    <dgm:cxn modelId="{7F6C177E-6DF5-46EA-97E3-4F3B6A999A7A}" type="presOf" srcId="{9270BCA5-888A-4965-8A85-E34557C78616}" destId="{47F65850-558B-4E87-8860-7712A98434D6}" srcOrd="0" destOrd="0" presId="urn:microsoft.com/office/officeart/2005/8/layout/hierarchy2"/>
    <dgm:cxn modelId="{8FABAC80-2DA1-414A-875B-D16B091D85E8}" type="presOf" srcId="{B30F6AD9-30A2-4478-BFC0-A1EB6D79AA28}" destId="{48CAC956-5B1E-4BF6-A4E0-343C8191A338}" srcOrd="1" destOrd="0" presId="urn:microsoft.com/office/officeart/2005/8/layout/hierarchy2"/>
    <dgm:cxn modelId="{CEC23382-7C6A-470E-A321-6EA64E19C766}" srcId="{63E3454E-F54A-446F-A6C0-D08D223B2F10}" destId="{BEBC72C0-AE5E-41D8-8A04-63795FE21D76}" srcOrd="0" destOrd="0" parTransId="{E13A3AC0-5862-47AB-9966-D3EC51F0D15C}" sibTransId="{E85BE22F-915A-4833-A034-CC90E7A311D5}"/>
    <dgm:cxn modelId="{C582C48A-1558-4A4A-873E-205065E10207}" type="presOf" srcId="{AAE6E1D7-EF52-4489-B409-D43F36784733}" destId="{366A5952-1A5E-4879-A0CD-3D6358DE8935}" srcOrd="0" destOrd="0" presId="urn:microsoft.com/office/officeart/2005/8/layout/hierarchy2"/>
    <dgm:cxn modelId="{EB4E658B-0A92-4A0F-BDC2-DAA3EDBE739E}" type="presOf" srcId="{8164EB80-6DC3-42AC-80B3-5700AA7C6947}" destId="{0D78235A-1EEC-4DAB-9CB4-767996D32090}" srcOrd="0" destOrd="0" presId="urn:microsoft.com/office/officeart/2005/8/layout/hierarchy2"/>
    <dgm:cxn modelId="{96426E99-4D9D-407C-B6FE-BAD2DC443091}" type="presOf" srcId="{C8192D95-C747-4B27-9D74-CEA83ADC3121}" destId="{69AFE1A5-B490-41F4-B209-20A74E358876}" srcOrd="0" destOrd="0" presId="urn:microsoft.com/office/officeart/2005/8/layout/hierarchy2"/>
    <dgm:cxn modelId="{B3F935A2-C760-439A-AD36-88538121013E}" type="presOf" srcId="{E13A3AC0-5862-47AB-9966-D3EC51F0D15C}" destId="{E5EE7FF0-D6C8-4678-A92C-F2B25C026E10}" srcOrd="1" destOrd="0" presId="urn:microsoft.com/office/officeart/2005/8/layout/hierarchy2"/>
    <dgm:cxn modelId="{F11169AF-D290-41D4-8B08-8761BF099A37}" type="presOf" srcId="{DC4A639E-31F0-498B-90C2-C7E44F710CD3}" destId="{D42AE7AB-D163-485B-B3B1-6F6D8F204397}" srcOrd="0" destOrd="0" presId="urn:microsoft.com/office/officeart/2005/8/layout/hierarchy2"/>
    <dgm:cxn modelId="{27C08CB5-D6F1-4A32-9574-82FB68078834}" srcId="{C8192D95-C747-4B27-9D74-CEA83ADC3121}" destId="{2159E0B3-E707-4F0F-80AF-D14F8AC21D21}" srcOrd="0" destOrd="0" parTransId="{034683E6-1836-45F7-B705-16015B36A398}" sibTransId="{E228FE70-ECDF-4ECE-B81A-738927634475}"/>
    <dgm:cxn modelId="{BAA9FFBB-796A-43E7-884C-4475D07DD662}" srcId="{DC4A639E-31F0-498B-90C2-C7E44F710CD3}" destId="{0031D201-0539-4E2A-AA40-1B6307C5517A}" srcOrd="0" destOrd="0" parTransId="{CF9FFDC8-B4B9-4A80-9635-51DC525DEA7B}" sibTransId="{497D0B12-74DE-47D3-ADAE-E326AE1CAC9C}"/>
    <dgm:cxn modelId="{22D052C2-D929-4083-B6F0-37306A683C14}" type="presOf" srcId="{2081B842-3F71-4758-927E-D15DDA656FAD}" destId="{75CE0CD5-8269-4E15-8BD0-7258FD67BC95}" srcOrd="0" destOrd="0" presId="urn:microsoft.com/office/officeart/2005/8/layout/hierarchy2"/>
    <dgm:cxn modelId="{EE5139C6-A358-42CF-AF8D-139DF8E51843}" srcId="{63E3454E-F54A-446F-A6C0-D08D223B2F10}" destId="{9270BCA5-888A-4965-8A85-E34557C78616}" srcOrd="1" destOrd="0" parTransId="{8164EB80-6DC3-42AC-80B3-5700AA7C6947}" sibTransId="{DEB38881-1B71-499F-B44D-33111324A627}"/>
    <dgm:cxn modelId="{4A5D56EB-7A3A-4741-90DB-093A88BE756E}" type="presOf" srcId="{41C95EE1-EC4C-4528-B95A-FB610D8D835A}" destId="{BD3D902F-03FA-4F1B-82F3-BB9B424A8942}" srcOrd="0" destOrd="0" presId="urn:microsoft.com/office/officeart/2005/8/layout/hierarchy2"/>
    <dgm:cxn modelId="{85EBA5EC-DAE0-4606-8F75-3CE005B2E823}" type="presOf" srcId="{63E3454E-F54A-446F-A6C0-D08D223B2F10}" destId="{15FE788C-1B4B-475C-B37A-362D080D00CD}" srcOrd="0" destOrd="0" presId="urn:microsoft.com/office/officeart/2005/8/layout/hierarchy2"/>
    <dgm:cxn modelId="{3BC8D5EC-90A6-4CFD-B488-CC88EE1E4BB9}" type="presOf" srcId="{41C95EE1-EC4C-4528-B95A-FB610D8D835A}" destId="{4CCE4128-F2C6-4569-A985-356332C819A7}" srcOrd="1" destOrd="0" presId="urn:microsoft.com/office/officeart/2005/8/layout/hierarchy2"/>
    <dgm:cxn modelId="{9D877AED-DFF1-4ED6-BC83-1FE372A3482F}" type="presOf" srcId="{EF767F72-6DE7-4A18-AE95-3B6C98044018}" destId="{D24F1BF9-D748-458F-9350-5C06A76581DA}" srcOrd="1" destOrd="0" presId="urn:microsoft.com/office/officeart/2005/8/layout/hierarchy2"/>
    <dgm:cxn modelId="{D01D33EF-EF6E-4AD7-9F6B-CE9912A2C98B}" srcId="{63E3454E-F54A-446F-A6C0-D08D223B2F10}" destId="{DC4A639E-31F0-498B-90C2-C7E44F710CD3}" srcOrd="2" destOrd="0" parTransId="{EF767F72-6DE7-4A18-AE95-3B6C98044018}" sibTransId="{A6A4CADD-436D-48E2-ADCD-3D1762AEC6FA}"/>
    <dgm:cxn modelId="{3C629FC1-8019-4E7A-A71D-15DC404E7844}" type="presParOf" srcId="{69AFE1A5-B490-41F4-B209-20A74E358876}" destId="{AB2D919A-D673-4848-9B95-D9C4C54A0090}" srcOrd="0" destOrd="0" presId="urn:microsoft.com/office/officeart/2005/8/layout/hierarchy2"/>
    <dgm:cxn modelId="{5B3FF609-6564-4C25-A1E1-07111C4ACFCB}" type="presParOf" srcId="{AB2D919A-D673-4848-9B95-D9C4C54A0090}" destId="{D483BB94-9CC6-4AC5-9009-3FCFCFCA2016}" srcOrd="0" destOrd="0" presId="urn:microsoft.com/office/officeart/2005/8/layout/hierarchy2"/>
    <dgm:cxn modelId="{586195EA-961F-4362-9A28-D8B95A3E335C}" type="presParOf" srcId="{AB2D919A-D673-4848-9B95-D9C4C54A0090}" destId="{C8BF9215-9120-4935-A888-D39F3A20889F}" srcOrd="1" destOrd="0" presId="urn:microsoft.com/office/officeart/2005/8/layout/hierarchy2"/>
    <dgm:cxn modelId="{458A401D-DFB5-40C4-8E6E-C362ECF94836}" type="presParOf" srcId="{C8BF9215-9120-4935-A888-D39F3A20889F}" destId="{4A1F7667-FEAC-4234-82AD-3C3088674571}" srcOrd="0" destOrd="0" presId="urn:microsoft.com/office/officeart/2005/8/layout/hierarchy2"/>
    <dgm:cxn modelId="{9B4AD3E6-8A8D-4840-8287-B5BA28AC6785}" type="presParOf" srcId="{4A1F7667-FEAC-4234-82AD-3C3088674571}" destId="{48CAC956-5B1E-4BF6-A4E0-343C8191A338}" srcOrd="0" destOrd="0" presId="urn:microsoft.com/office/officeart/2005/8/layout/hierarchy2"/>
    <dgm:cxn modelId="{8E952E3B-BCBC-4B59-8733-18D98F577CED}" type="presParOf" srcId="{C8BF9215-9120-4935-A888-D39F3A20889F}" destId="{265DFFC1-C77A-4655-AE8E-A384F8478938}" srcOrd="1" destOrd="0" presId="urn:microsoft.com/office/officeart/2005/8/layout/hierarchy2"/>
    <dgm:cxn modelId="{314CEF20-DB99-47F3-BE85-E50EF13A0802}" type="presParOf" srcId="{265DFFC1-C77A-4655-AE8E-A384F8478938}" destId="{15FE788C-1B4B-475C-B37A-362D080D00CD}" srcOrd="0" destOrd="0" presId="urn:microsoft.com/office/officeart/2005/8/layout/hierarchy2"/>
    <dgm:cxn modelId="{C5199E3A-8A93-4D39-805B-05822FAADFDE}" type="presParOf" srcId="{265DFFC1-C77A-4655-AE8E-A384F8478938}" destId="{2198716C-C3B7-4655-B22B-CBE91EF7D82B}" srcOrd="1" destOrd="0" presId="urn:microsoft.com/office/officeart/2005/8/layout/hierarchy2"/>
    <dgm:cxn modelId="{AECB0AB0-5B71-4FA8-AFCB-81E80EECB04A}" type="presParOf" srcId="{2198716C-C3B7-4655-B22B-CBE91EF7D82B}" destId="{EA6DFB81-D2A9-42F7-BB64-93E33BE8A2B6}" srcOrd="0" destOrd="0" presId="urn:microsoft.com/office/officeart/2005/8/layout/hierarchy2"/>
    <dgm:cxn modelId="{5ED84A66-29EF-4093-885C-A1BDE5A4F3BE}" type="presParOf" srcId="{EA6DFB81-D2A9-42F7-BB64-93E33BE8A2B6}" destId="{E5EE7FF0-D6C8-4678-A92C-F2B25C026E10}" srcOrd="0" destOrd="0" presId="urn:microsoft.com/office/officeart/2005/8/layout/hierarchy2"/>
    <dgm:cxn modelId="{53C785D4-5035-4CC9-A97C-ED861D6D2247}" type="presParOf" srcId="{2198716C-C3B7-4655-B22B-CBE91EF7D82B}" destId="{CE8EECC6-5892-4D56-9CC5-92F24F0A598B}" srcOrd="1" destOrd="0" presId="urn:microsoft.com/office/officeart/2005/8/layout/hierarchy2"/>
    <dgm:cxn modelId="{1BD059B0-3386-4DD2-BEEF-AA576A509790}" type="presParOf" srcId="{CE8EECC6-5892-4D56-9CC5-92F24F0A598B}" destId="{953A4F53-1516-48A8-B423-7C2701D6B063}" srcOrd="0" destOrd="0" presId="urn:microsoft.com/office/officeart/2005/8/layout/hierarchy2"/>
    <dgm:cxn modelId="{B2FC201D-1D0F-4DD3-93C4-0F8FB713989B}" type="presParOf" srcId="{CE8EECC6-5892-4D56-9CC5-92F24F0A598B}" destId="{9B5BB6B9-5FB4-40F0-A360-F17E45F36E53}" srcOrd="1" destOrd="0" presId="urn:microsoft.com/office/officeart/2005/8/layout/hierarchy2"/>
    <dgm:cxn modelId="{3E44353F-9BC4-4C1E-8B92-038A46E4B166}" type="presParOf" srcId="{9B5BB6B9-5FB4-40F0-A360-F17E45F36E53}" destId="{BD3D902F-03FA-4F1B-82F3-BB9B424A8942}" srcOrd="0" destOrd="0" presId="urn:microsoft.com/office/officeart/2005/8/layout/hierarchy2"/>
    <dgm:cxn modelId="{5515921F-88DB-4D11-B183-3D44750EA634}" type="presParOf" srcId="{BD3D902F-03FA-4F1B-82F3-BB9B424A8942}" destId="{4CCE4128-F2C6-4569-A985-356332C819A7}" srcOrd="0" destOrd="0" presId="urn:microsoft.com/office/officeart/2005/8/layout/hierarchy2"/>
    <dgm:cxn modelId="{BEB964F7-ED79-4803-969F-8C77355A9C20}" type="presParOf" srcId="{9B5BB6B9-5FB4-40F0-A360-F17E45F36E53}" destId="{55F55B0D-977F-49DF-B38D-6881B2FB5B65}" srcOrd="1" destOrd="0" presId="urn:microsoft.com/office/officeart/2005/8/layout/hierarchy2"/>
    <dgm:cxn modelId="{ED95E232-E7E9-4580-ABE3-8D545A09675A}" type="presParOf" srcId="{55F55B0D-977F-49DF-B38D-6881B2FB5B65}" destId="{E5F4D24C-B8AB-4699-A7FC-CFFF72BFF862}" srcOrd="0" destOrd="0" presId="urn:microsoft.com/office/officeart/2005/8/layout/hierarchy2"/>
    <dgm:cxn modelId="{11B8F064-3EA9-4F44-9AF4-B371D66FEDA0}" type="presParOf" srcId="{55F55B0D-977F-49DF-B38D-6881B2FB5B65}" destId="{319BBD63-3925-4AE3-A949-399ACE69AAC0}" srcOrd="1" destOrd="0" presId="urn:microsoft.com/office/officeart/2005/8/layout/hierarchy2"/>
    <dgm:cxn modelId="{6864F03A-5B13-4E1E-8460-C49A952C5EA1}" type="presParOf" srcId="{2198716C-C3B7-4655-B22B-CBE91EF7D82B}" destId="{0D78235A-1EEC-4DAB-9CB4-767996D32090}" srcOrd="2" destOrd="0" presId="urn:microsoft.com/office/officeart/2005/8/layout/hierarchy2"/>
    <dgm:cxn modelId="{DD4080F0-510E-4CB6-ACCB-94E61892B3CB}" type="presParOf" srcId="{0D78235A-1EEC-4DAB-9CB4-767996D32090}" destId="{CCB3EADE-5CD4-46CE-B836-7309619DFC30}" srcOrd="0" destOrd="0" presId="urn:microsoft.com/office/officeart/2005/8/layout/hierarchy2"/>
    <dgm:cxn modelId="{D6D622E7-B666-47A5-8CF0-EE87F6BE43DB}" type="presParOf" srcId="{2198716C-C3B7-4655-B22B-CBE91EF7D82B}" destId="{C71E3003-B2FD-461D-9854-F07D34234A12}" srcOrd="3" destOrd="0" presId="urn:microsoft.com/office/officeart/2005/8/layout/hierarchy2"/>
    <dgm:cxn modelId="{CC405F29-436B-4E8D-B227-DEFE17D3A91C}" type="presParOf" srcId="{C71E3003-B2FD-461D-9854-F07D34234A12}" destId="{47F65850-558B-4E87-8860-7712A98434D6}" srcOrd="0" destOrd="0" presId="urn:microsoft.com/office/officeart/2005/8/layout/hierarchy2"/>
    <dgm:cxn modelId="{4443FE03-EAD5-4F6A-9A7E-272D620F7B2A}" type="presParOf" srcId="{C71E3003-B2FD-461D-9854-F07D34234A12}" destId="{0B590AA3-5264-4133-9966-5956C1317459}" srcOrd="1" destOrd="0" presId="urn:microsoft.com/office/officeart/2005/8/layout/hierarchy2"/>
    <dgm:cxn modelId="{74705A87-AFC1-44ED-80CD-8124A1752649}" type="presParOf" srcId="{0B590AA3-5264-4133-9966-5956C1317459}" destId="{366A5952-1A5E-4879-A0CD-3D6358DE8935}" srcOrd="0" destOrd="0" presId="urn:microsoft.com/office/officeart/2005/8/layout/hierarchy2"/>
    <dgm:cxn modelId="{D67A69F0-849A-4CF7-9DEE-1AFD7AA5B1A0}" type="presParOf" srcId="{366A5952-1A5E-4879-A0CD-3D6358DE8935}" destId="{7B4FE1BB-412D-426F-BB84-D77CA20F9CB4}" srcOrd="0" destOrd="0" presId="urn:microsoft.com/office/officeart/2005/8/layout/hierarchy2"/>
    <dgm:cxn modelId="{76EDC9F9-89EE-4962-84A4-D07DC0BA3D69}" type="presParOf" srcId="{0B590AA3-5264-4133-9966-5956C1317459}" destId="{7CB8B021-3102-47B4-8BF3-810197F75927}" srcOrd="1" destOrd="0" presId="urn:microsoft.com/office/officeart/2005/8/layout/hierarchy2"/>
    <dgm:cxn modelId="{01A18429-299A-4BBB-8A52-1F93C4535291}" type="presParOf" srcId="{7CB8B021-3102-47B4-8BF3-810197F75927}" destId="{10F83369-43E6-488D-B723-9AB983277DBA}" srcOrd="0" destOrd="0" presId="urn:microsoft.com/office/officeart/2005/8/layout/hierarchy2"/>
    <dgm:cxn modelId="{64E3B53C-7B13-440E-8681-F39907A447AD}" type="presParOf" srcId="{7CB8B021-3102-47B4-8BF3-810197F75927}" destId="{7AB2AF5E-B7EE-4BAF-B576-E8239EFEA483}" srcOrd="1" destOrd="0" presId="urn:microsoft.com/office/officeart/2005/8/layout/hierarchy2"/>
    <dgm:cxn modelId="{7C9E98DC-E447-4197-8E97-12A4D765C888}" type="presParOf" srcId="{2198716C-C3B7-4655-B22B-CBE91EF7D82B}" destId="{2874713F-5E03-423D-ACF1-2D33AE68882D}" srcOrd="4" destOrd="0" presId="urn:microsoft.com/office/officeart/2005/8/layout/hierarchy2"/>
    <dgm:cxn modelId="{359CD1A6-D3E6-4EB8-AEF6-679DAE47F0EA}" type="presParOf" srcId="{2874713F-5E03-423D-ACF1-2D33AE68882D}" destId="{D24F1BF9-D748-458F-9350-5C06A76581DA}" srcOrd="0" destOrd="0" presId="urn:microsoft.com/office/officeart/2005/8/layout/hierarchy2"/>
    <dgm:cxn modelId="{75F90B71-4081-4772-9540-F333347A3F38}" type="presParOf" srcId="{2198716C-C3B7-4655-B22B-CBE91EF7D82B}" destId="{E0A5B5F2-A324-45DC-A6E6-13C6753CC131}" srcOrd="5" destOrd="0" presId="urn:microsoft.com/office/officeart/2005/8/layout/hierarchy2"/>
    <dgm:cxn modelId="{ABC36258-E91B-4C72-82D4-37E813EE1D4C}" type="presParOf" srcId="{E0A5B5F2-A324-45DC-A6E6-13C6753CC131}" destId="{D42AE7AB-D163-485B-B3B1-6F6D8F204397}" srcOrd="0" destOrd="0" presId="urn:microsoft.com/office/officeart/2005/8/layout/hierarchy2"/>
    <dgm:cxn modelId="{47C3A01A-9760-46E8-B3E6-C1445E5FB080}" type="presParOf" srcId="{E0A5B5F2-A324-45DC-A6E6-13C6753CC131}" destId="{EEA9C0B4-4A44-463F-8D91-C94D2F8C9A9C}" srcOrd="1" destOrd="0" presId="urn:microsoft.com/office/officeart/2005/8/layout/hierarchy2"/>
    <dgm:cxn modelId="{0D0CF054-651A-43FA-9D84-DBBF50DB6A21}" type="presParOf" srcId="{EEA9C0B4-4A44-463F-8D91-C94D2F8C9A9C}" destId="{E920CDF3-4364-4AF3-9C8E-D4A9ED953CE7}" srcOrd="0" destOrd="0" presId="urn:microsoft.com/office/officeart/2005/8/layout/hierarchy2"/>
    <dgm:cxn modelId="{24EB4297-9E70-4C6F-B011-20FF163207D3}" type="presParOf" srcId="{E920CDF3-4364-4AF3-9C8E-D4A9ED953CE7}" destId="{A0754049-E0BC-43A2-8588-7EF3ADD2BA03}" srcOrd="0" destOrd="0" presId="urn:microsoft.com/office/officeart/2005/8/layout/hierarchy2"/>
    <dgm:cxn modelId="{84D1F371-3CD7-400F-92F8-F155A59596A4}" type="presParOf" srcId="{EEA9C0B4-4A44-463F-8D91-C94D2F8C9A9C}" destId="{A2B79F11-519F-4DA7-8346-7E933EB2B104}" srcOrd="1" destOrd="0" presId="urn:microsoft.com/office/officeart/2005/8/layout/hierarchy2"/>
    <dgm:cxn modelId="{397A422B-4CD2-4AA4-B968-3EBB2D71A8AF}" type="presParOf" srcId="{A2B79F11-519F-4DA7-8346-7E933EB2B104}" destId="{B3023B1F-E7C6-46B2-99F0-6BD483D407A7}" srcOrd="0" destOrd="0" presId="urn:microsoft.com/office/officeart/2005/8/layout/hierarchy2"/>
    <dgm:cxn modelId="{83C72A3B-1920-47BA-A823-1223F6F938CF}" type="presParOf" srcId="{A2B79F11-519F-4DA7-8346-7E933EB2B104}" destId="{90F065BB-BD50-4F73-BB8A-B3C158C13838}" srcOrd="1" destOrd="0" presId="urn:microsoft.com/office/officeart/2005/8/layout/hierarchy2"/>
    <dgm:cxn modelId="{1B42CDF6-608D-4004-8551-7978EDA62A79}" type="presParOf" srcId="{2198716C-C3B7-4655-B22B-CBE91EF7D82B}" destId="{75CE0CD5-8269-4E15-8BD0-7258FD67BC95}" srcOrd="6" destOrd="0" presId="urn:microsoft.com/office/officeart/2005/8/layout/hierarchy2"/>
    <dgm:cxn modelId="{5854A0FC-113D-4A9A-9493-96CACE4F3D13}" type="presParOf" srcId="{75CE0CD5-8269-4E15-8BD0-7258FD67BC95}" destId="{8E53E2E8-07F9-488A-88A9-3DB03510B5CF}" srcOrd="0" destOrd="0" presId="urn:microsoft.com/office/officeart/2005/8/layout/hierarchy2"/>
    <dgm:cxn modelId="{819E6C4B-2B18-4990-9443-32F1E3590568}" type="presParOf" srcId="{2198716C-C3B7-4655-B22B-CBE91EF7D82B}" destId="{25574157-ED5A-42D1-89D8-E1177AA3D04E}" srcOrd="7" destOrd="0" presId="urn:microsoft.com/office/officeart/2005/8/layout/hierarchy2"/>
    <dgm:cxn modelId="{056CBD91-3EF2-4D65-BD50-5CC52DBC52B4}" type="presParOf" srcId="{25574157-ED5A-42D1-89D8-E1177AA3D04E}" destId="{EDB3E8BE-4B45-4946-B86A-CD7E30F792C8}" srcOrd="0" destOrd="0" presId="urn:microsoft.com/office/officeart/2005/8/layout/hierarchy2"/>
    <dgm:cxn modelId="{E8CA176B-722E-4FEE-B094-5709B34724C6}" type="presParOf" srcId="{25574157-ED5A-42D1-89D8-E1177AA3D04E}" destId="{08141E1B-88BE-425A-A16B-49F19B26F187}" srcOrd="1" destOrd="0" presId="urn:microsoft.com/office/officeart/2005/8/layout/hierarchy2"/>
    <dgm:cxn modelId="{59010227-26EF-4137-A0CA-75333980D2EA}" type="presParOf" srcId="{08141E1B-88BE-425A-A16B-49F19B26F187}" destId="{07393F0C-B309-42BD-BB9B-6D4CF72381C0}" srcOrd="0" destOrd="0" presId="urn:microsoft.com/office/officeart/2005/8/layout/hierarchy2"/>
    <dgm:cxn modelId="{8D1C2C1C-B245-45A8-9AC6-3A2EFD52935B}" type="presParOf" srcId="{07393F0C-B309-42BD-BB9B-6D4CF72381C0}" destId="{E04F8BF8-469C-438F-9425-9E60B82D4F17}" srcOrd="0" destOrd="0" presId="urn:microsoft.com/office/officeart/2005/8/layout/hierarchy2"/>
    <dgm:cxn modelId="{7C01FE08-4F84-4741-A7DA-C1DF5CC62A61}" type="presParOf" srcId="{08141E1B-88BE-425A-A16B-49F19B26F187}" destId="{9B4FAB44-1A64-40EE-A1E6-E3D0F02614F8}" srcOrd="1" destOrd="0" presId="urn:microsoft.com/office/officeart/2005/8/layout/hierarchy2"/>
    <dgm:cxn modelId="{A1BB9C42-8501-4911-915B-C8F8CD6D25BF}" type="presParOf" srcId="{9B4FAB44-1A64-40EE-A1E6-E3D0F02614F8}" destId="{088D481C-A7DD-4A85-9DF1-B49C87BE8F28}" srcOrd="0" destOrd="0" presId="urn:microsoft.com/office/officeart/2005/8/layout/hierarchy2"/>
    <dgm:cxn modelId="{3AACA28A-0523-445E-878A-F4ED2F3EF22B}" type="presParOf" srcId="{9B4FAB44-1A64-40EE-A1E6-E3D0F02614F8}" destId="{595B01FA-A652-49A6-BC8B-999EB8AD9A4D}"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83BB94-9CC6-4AC5-9009-3FCFCFCA2016}">
      <dsp:nvSpPr>
        <dsp:cNvPr id="0" name=""/>
        <dsp:cNvSpPr/>
      </dsp:nvSpPr>
      <dsp:spPr>
        <a:xfrm>
          <a:off x="6390" y="2365378"/>
          <a:ext cx="2158984" cy="10794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Applicant needs housing </a:t>
          </a:r>
          <a:r>
            <a:rPr lang="en-GB" sz="1100" kern="1200" dirty="0" err="1"/>
            <a:t>assisstance</a:t>
          </a:r>
          <a:endParaRPr lang="en-GB" sz="1100" kern="1200" dirty="0"/>
        </a:p>
      </dsp:txBody>
      <dsp:txXfrm>
        <a:off x="38007" y="2396995"/>
        <a:ext cx="2095750" cy="1016258"/>
      </dsp:txXfrm>
    </dsp:sp>
    <dsp:sp modelId="{4A1F7667-FEAC-4234-82AD-3C3088674571}">
      <dsp:nvSpPr>
        <dsp:cNvPr id="0" name=""/>
        <dsp:cNvSpPr/>
      </dsp:nvSpPr>
      <dsp:spPr>
        <a:xfrm>
          <a:off x="2165374" y="2888403"/>
          <a:ext cx="863593" cy="33442"/>
        </a:xfrm>
        <a:custGeom>
          <a:avLst/>
          <a:gdLst/>
          <a:ahLst/>
          <a:cxnLst/>
          <a:rect l="0" t="0" r="0" b="0"/>
          <a:pathLst>
            <a:path>
              <a:moveTo>
                <a:pt x="0" y="16721"/>
              </a:moveTo>
              <a:lnTo>
                <a:pt x="863593" y="167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575581" y="2883535"/>
        <a:ext cx="43179" cy="43179"/>
      </dsp:txXfrm>
    </dsp:sp>
    <dsp:sp modelId="{15FE788C-1B4B-475C-B37A-362D080D00CD}">
      <dsp:nvSpPr>
        <dsp:cNvPr id="0" name=""/>
        <dsp:cNvSpPr/>
      </dsp:nvSpPr>
      <dsp:spPr>
        <a:xfrm>
          <a:off x="3028968" y="2365378"/>
          <a:ext cx="2158984" cy="10794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t>Is the applicant homeless?</a:t>
          </a:r>
        </a:p>
      </dsp:txBody>
      <dsp:txXfrm>
        <a:off x="3060585" y="2396995"/>
        <a:ext cx="2095750" cy="1016258"/>
      </dsp:txXfrm>
    </dsp:sp>
    <dsp:sp modelId="{EA6DFB81-D2A9-42F7-BB64-93E33BE8A2B6}">
      <dsp:nvSpPr>
        <dsp:cNvPr id="0" name=""/>
        <dsp:cNvSpPr/>
      </dsp:nvSpPr>
      <dsp:spPr>
        <a:xfrm rot="17692822">
          <a:off x="4593433" y="1957341"/>
          <a:ext cx="2052632" cy="33442"/>
        </a:xfrm>
        <a:custGeom>
          <a:avLst/>
          <a:gdLst/>
          <a:ahLst/>
          <a:cxnLst/>
          <a:rect l="0" t="0" r="0" b="0"/>
          <a:pathLst>
            <a:path>
              <a:moveTo>
                <a:pt x="0" y="16721"/>
              </a:moveTo>
              <a:lnTo>
                <a:pt x="2052632" y="167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a:off x="5568434" y="1922747"/>
        <a:ext cx="102631" cy="102631"/>
      </dsp:txXfrm>
    </dsp:sp>
    <dsp:sp modelId="{953A4F53-1516-48A8-B423-7C2701D6B063}">
      <dsp:nvSpPr>
        <dsp:cNvPr id="0" name=""/>
        <dsp:cNvSpPr/>
      </dsp:nvSpPr>
      <dsp:spPr>
        <a:xfrm>
          <a:off x="6051546" y="503254"/>
          <a:ext cx="2158984" cy="10794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t>The applicant is homeless tonight</a:t>
          </a:r>
        </a:p>
      </dsp:txBody>
      <dsp:txXfrm>
        <a:off x="6083163" y="534871"/>
        <a:ext cx="2095750" cy="1016258"/>
      </dsp:txXfrm>
    </dsp:sp>
    <dsp:sp modelId="{BD3D902F-03FA-4F1B-82F3-BB9B424A8942}">
      <dsp:nvSpPr>
        <dsp:cNvPr id="0" name=""/>
        <dsp:cNvSpPr/>
      </dsp:nvSpPr>
      <dsp:spPr>
        <a:xfrm>
          <a:off x="8210531" y="1026279"/>
          <a:ext cx="863593" cy="33442"/>
        </a:xfrm>
        <a:custGeom>
          <a:avLst/>
          <a:gdLst/>
          <a:ahLst/>
          <a:cxnLst/>
          <a:rect l="0" t="0" r="0" b="0"/>
          <a:pathLst>
            <a:path>
              <a:moveTo>
                <a:pt x="0" y="16721"/>
              </a:moveTo>
              <a:lnTo>
                <a:pt x="863593" y="167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8620738" y="1021411"/>
        <a:ext cx="43179" cy="43179"/>
      </dsp:txXfrm>
    </dsp:sp>
    <dsp:sp modelId="{E5F4D24C-B8AB-4699-A7FC-CFFF72BFF862}">
      <dsp:nvSpPr>
        <dsp:cNvPr id="0" name=""/>
        <dsp:cNvSpPr/>
      </dsp:nvSpPr>
      <dsp:spPr>
        <a:xfrm>
          <a:off x="9074125" y="503254"/>
          <a:ext cx="2158984" cy="10794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t>Call Housing Options on 0113 222 4412 (Option 3)</a:t>
          </a:r>
        </a:p>
      </dsp:txBody>
      <dsp:txXfrm>
        <a:off x="9105742" y="534871"/>
        <a:ext cx="2095750" cy="1016258"/>
      </dsp:txXfrm>
    </dsp:sp>
    <dsp:sp modelId="{0D78235A-1EEC-4DAB-9CB4-767996D32090}">
      <dsp:nvSpPr>
        <dsp:cNvPr id="0" name=""/>
        <dsp:cNvSpPr/>
      </dsp:nvSpPr>
      <dsp:spPr>
        <a:xfrm rot="19457599">
          <a:off x="5087990" y="2578049"/>
          <a:ext cx="1063519" cy="33442"/>
        </a:xfrm>
        <a:custGeom>
          <a:avLst/>
          <a:gdLst/>
          <a:ahLst/>
          <a:cxnLst/>
          <a:rect l="0" t="0" r="0" b="0"/>
          <a:pathLst>
            <a:path>
              <a:moveTo>
                <a:pt x="0" y="16721"/>
              </a:moveTo>
              <a:lnTo>
                <a:pt x="1063519" y="167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593162" y="2568183"/>
        <a:ext cx="53175" cy="53175"/>
      </dsp:txXfrm>
    </dsp:sp>
    <dsp:sp modelId="{47F65850-558B-4E87-8860-7712A98434D6}">
      <dsp:nvSpPr>
        <dsp:cNvPr id="0" name=""/>
        <dsp:cNvSpPr/>
      </dsp:nvSpPr>
      <dsp:spPr>
        <a:xfrm>
          <a:off x="6051546" y="1744670"/>
          <a:ext cx="2158984" cy="10794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t>The applicant is threatened with homelessness</a:t>
          </a:r>
        </a:p>
      </dsp:txBody>
      <dsp:txXfrm>
        <a:off x="6083163" y="1776287"/>
        <a:ext cx="2095750" cy="1016258"/>
      </dsp:txXfrm>
    </dsp:sp>
    <dsp:sp modelId="{366A5952-1A5E-4879-A0CD-3D6358DE8935}">
      <dsp:nvSpPr>
        <dsp:cNvPr id="0" name=""/>
        <dsp:cNvSpPr/>
      </dsp:nvSpPr>
      <dsp:spPr>
        <a:xfrm>
          <a:off x="8210531" y="2267695"/>
          <a:ext cx="863593" cy="33442"/>
        </a:xfrm>
        <a:custGeom>
          <a:avLst/>
          <a:gdLst/>
          <a:ahLst/>
          <a:cxnLst/>
          <a:rect l="0" t="0" r="0" b="0"/>
          <a:pathLst>
            <a:path>
              <a:moveTo>
                <a:pt x="0" y="16721"/>
              </a:moveTo>
              <a:lnTo>
                <a:pt x="863593" y="167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8620738" y="2262827"/>
        <a:ext cx="43179" cy="43179"/>
      </dsp:txXfrm>
    </dsp:sp>
    <dsp:sp modelId="{10F83369-43E6-488D-B723-9AB983277DBA}">
      <dsp:nvSpPr>
        <dsp:cNvPr id="0" name=""/>
        <dsp:cNvSpPr/>
      </dsp:nvSpPr>
      <dsp:spPr>
        <a:xfrm>
          <a:off x="9074125" y="1744670"/>
          <a:ext cx="2158984" cy="10794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t>Submit a DTR via Jigsaw or email to Duty to Refer</a:t>
          </a:r>
        </a:p>
      </dsp:txBody>
      <dsp:txXfrm>
        <a:off x="9105742" y="1776287"/>
        <a:ext cx="2095750" cy="1016258"/>
      </dsp:txXfrm>
    </dsp:sp>
    <dsp:sp modelId="{2874713F-5E03-423D-ACF1-2D33AE68882D}">
      <dsp:nvSpPr>
        <dsp:cNvPr id="0" name=""/>
        <dsp:cNvSpPr/>
      </dsp:nvSpPr>
      <dsp:spPr>
        <a:xfrm rot="2142401">
          <a:off x="5087990" y="3198757"/>
          <a:ext cx="1063519" cy="33442"/>
        </a:xfrm>
        <a:custGeom>
          <a:avLst/>
          <a:gdLst/>
          <a:ahLst/>
          <a:cxnLst/>
          <a:rect l="0" t="0" r="0" b="0"/>
          <a:pathLst>
            <a:path>
              <a:moveTo>
                <a:pt x="0" y="16721"/>
              </a:moveTo>
              <a:lnTo>
                <a:pt x="1063519" y="167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593162" y="3188891"/>
        <a:ext cx="53175" cy="53175"/>
      </dsp:txXfrm>
    </dsp:sp>
    <dsp:sp modelId="{D42AE7AB-D163-485B-B3B1-6F6D8F204397}">
      <dsp:nvSpPr>
        <dsp:cNvPr id="0" name=""/>
        <dsp:cNvSpPr/>
      </dsp:nvSpPr>
      <dsp:spPr>
        <a:xfrm>
          <a:off x="6051546" y="2986086"/>
          <a:ext cx="2158984" cy="10794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t>No the applicant is overcrowded, has anti-social behaviour, cannot afford their rent, has support needs to move</a:t>
          </a:r>
        </a:p>
      </dsp:txBody>
      <dsp:txXfrm>
        <a:off x="6083163" y="3017703"/>
        <a:ext cx="2095750" cy="1016258"/>
      </dsp:txXfrm>
    </dsp:sp>
    <dsp:sp modelId="{E920CDF3-4364-4AF3-9C8E-D4A9ED953CE7}">
      <dsp:nvSpPr>
        <dsp:cNvPr id="0" name=""/>
        <dsp:cNvSpPr/>
      </dsp:nvSpPr>
      <dsp:spPr>
        <a:xfrm>
          <a:off x="8210531" y="3509111"/>
          <a:ext cx="863593" cy="33442"/>
        </a:xfrm>
        <a:custGeom>
          <a:avLst/>
          <a:gdLst/>
          <a:ahLst/>
          <a:cxnLst/>
          <a:rect l="0" t="0" r="0" b="0"/>
          <a:pathLst>
            <a:path>
              <a:moveTo>
                <a:pt x="0" y="16721"/>
              </a:moveTo>
              <a:lnTo>
                <a:pt x="863593" y="167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8620738" y="3504243"/>
        <a:ext cx="43179" cy="43179"/>
      </dsp:txXfrm>
    </dsp:sp>
    <dsp:sp modelId="{B3023B1F-E7C6-46B2-99F0-6BD483D407A7}">
      <dsp:nvSpPr>
        <dsp:cNvPr id="0" name=""/>
        <dsp:cNvSpPr/>
      </dsp:nvSpPr>
      <dsp:spPr>
        <a:xfrm>
          <a:off x="9074125" y="2986086"/>
          <a:ext cx="2158984" cy="10794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t>Please email Housing.options@leeds.gov.uk with your enquiry and attach any supporting evidence.</a:t>
          </a:r>
        </a:p>
      </dsp:txBody>
      <dsp:txXfrm>
        <a:off x="9105742" y="3017703"/>
        <a:ext cx="2095750" cy="1016258"/>
      </dsp:txXfrm>
    </dsp:sp>
    <dsp:sp modelId="{75CE0CD5-8269-4E15-8BD0-7258FD67BC95}">
      <dsp:nvSpPr>
        <dsp:cNvPr id="0" name=""/>
        <dsp:cNvSpPr/>
      </dsp:nvSpPr>
      <dsp:spPr>
        <a:xfrm rot="3907178">
          <a:off x="4593433" y="3819465"/>
          <a:ext cx="2052632" cy="33442"/>
        </a:xfrm>
        <a:custGeom>
          <a:avLst/>
          <a:gdLst/>
          <a:ahLst/>
          <a:cxnLst/>
          <a:rect l="0" t="0" r="0" b="0"/>
          <a:pathLst>
            <a:path>
              <a:moveTo>
                <a:pt x="0" y="16721"/>
              </a:moveTo>
              <a:lnTo>
                <a:pt x="2052632" y="167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a:off x="5568434" y="3784871"/>
        <a:ext cx="102631" cy="102631"/>
      </dsp:txXfrm>
    </dsp:sp>
    <dsp:sp modelId="{EDB3E8BE-4B45-4946-B86A-CD7E30F792C8}">
      <dsp:nvSpPr>
        <dsp:cNvPr id="0" name=""/>
        <dsp:cNvSpPr/>
      </dsp:nvSpPr>
      <dsp:spPr>
        <a:xfrm>
          <a:off x="6051546" y="4227503"/>
          <a:ext cx="2158984" cy="10794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t>No, the applicant requires adaptations for their phsycial health needs in the long term and require a move</a:t>
          </a:r>
        </a:p>
      </dsp:txBody>
      <dsp:txXfrm>
        <a:off x="6083163" y="4259120"/>
        <a:ext cx="2095750" cy="1016258"/>
      </dsp:txXfrm>
    </dsp:sp>
    <dsp:sp modelId="{07393F0C-B309-42BD-BB9B-6D4CF72381C0}">
      <dsp:nvSpPr>
        <dsp:cNvPr id="0" name=""/>
        <dsp:cNvSpPr/>
      </dsp:nvSpPr>
      <dsp:spPr>
        <a:xfrm>
          <a:off x="8210531" y="4750527"/>
          <a:ext cx="863593" cy="33442"/>
        </a:xfrm>
        <a:custGeom>
          <a:avLst/>
          <a:gdLst/>
          <a:ahLst/>
          <a:cxnLst/>
          <a:rect l="0" t="0" r="0" b="0"/>
          <a:pathLst>
            <a:path>
              <a:moveTo>
                <a:pt x="0" y="16721"/>
              </a:moveTo>
              <a:lnTo>
                <a:pt x="863593" y="167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8620738" y="4745659"/>
        <a:ext cx="43179" cy="43179"/>
      </dsp:txXfrm>
    </dsp:sp>
    <dsp:sp modelId="{088D481C-A7DD-4A85-9DF1-B49C87BE8F28}">
      <dsp:nvSpPr>
        <dsp:cNvPr id="0" name=""/>
        <dsp:cNvSpPr/>
      </dsp:nvSpPr>
      <dsp:spPr>
        <a:xfrm>
          <a:off x="9074125" y="4227503"/>
          <a:ext cx="2158984" cy="10794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t>Contact Health and Housing via email to infomedical@leeds.gov.uk</a:t>
          </a:r>
        </a:p>
      </dsp:txBody>
      <dsp:txXfrm>
        <a:off x="9105742" y="4259120"/>
        <a:ext cx="2095750" cy="101625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1CB48245-6A9B-4B24-9866-61508051BD6A}" type="datetimeFigureOut">
              <a:rPr lang="en-GB" smtClean="0"/>
              <a:t>30/04/2024</a:t>
            </a:fld>
            <a:endParaRPr lang="en-GB"/>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EC3DA1ED-6CAA-4C9D-91C4-FC9CBCEA10EC}" type="slidenum">
              <a:rPr lang="en-GB" smtClean="0"/>
              <a:t>‹#›</a:t>
            </a:fld>
            <a:endParaRPr lang="en-GB"/>
          </a:p>
        </p:txBody>
      </p:sp>
    </p:spTree>
    <p:extLst>
      <p:ext uri="{BB962C8B-B14F-4D97-AF65-F5344CB8AC3E}">
        <p14:creationId xmlns:p14="http://schemas.microsoft.com/office/powerpoint/2010/main" val="4260806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C3DA1ED-6CAA-4C9D-91C4-FC9CBCEA10EC}" type="slidenum">
              <a:rPr lang="en-GB" smtClean="0"/>
              <a:t>1</a:t>
            </a:fld>
            <a:endParaRPr lang="en-GB"/>
          </a:p>
        </p:txBody>
      </p:sp>
    </p:spTree>
    <p:extLst>
      <p:ext uri="{BB962C8B-B14F-4D97-AF65-F5344CB8AC3E}">
        <p14:creationId xmlns:p14="http://schemas.microsoft.com/office/powerpoint/2010/main" val="4197430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C3DA1ED-6CAA-4C9D-91C4-FC9CBCEA10EC}" type="slidenum">
              <a:rPr lang="en-GB" smtClean="0"/>
              <a:t>10</a:t>
            </a:fld>
            <a:endParaRPr lang="en-GB"/>
          </a:p>
        </p:txBody>
      </p:sp>
    </p:spTree>
    <p:extLst>
      <p:ext uri="{BB962C8B-B14F-4D97-AF65-F5344CB8AC3E}">
        <p14:creationId xmlns:p14="http://schemas.microsoft.com/office/powerpoint/2010/main" val="1055005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C3DA1ED-6CAA-4C9D-91C4-FC9CBCEA10EC}" type="slidenum">
              <a:rPr lang="en-GB" smtClean="0"/>
              <a:t>11</a:t>
            </a:fld>
            <a:endParaRPr lang="en-GB"/>
          </a:p>
        </p:txBody>
      </p:sp>
    </p:spTree>
    <p:extLst>
      <p:ext uri="{BB962C8B-B14F-4D97-AF65-F5344CB8AC3E}">
        <p14:creationId xmlns:p14="http://schemas.microsoft.com/office/powerpoint/2010/main" val="1636232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C3DA1ED-6CAA-4C9D-91C4-FC9CBCEA10EC}" type="slidenum">
              <a:rPr lang="en-GB" smtClean="0"/>
              <a:t>12</a:t>
            </a:fld>
            <a:endParaRPr lang="en-GB"/>
          </a:p>
        </p:txBody>
      </p:sp>
    </p:spTree>
    <p:extLst>
      <p:ext uri="{BB962C8B-B14F-4D97-AF65-F5344CB8AC3E}">
        <p14:creationId xmlns:p14="http://schemas.microsoft.com/office/powerpoint/2010/main" val="3519653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C3DA1ED-6CAA-4C9D-91C4-FC9CBCEA10EC}" type="slidenum">
              <a:rPr lang="en-GB" smtClean="0"/>
              <a:t>13</a:t>
            </a:fld>
            <a:endParaRPr lang="en-GB"/>
          </a:p>
        </p:txBody>
      </p:sp>
    </p:spTree>
    <p:extLst>
      <p:ext uri="{BB962C8B-B14F-4D97-AF65-F5344CB8AC3E}">
        <p14:creationId xmlns:p14="http://schemas.microsoft.com/office/powerpoint/2010/main" val="3558130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C3DA1ED-6CAA-4C9D-91C4-FC9CBCEA10EC}" type="slidenum">
              <a:rPr lang="en-GB" smtClean="0"/>
              <a:t>14</a:t>
            </a:fld>
            <a:endParaRPr lang="en-GB"/>
          </a:p>
        </p:txBody>
      </p:sp>
    </p:spTree>
    <p:extLst>
      <p:ext uri="{BB962C8B-B14F-4D97-AF65-F5344CB8AC3E}">
        <p14:creationId xmlns:p14="http://schemas.microsoft.com/office/powerpoint/2010/main" val="2120838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C3DA1ED-6CAA-4C9D-91C4-FC9CBCEA10EC}" type="slidenum">
              <a:rPr lang="en-GB" smtClean="0"/>
              <a:t>15</a:t>
            </a:fld>
            <a:endParaRPr lang="en-GB"/>
          </a:p>
        </p:txBody>
      </p:sp>
    </p:spTree>
    <p:extLst>
      <p:ext uri="{BB962C8B-B14F-4D97-AF65-F5344CB8AC3E}">
        <p14:creationId xmlns:p14="http://schemas.microsoft.com/office/powerpoint/2010/main" val="698526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C3DA1ED-6CAA-4C9D-91C4-FC9CBCEA10EC}" type="slidenum">
              <a:rPr lang="en-GB" smtClean="0"/>
              <a:t>16</a:t>
            </a:fld>
            <a:endParaRPr lang="en-GB"/>
          </a:p>
        </p:txBody>
      </p:sp>
    </p:spTree>
    <p:extLst>
      <p:ext uri="{BB962C8B-B14F-4D97-AF65-F5344CB8AC3E}">
        <p14:creationId xmlns:p14="http://schemas.microsoft.com/office/powerpoint/2010/main" val="2980444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C3DA1ED-6CAA-4C9D-91C4-FC9CBCEA10EC}" type="slidenum">
              <a:rPr lang="en-GB" smtClean="0"/>
              <a:t>2</a:t>
            </a:fld>
            <a:endParaRPr lang="en-GB"/>
          </a:p>
        </p:txBody>
      </p:sp>
    </p:spTree>
    <p:extLst>
      <p:ext uri="{BB962C8B-B14F-4D97-AF65-F5344CB8AC3E}">
        <p14:creationId xmlns:p14="http://schemas.microsoft.com/office/powerpoint/2010/main" val="1200879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C3DA1ED-6CAA-4C9D-91C4-FC9CBCEA10EC}" type="slidenum">
              <a:rPr lang="en-GB" smtClean="0"/>
              <a:t>3</a:t>
            </a:fld>
            <a:endParaRPr lang="en-GB"/>
          </a:p>
        </p:txBody>
      </p:sp>
    </p:spTree>
    <p:extLst>
      <p:ext uri="{BB962C8B-B14F-4D97-AF65-F5344CB8AC3E}">
        <p14:creationId xmlns:p14="http://schemas.microsoft.com/office/powerpoint/2010/main" val="4235644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C3DA1ED-6CAA-4C9D-91C4-FC9CBCEA10EC}" type="slidenum">
              <a:rPr lang="en-GB" smtClean="0"/>
              <a:t>4</a:t>
            </a:fld>
            <a:endParaRPr lang="en-GB"/>
          </a:p>
        </p:txBody>
      </p:sp>
    </p:spTree>
    <p:extLst>
      <p:ext uri="{BB962C8B-B14F-4D97-AF65-F5344CB8AC3E}">
        <p14:creationId xmlns:p14="http://schemas.microsoft.com/office/powerpoint/2010/main" val="2393749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C3DA1ED-6CAA-4C9D-91C4-FC9CBCEA10EC}" type="slidenum">
              <a:rPr lang="en-GB" smtClean="0"/>
              <a:t>5</a:t>
            </a:fld>
            <a:endParaRPr lang="en-GB"/>
          </a:p>
        </p:txBody>
      </p:sp>
    </p:spTree>
    <p:extLst>
      <p:ext uri="{BB962C8B-B14F-4D97-AF65-F5344CB8AC3E}">
        <p14:creationId xmlns:p14="http://schemas.microsoft.com/office/powerpoint/2010/main" val="2377306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C3DA1ED-6CAA-4C9D-91C4-FC9CBCEA10EC}" type="slidenum">
              <a:rPr lang="en-GB" smtClean="0"/>
              <a:t>6</a:t>
            </a:fld>
            <a:endParaRPr lang="en-GB"/>
          </a:p>
        </p:txBody>
      </p:sp>
    </p:spTree>
    <p:extLst>
      <p:ext uri="{BB962C8B-B14F-4D97-AF65-F5344CB8AC3E}">
        <p14:creationId xmlns:p14="http://schemas.microsoft.com/office/powerpoint/2010/main" val="3074602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C3DA1ED-6CAA-4C9D-91C4-FC9CBCEA10EC}" type="slidenum">
              <a:rPr lang="en-GB" smtClean="0"/>
              <a:t>7</a:t>
            </a:fld>
            <a:endParaRPr lang="en-GB"/>
          </a:p>
        </p:txBody>
      </p:sp>
    </p:spTree>
    <p:extLst>
      <p:ext uri="{BB962C8B-B14F-4D97-AF65-F5344CB8AC3E}">
        <p14:creationId xmlns:p14="http://schemas.microsoft.com/office/powerpoint/2010/main" val="1459797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C3DA1ED-6CAA-4C9D-91C4-FC9CBCEA10EC}" type="slidenum">
              <a:rPr lang="en-GB" smtClean="0"/>
              <a:t>8</a:t>
            </a:fld>
            <a:endParaRPr lang="en-GB"/>
          </a:p>
        </p:txBody>
      </p:sp>
    </p:spTree>
    <p:extLst>
      <p:ext uri="{BB962C8B-B14F-4D97-AF65-F5344CB8AC3E}">
        <p14:creationId xmlns:p14="http://schemas.microsoft.com/office/powerpoint/2010/main" val="87997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C3DA1ED-6CAA-4C9D-91C4-FC9CBCEA10EC}" type="slidenum">
              <a:rPr lang="en-GB" smtClean="0"/>
              <a:t>9</a:t>
            </a:fld>
            <a:endParaRPr lang="en-GB"/>
          </a:p>
        </p:txBody>
      </p:sp>
    </p:spTree>
    <p:extLst>
      <p:ext uri="{BB962C8B-B14F-4D97-AF65-F5344CB8AC3E}">
        <p14:creationId xmlns:p14="http://schemas.microsoft.com/office/powerpoint/2010/main" val="941353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055F08A-1E71-4B2B-BB49-E743F2903911}" type="datetime1">
              <a:rPr lang="en-US" smtClean="0"/>
              <a:t>4/30/2024</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40821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14163"/>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370396"/>
            <a:ext cx="10972800" cy="323789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87411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4417" y="1733857"/>
            <a:ext cx="10363200" cy="1362075"/>
          </a:xfrm>
          <a:prstGeom prst="rect">
            <a:avLst/>
          </a:prstGeom>
        </p:spPr>
        <p:txBody>
          <a:bodyPr anchor="t"/>
          <a:lstStyle>
            <a:lvl1pPr algn="l">
              <a:defRPr sz="3333" b="1" cap="all"/>
            </a:lvl1pPr>
          </a:lstStyle>
          <a:p>
            <a:r>
              <a:rPr lang="en-US"/>
              <a:t>Click to edit Master title style</a:t>
            </a:r>
            <a:endParaRPr lang="en-US" dirty="0"/>
          </a:p>
        </p:txBody>
      </p:sp>
      <p:sp>
        <p:nvSpPr>
          <p:cNvPr id="3" name="Text Placeholder 2"/>
          <p:cNvSpPr>
            <a:spLocks noGrp="1"/>
          </p:cNvSpPr>
          <p:nvPr>
            <p:ph type="body" idx="1"/>
          </p:nvPr>
        </p:nvSpPr>
        <p:spPr>
          <a:xfrm>
            <a:off x="624417" y="233669"/>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50464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02068"/>
            <a:ext cx="10972800" cy="1143000"/>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358301"/>
            <a:ext cx="5384800" cy="3249987"/>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358301"/>
            <a:ext cx="5384800" cy="3249987"/>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3943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02068"/>
            <a:ext cx="10972800" cy="1143000"/>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353688"/>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1993451"/>
            <a:ext cx="5386917" cy="2626931"/>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9" y="1353688"/>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1993451"/>
            <a:ext cx="5389033" cy="2626931"/>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169658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02068"/>
            <a:ext cx="10972800" cy="114300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198324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6449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803427"/>
          </a:xfrm>
          <a:prstGeom prst="rect">
            <a:avLst/>
          </a:prstGeom>
        </p:spPr>
        <p:txBody>
          <a:bodyPr anchor="b"/>
          <a:lstStyle>
            <a:lvl1pPr algn="l">
              <a:defRPr sz="2667" b="1"/>
            </a:lvl1pPr>
          </a:lstStyle>
          <a:p>
            <a:r>
              <a:rPr lang="en-US"/>
              <a:t>Click to edit Master title style</a:t>
            </a:r>
            <a:endParaRPr lang="en-US" dirty="0"/>
          </a:p>
        </p:txBody>
      </p:sp>
      <p:sp>
        <p:nvSpPr>
          <p:cNvPr id="3" name="Content Placeholder 2"/>
          <p:cNvSpPr>
            <a:spLocks noGrp="1"/>
          </p:cNvSpPr>
          <p:nvPr>
            <p:ph idx="1"/>
          </p:nvPr>
        </p:nvSpPr>
        <p:spPr>
          <a:xfrm>
            <a:off x="4766733" y="273051"/>
            <a:ext cx="6815667" cy="4431999"/>
          </a:xfrm>
          <a:prstGeom prst="rect">
            <a:avLst/>
          </a:prstGeom>
        </p:spPr>
        <p:txBody>
          <a:bodyPr/>
          <a:lstStyle>
            <a:lvl1pPr>
              <a:defRPr sz="3733"/>
            </a:lvl1pPr>
            <a:lvl2pPr>
              <a:defRPr sz="3467"/>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1209526"/>
            <a:ext cx="4011084" cy="3495524"/>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83520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17420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24120" y="2130426"/>
            <a:ext cx="103632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624120" y="3317723"/>
            <a:ext cx="8534400" cy="1752600"/>
          </a:xfrm>
        </p:spPr>
        <p:txBody>
          <a:bodyPr>
            <a:normAutofit/>
          </a:bodyPr>
          <a:lstStyle>
            <a:lvl1pPr marL="0" indent="0" algn="l">
              <a:buNone/>
              <a:defRPr sz="4000">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201951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370396"/>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370396"/>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7714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3791" y="2358574"/>
            <a:ext cx="10363200" cy="653143"/>
          </a:xfrm>
        </p:spPr>
        <p:txBody>
          <a:bodyPr/>
          <a:lstStyle/>
          <a:p>
            <a:r>
              <a:rPr lang="en-US"/>
              <a:t>Click to edit Master title style</a:t>
            </a:r>
            <a:endParaRPr lang="en-US" dirty="0"/>
          </a:p>
        </p:txBody>
      </p:sp>
      <p:sp>
        <p:nvSpPr>
          <p:cNvPr id="3" name="Subtitle 2"/>
          <p:cNvSpPr>
            <a:spLocks noGrp="1"/>
          </p:cNvSpPr>
          <p:nvPr>
            <p:ph type="subTitle" idx="1"/>
          </p:nvPr>
        </p:nvSpPr>
        <p:spPr>
          <a:xfrm>
            <a:off x="683791" y="3023811"/>
            <a:ext cx="8534400" cy="1173239"/>
          </a:xfrm>
        </p:spPr>
        <p:txBody>
          <a:bodyPr/>
          <a:lstStyle>
            <a:lvl1pPr marL="0" indent="0" algn="l">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810880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36578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36578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1000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863903"/>
          </a:xfrm>
        </p:spPr>
        <p:txBody>
          <a:bodyPr anchor="b"/>
          <a:lstStyle>
            <a:lvl1pPr algn="l">
              <a:defRPr sz="2667" b="1"/>
            </a:lvl1pPr>
          </a:lstStyle>
          <a:p>
            <a:r>
              <a:rPr lang="en-US"/>
              <a:t>Click to edit Master title style</a:t>
            </a:r>
            <a:endParaRPr lang="en-US" dirty="0"/>
          </a:p>
        </p:txBody>
      </p:sp>
      <p:sp>
        <p:nvSpPr>
          <p:cNvPr id="3" name="Content Placeholder 2"/>
          <p:cNvSpPr>
            <a:spLocks noGrp="1"/>
          </p:cNvSpPr>
          <p:nvPr>
            <p:ph idx="1"/>
          </p:nvPr>
        </p:nvSpPr>
        <p:spPr>
          <a:xfrm>
            <a:off x="4766734" y="338668"/>
            <a:ext cx="6973711" cy="5714925"/>
          </a:xfrm>
        </p:spPr>
        <p:txBody>
          <a:bodyPr/>
          <a:lstStyle>
            <a:lvl1pPr>
              <a:defRPr sz="3733"/>
            </a:lvl1pPr>
            <a:lvl2pPr>
              <a:defRPr sz="3467"/>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1306287"/>
            <a:ext cx="4011084" cy="4819877"/>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17018110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5248124"/>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609601" y="612775"/>
            <a:ext cx="10582527"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4" name="Text Placeholder 3"/>
          <p:cNvSpPr>
            <a:spLocks noGrp="1"/>
          </p:cNvSpPr>
          <p:nvPr>
            <p:ph type="body" sz="half" idx="2"/>
          </p:nvPr>
        </p:nvSpPr>
        <p:spPr>
          <a:xfrm>
            <a:off x="609600" y="5814862"/>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11423745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0" y="238353"/>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5" name="Text Placeholder 2"/>
          <p:cNvSpPr>
            <a:spLocks noGrp="1"/>
          </p:cNvSpPr>
          <p:nvPr>
            <p:ph idx="1"/>
          </p:nvPr>
        </p:nvSpPr>
        <p:spPr>
          <a:xfrm>
            <a:off x="609600" y="1394585"/>
            <a:ext cx="10972800" cy="4525963"/>
          </a:xfrm>
          <a:prstGeom prst="rect">
            <a:avLst/>
          </a:prstGeom>
        </p:spPr>
        <p:txBody>
          <a:bodyPr vert="horz" lIns="91440" tIns="45720" rIns="91440" bIns="45720" rtlCol="0">
            <a:normAutofit/>
          </a:bodyPr>
          <a:lstStyle>
            <a:lvl1pPr>
              <a:spcAft>
                <a:spcPts val="400"/>
              </a:spcAft>
              <a:defRPr/>
            </a:lvl1pPr>
            <a:lvl2pPr>
              <a:spcAft>
                <a:spcPts val="400"/>
              </a:spcAft>
              <a:defRPr/>
            </a:lvl2pPr>
            <a:lvl3pPr>
              <a:spcAft>
                <a:spcPts val="400"/>
              </a:spcAft>
              <a:defRPr/>
            </a:lvl3pPr>
            <a:lvl4pPr>
              <a:spcAft>
                <a:spcPts val="400"/>
              </a:spcAft>
              <a:defRPr/>
            </a:lvl4pPr>
            <a:lvl5pPr>
              <a:spcAft>
                <a:spcPts val="4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929445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38353"/>
            <a:ext cx="10972800" cy="11430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09600" y="1394585"/>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4"/>
          <p:cNvSpPr>
            <a:spLocks noGrp="1"/>
          </p:cNvSpPr>
          <p:nvPr>
            <p:ph type="dt" sz="half" idx="10"/>
          </p:nvPr>
        </p:nvSpPr>
        <p:spPr>
          <a:xfrm>
            <a:off x="625727" y="6283780"/>
            <a:ext cx="2844800" cy="365125"/>
          </a:xfrm>
          <a:prstGeom prst="rect">
            <a:avLst/>
          </a:prstGeom>
        </p:spPr>
        <p:txBody>
          <a:bodyPr/>
          <a:lstStyle>
            <a:lvl1pPr>
              <a:defRPr sz="1333"/>
            </a:lvl1pPr>
          </a:lstStyle>
          <a:p>
            <a:fld id="{F89A6CB3-8547-5041-8461-31E311134943}" type="datetimeFigureOut">
              <a:rPr lang="en-US" smtClean="0"/>
              <a:pPr/>
              <a:t>4/30/2024</a:t>
            </a:fld>
            <a:endParaRPr lang="en-US" dirty="0"/>
          </a:p>
        </p:txBody>
      </p:sp>
      <p:sp>
        <p:nvSpPr>
          <p:cNvPr id="5" name="Footer Placeholder 5"/>
          <p:cNvSpPr>
            <a:spLocks noGrp="1"/>
          </p:cNvSpPr>
          <p:nvPr>
            <p:ph type="ftr" sz="quarter" idx="11"/>
          </p:nvPr>
        </p:nvSpPr>
        <p:spPr>
          <a:xfrm>
            <a:off x="4165600" y="6283780"/>
            <a:ext cx="3860800" cy="365125"/>
          </a:xfrm>
          <a:prstGeom prst="rect">
            <a:avLst/>
          </a:prstGeom>
        </p:spPr>
        <p:txBody>
          <a:bodyPr/>
          <a:lstStyle>
            <a:lvl1pPr>
              <a:defRPr sz="1333"/>
            </a:lvl1pPr>
          </a:lstStyle>
          <a:p>
            <a:endParaRPr lang="en-US" dirty="0"/>
          </a:p>
        </p:txBody>
      </p:sp>
      <p:sp>
        <p:nvSpPr>
          <p:cNvPr id="6" name="Slide Number Placeholder 6"/>
          <p:cNvSpPr>
            <a:spLocks noGrp="1"/>
          </p:cNvSpPr>
          <p:nvPr>
            <p:ph type="sldNum" sz="quarter" idx="12"/>
          </p:nvPr>
        </p:nvSpPr>
        <p:spPr>
          <a:xfrm>
            <a:off x="8737600" y="6283780"/>
            <a:ext cx="2844800" cy="365125"/>
          </a:xfrm>
          <a:prstGeom prst="rect">
            <a:avLst/>
          </a:prstGeom>
        </p:spPr>
        <p:txBody>
          <a:bodyPr/>
          <a:lstStyle>
            <a:lvl1pPr>
              <a:defRPr sz="1333"/>
            </a:lvl1pPr>
          </a:lstStyle>
          <a:p>
            <a:fld id="{E45E43FF-73FE-AF46-BC3C-E834D04FCBF1}" type="slidenum">
              <a:rPr lang="en-US" smtClean="0"/>
              <a:pPr/>
              <a:t>‹#›</a:t>
            </a:fld>
            <a:endParaRPr lang="en-US" dirty="0"/>
          </a:p>
        </p:txBody>
      </p:sp>
    </p:spTree>
    <p:extLst>
      <p:ext uri="{BB962C8B-B14F-4D97-AF65-F5344CB8AC3E}">
        <p14:creationId xmlns:p14="http://schemas.microsoft.com/office/powerpoint/2010/main" val="7054923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1"/>
            <a:ext cx="4011084" cy="1009045"/>
          </a:xfrm>
          <a:prstGeom prst="rect">
            <a:avLst/>
          </a:prstGeom>
        </p:spPr>
        <p:txBody>
          <a:bodyPr anchor="b"/>
          <a:lstStyle>
            <a:lvl1pPr algn="l">
              <a:defRPr sz="2667" b="1"/>
            </a:lvl1pPr>
          </a:lstStyle>
          <a:p>
            <a:r>
              <a:rPr lang="en-US"/>
              <a:t>Click to edit Master title style</a:t>
            </a:r>
            <a:endParaRPr lang="en-US" dirty="0"/>
          </a:p>
        </p:txBody>
      </p:sp>
      <p:sp>
        <p:nvSpPr>
          <p:cNvPr id="3" name="Content Placeholder 2"/>
          <p:cNvSpPr>
            <a:spLocks noGrp="1"/>
          </p:cNvSpPr>
          <p:nvPr>
            <p:ph idx="1"/>
          </p:nvPr>
        </p:nvSpPr>
        <p:spPr>
          <a:xfrm>
            <a:off x="4766733" y="508001"/>
            <a:ext cx="6815667" cy="5618163"/>
          </a:xfrm>
          <a:prstGeom prst="rect">
            <a:avLst/>
          </a:prstGeom>
        </p:spPr>
        <p:txBody>
          <a:bodyPr/>
          <a:lstStyle>
            <a:lvl1pPr>
              <a:defRPr sz="3733"/>
            </a:lvl1pPr>
            <a:lvl2pPr>
              <a:defRPr sz="3467"/>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1435102"/>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a:xfrm>
            <a:off x="625727" y="6283780"/>
            <a:ext cx="2844800" cy="365125"/>
          </a:xfrm>
          <a:prstGeom prst="rect">
            <a:avLst/>
          </a:prstGeom>
        </p:spPr>
        <p:txBody>
          <a:bodyPr/>
          <a:lstStyle>
            <a:lvl1pPr>
              <a:defRPr sz="1333"/>
            </a:lvl1pPr>
          </a:lstStyle>
          <a:p>
            <a:fld id="{F89A6CB3-8547-5041-8461-31E311134943}" type="datetimeFigureOut">
              <a:rPr lang="en-US" smtClean="0"/>
              <a:pPr/>
              <a:t>4/30/2024</a:t>
            </a:fld>
            <a:endParaRPr lang="en-US" dirty="0"/>
          </a:p>
        </p:txBody>
      </p:sp>
      <p:sp>
        <p:nvSpPr>
          <p:cNvPr id="6" name="Footer Placeholder 5"/>
          <p:cNvSpPr>
            <a:spLocks noGrp="1"/>
          </p:cNvSpPr>
          <p:nvPr>
            <p:ph type="ftr" sz="quarter" idx="11"/>
          </p:nvPr>
        </p:nvSpPr>
        <p:spPr>
          <a:xfrm>
            <a:off x="4165600" y="6283780"/>
            <a:ext cx="3860800" cy="365125"/>
          </a:xfrm>
          <a:prstGeom prst="rect">
            <a:avLst/>
          </a:prstGeom>
        </p:spPr>
        <p:txBody>
          <a:bodyPr/>
          <a:lstStyle>
            <a:lvl1pPr>
              <a:defRPr sz="1333"/>
            </a:lvl1pPr>
          </a:lstStyle>
          <a:p>
            <a:endParaRPr lang="en-US" dirty="0"/>
          </a:p>
        </p:txBody>
      </p:sp>
      <p:sp>
        <p:nvSpPr>
          <p:cNvPr id="7" name="Slide Number Placeholder 6"/>
          <p:cNvSpPr>
            <a:spLocks noGrp="1"/>
          </p:cNvSpPr>
          <p:nvPr>
            <p:ph type="sldNum" sz="quarter" idx="12"/>
          </p:nvPr>
        </p:nvSpPr>
        <p:spPr>
          <a:xfrm>
            <a:off x="8737600" y="6283780"/>
            <a:ext cx="2844800" cy="365125"/>
          </a:xfrm>
          <a:prstGeom prst="rect">
            <a:avLst/>
          </a:prstGeom>
        </p:spPr>
        <p:txBody>
          <a:bodyPr/>
          <a:lstStyle>
            <a:lvl1pPr>
              <a:defRPr sz="1333"/>
            </a:lvl1pPr>
          </a:lstStyle>
          <a:p>
            <a:fld id="{E45E43FF-73FE-AF46-BC3C-E834D04FCBF1}" type="slidenum">
              <a:rPr lang="en-US" smtClean="0"/>
              <a:pPr/>
              <a:t>‹#›</a:t>
            </a:fld>
            <a:endParaRPr lang="en-US" dirty="0"/>
          </a:p>
        </p:txBody>
      </p:sp>
    </p:spTree>
    <p:extLst>
      <p:ext uri="{BB962C8B-B14F-4D97-AF65-F5344CB8AC3E}">
        <p14:creationId xmlns:p14="http://schemas.microsoft.com/office/powerpoint/2010/main" val="21269148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8957" y="5223926"/>
            <a:ext cx="8866316" cy="406841"/>
          </a:xfrm>
          <a:prstGeom prst="rect">
            <a:avLst/>
          </a:prstGeom>
        </p:spPr>
        <p:txBody>
          <a:bodyPr anchor="b"/>
          <a:lstStyle>
            <a:lvl1pPr algn="l">
              <a:defRPr sz="2667" b="1"/>
            </a:lvl1pPr>
          </a:lstStyle>
          <a:p>
            <a:r>
              <a:rPr lang="en-US"/>
              <a:t>Click to edit Master title style</a:t>
            </a:r>
            <a:endParaRPr lang="en-US" dirty="0"/>
          </a:p>
        </p:txBody>
      </p:sp>
      <p:sp>
        <p:nvSpPr>
          <p:cNvPr id="3" name="Picture Placeholder 2"/>
          <p:cNvSpPr>
            <a:spLocks noGrp="1"/>
          </p:cNvSpPr>
          <p:nvPr>
            <p:ph type="pic" idx="1"/>
          </p:nvPr>
        </p:nvSpPr>
        <p:spPr>
          <a:xfrm>
            <a:off x="645081" y="612775"/>
            <a:ext cx="10921192" cy="4273701"/>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4" name="Text Placeholder 3"/>
          <p:cNvSpPr>
            <a:spLocks noGrp="1"/>
          </p:cNvSpPr>
          <p:nvPr>
            <p:ph type="body" sz="half" idx="2"/>
          </p:nvPr>
        </p:nvSpPr>
        <p:spPr>
          <a:xfrm>
            <a:off x="628957" y="5681809"/>
            <a:ext cx="8866316" cy="57778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8" name="Date Placeholder 3"/>
          <p:cNvSpPr>
            <a:spLocks noGrp="1"/>
          </p:cNvSpPr>
          <p:nvPr>
            <p:ph type="dt" sz="half" idx="10"/>
          </p:nvPr>
        </p:nvSpPr>
        <p:spPr>
          <a:xfrm>
            <a:off x="609600" y="6235400"/>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6FB04D4-31A6-574E-B4D4-B4C9850CC3A2}" type="datetimeFigureOut">
              <a:rPr lang="en-US" smtClean="0"/>
              <a:t>4/30/2024</a:t>
            </a:fld>
            <a:endParaRPr lang="en-US" dirty="0"/>
          </a:p>
        </p:txBody>
      </p:sp>
      <p:sp>
        <p:nvSpPr>
          <p:cNvPr id="9" name="Footer Placeholder 4"/>
          <p:cNvSpPr>
            <a:spLocks noGrp="1"/>
          </p:cNvSpPr>
          <p:nvPr>
            <p:ph type="ftr" sz="quarter" idx="3"/>
          </p:nvPr>
        </p:nvSpPr>
        <p:spPr>
          <a:xfrm>
            <a:off x="4165600" y="6235400"/>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10" name="Slide Number Placeholder 5"/>
          <p:cNvSpPr>
            <a:spLocks noGrp="1"/>
          </p:cNvSpPr>
          <p:nvPr>
            <p:ph type="sldNum" sz="quarter" idx="4"/>
          </p:nvPr>
        </p:nvSpPr>
        <p:spPr>
          <a:xfrm>
            <a:off x="8737600" y="6235400"/>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C18C2B93-3BB2-214A-A6E8-319C6317F88F}" type="slidenum">
              <a:rPr lang="en-US" smtClean="0"/>
              <a:t>‹#›</a:t>
            </a:fld>
            <a:endParaRPr lang="en-US"/>
          </a:p>
        </p:txBody>
      </p:sp>
    </p:spTree>
    <p:extLst>
      <p:ext uri="{BB962C8B-B14F-4D97-AF65-F5344CB8AC3E}">
        <p14:creationId xmlns:p14="http://schemas.microsoft.com/office/powerpoint/2010/main" val="720152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FB04D4-31A6-574E-B4D4-B4C9850CC3A2}"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C2B93-3BB2-214A-A6E8-319C6317F88F}" type="slidenum">
              <a:rPr lang="en-US" smtClean="0"/>
              <a:t>‹#›</a:t>
            </a:fld>
            <a:endParaRPr lang="en-US"/>
          </a:p>
        </p:txBody>
      </p:sp>
      <p:sp>
        <p:nvSpPr>
          <p:cNvPr id="7" name="Title Placeholder 1"/>
          <p:cNvSpPr>
            <a:spLocks noGrp="1"/>
          </p:cNvSpPr>
          <p:nvPr>
            <p:ph type="title"/>
          </p:nvPr>
        </p:nvSpPr>
        <p:spPr>
          <a:xfrm>
            <a:off x="609600" y="250449"/>
            <a:ext cx="10972800" cy="838124"/>
          </a:xfrm>
          <a:prstGeom prst="rect">
            <a:avLst/>
          </a:prstGeom>
        </p:spPr>
        <p:txBody>
          <a:bodyPr vert="horz" lIns="91440" tIns="45720" rIns="91440" bIns="45720" rtlCol="0" anchor="ctr">
            <a:noAutofit/>
          </a:bodyPr>
          <a:lstStyle/>
          <a:p>
            <a:r>
              <a:rPr lang="en-US"/>
              <a:t>Click to edit Master title style</a:t>
            </a:r>
            <a:endParaRPr lang="en-US" dirty="0"/>
          </a:p>
        </p:txBody>
      </p:sp>
    </p:spTree>
    <p:extLst>
      <p:ext uri="{BB962C8B-B14F-4D97-AF65-F5344CB8AC3E}">
        <p14:creationId xmlns:p14="http://schemas.microsoft.com/office/powerpoint/2010/main" val="12189420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495905"/>
            <a:ext cx="5384800" cy="5630259"/>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495908"/>
            <a:ext cx="5384800" cy="563025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6FB04D4-31A6-574E-B4D4-B4C9850CC3A2}" type="datetimeFigureOut">
              <a:rPr lang="en-US" smtClean="0"/>
              <a:t>4/30/2024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8C2B93-3BB2-214A-A6E8-319C6317F88F}" type="slidenum">
              <a:rPr lang="en-US" smtClean="0"/>
              <a:t>‹#›</a:t>
            </a:fld>
            <a:endParaRPr lang="en-US"/>
          </a:p>
        </p:txBody>
      </p:sp>
    </p:spTree>
    <p:extLst>
      <p:ext uri="{BB962C8B-B14F-4D97-AF65-F5344CB8AC3E}">
        <p14:creationId xmlns:p14="http://schemas.microsoft.com/office/powerpoint/2010/main" val="2059579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3437" y="2834551"/>
            <a:ext cx="10363200" cy="1362075"/>
          </a:xfrm>
        </p:spPr>
        <p:txBody>
          <a:bodyPr anchor="t"/>
          <a:lstStyle>
            <a:lvl1pPr algn="l">
              <a:defRPr sz="3733" b="1" cap="all"/>
            </a:lvl1pPr>
          </a:lstStyle>
          <a:p>
            <a:r>
              <a:rPr lang="en-US"/>
              <a:t>Click to edit Master title style</a:t>
            </a:r>
            <a:endParaRPr lang="en-US" dirty="0"/>
          </a:p>
        </p:txBody>
      </p:sp>
      <p:sp>
        <p:nvSpPr>
          <p:cNvPr id="3" name="Text Placeholder 2"/>
          <p:cNvSpPr>
            <a:spLocks noGrp="1"/>
          </p:cNvSpPr>
          <p:nvPr>
            <p:ph type="body" idx="1"/>
          </p:nvPr>
        </p:nvSpPr>
        <p:spPr>
          <a:xfrm>
            <a:off x="753437" y="1334364"/>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5417D9E-721A-44BB-8863-9873FE64DA75}" type="datetime1">
              <a:rPr lang="en-US" smtClean="0"/>
              <a:t>4/30/2024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799338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381353"/>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381353"/>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0471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4932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0314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9434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406096"/>
            <a:ext cx="4011084" cy="755045"/>
          </a:xfrm>
        </p:spPr>
        <p:txBody>
          <a:bodyPr anchor="b"/>
          <a:lstStyle>
            <a:lvl1pPr algn="l">
              <a:defRPr sz="2667" b="1"/>
            </a:lvl1pPr>
          </a:lstStyle>
          <a:p>
            <a:r>
              <a:rPr lang="en-US"/>
              <a:t>Click to edit Master title style</a:t>
            </a:r>
            <a:endParaRPr lang="en-US" dirty="0"/>
          </a:p>
        </p:txBody>
      </p:sp>
      <p:sp>
        <p:nvSpPr>
          <p:cNvPr id="3" name="Content Placeholder 2"/>
          <p:cNvSpPr>
            <a:spLocks noGrp="1"/>
          </p:cNvSpPr>
          <p:nvPr>
            <p:ph idx="1"/>
          </p:nvPr>
        </p:nvSpPr>
        <p:spPr>
          <a:xfrm>
            <a:off x="4766733" y="369812"/>
            <a:ext cx="6815667" cy="5853113"/>
          </a:xfrm>
        </p:spPr>
        <p:txBody>
          <a:bodyPr/>
          <a:lstStyle>
            <a:lvl1pPr>
              <a:defRPr sz="3733"/>
            </a:lvl1pPr>
            <a:lvl2pPr>
              <a:defRPr sz="3467"/>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1302057"/>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420201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6384" y="3796715"/>
            <a:ext cx="7315200" cy="566739"/>
          </a:xfrm>
        </p:spPr>
        <p:txBody>
          <a:bodyPr anchor="b"/>
          <a:lstStyle>
            <a:lvl1pPr algn="l">
              <a:defRPr sz="2667" b="1"/>
            </a:lvl1pPr>
          </a:lstStyle>
          <a:p>
            <a:r>
              <a:rPr lang="en-US"/>
              <a:t>Click to edit Master title style</a:t>
            </a:r>
            <a:endParaRPr lang="en-US" dirty="0"/>
          </a:p>
        </p:txBody>
      </p:sp>
      <p:sp>
        <p:nvSpPr>
          <p:cNvPr id="3" name="Picture Placeholder 2"/>
          <p:cNvSpPr>
            <a:spLocks noGrp="1"/>
          </p:cNvSpPr>
          <p:nvPr>
            <p:ph type="pic" idx="1"/>
          </p:nvPr>
        </p:nvSpPr>
        <p:spPr>
          <a:xfrm>
            <a:off x="696384" y="447525"/>
            <a:ext cx="10802157" cy="32761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4" name="Text Placeholder 3"/>
          <p:cNvSpPr>
            <a:spLocks noGrp="1"/>
          </p:cNvSpPr>
          <p:nvPr>
            <p:ph type="body" sz="half" idx="2"/>
          </p:nvPr>
        </p:nvSpPr>
        <p:spPr>
          <a:xfrm>
            <a:off x="696384" y="4363454"/>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2180123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9.xml"/><Relationship Id="rId7"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4.png"/><Relationship Id="rId5" Type="http://schemas.openxmlformats.org/officeDocument/2006/relationships/theme" Target="../theme/theme4.xml"/><Relationship Id="rId4"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38353"/>
            <a:ext cx="109728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381354"/>
            <a:ext cx="10972800" cy="32148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4605864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Lst>
  <p:hf sldNum="0" hdr="0" ftr="0" dt="0"/>
  <p:txStyles>
    <p:titleStyle>
      <a:lvl1pPr algn="l" defTabSz="609585" rtl="0" eaLnBrk="1" latinLnBrk="0" hangingPunct="1">
        <a:spcBef>
          <a:spcPct val="0"/>
        </a:spcBef>
        <a:buNone/>
        <a:defRPr sz="4000" b="1" i="0" kern="1200" baseline="0">
          <a:solidFill>
            <a:schemeClr val="tx2"/>
          </a:solidFill>
          <a:latin typeface="Verdana"/>
          <a:ea typeface="+mj-ea"/>
          <a:cs typeface="+mj-cs"/>
        </a:defRPr>
      </a:lvl1pPr>
    </p:titleStyle>
    <p:bodyStyle>
      <a:lvl1pPr marL="457189" indent="-457189" algn="l" defTabSz="609585" rtl="0" eaLnBrk="1" latinLnBrk="0" hangingPunct="1">
        <a:spcBef>
          <a:spcPct val="20000"/>
        </a:spcBef>
        <a:buFont typeface="Arial"/>
        <a:buChar char="•"/>
        <a:defRPr sz="3733" kern="1200">
          <a:solidFill>
            <a:schemeClr val="tx1"/>
          </a:solidFill>
          <a:latin typeface="Arial"/>
          <a:ea typeface="+mn-ea"/>
          <a:cs typeface="+mn-cs"/>
        </a:defRPr>
      </a:lvl1pPr>
      <a:lvl2pPr marL="990575" indent="-380990" algn="l" defTabSz="609585" rtl="0" eaLnBrk="1" latinLnBrk="0" hangingPunct="1">
        <a:spcBef>
          <a:spcPct val="20000"/>
        </a:spcBef>
        <a:buFont typeface="Arial"/>
        <a:buChar char="–"/>
        <a:defRPr sz="3467" kern="1200">
          <a:solidFill>
            <a:schemeClr val="tx1"/>
          </a:solidFill>
          <a:latin typeface="Arial"/>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Arial"/>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Arial"/>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09600" y="214163"/>
            <a:ext cx="109728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8" name="Text Placeholder 2"/>
          <p:cNvSpPr>
            <a:spLocks noGrp="1"/>
          </p:cNvSpPr>
          <p:nvPr>
            <p:ph type="body" idx="1"/>
          </p:nvPr>
        </p:nvSpPr>
        <p:spPr>
          <a:xfrm>
            <a:off x="609600" y="1370397"/>
            <a:ext cx="10972800" cy="29959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321016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Lst>
  <p:txStyles>
    <p:titleStyle>
      <a:lvl1pPr algn="l" defTabSz="609585" rtl="0" eaLnBrk="1" latinLnBrk="0" hangingPunct="1">
        <a:spcBef>
          <a:spcPct val="0"/>
        </a:spcBef>
        <a:buNone/>
        <a:defRPr sz="4000" b="1" i="0" kern="1200" baseline="0">
          <a:solidFill>
            <a:schemeClr val="tx2"/>
          </a:solidFill>
          <a:latin typeface="Verdana"/>
          <a:ea typeface="+mj-ea"/>
          <a:cs typeface="+mj-cs"/>
        </a:defRPr>
      </a:lvl1pPr>
    </p:titleStyle>
    <p:bodyStyle>
      <a:lvl1pPr marL="457189" indent="-457189" algn="l" defTabSz="609585" rtl="0" eaLnBrk="1" latinLnBrk="0" hangingPunct="1">
        <a:spcBef>
          <a:spcPct val="20000"/>
        </a:spcBef>
        <a:buFont typeface="Arial"/>
        <a:buChar char="•"/>
        <a:defRPr sz="3733" kern="1200">
          <a:solidFill>
            <a:schemeClr val="tx1"/>
          </a:solidFill>
          <a:latin typeface="Arial"/>
          <a:ea typeface="+mn-ea"/>
          <a:cs typeface="+mn-cs"/>
        </a:defRPr>
      </a:lvl1pPr>
      <a:lvl2pPr marL="990575" indent="-380990" algn="l" defTabSz="609585" rtl="0" eaLnBrk="1" latinLnBrk="0" hangingPunct="1">
        <a:spcBef>
          <a:spcPct val="20000"/>
        </a:spcBef>
        <a:buFont typeface="Arial"/>
        <a:buChar char="–"/>
        <a:defRPr sz="3467" kern="1200">
          <a:solidFill>
            <a:schemeClr val="tx1"/>
          </a:solidFill>
          <a:latin typeface="Arial"/>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Arial"/>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Arial"/>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14163"/>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37039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8413634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Lst>
  <p:txStyles>
    <p:titleStyle>
      <a:lvl1pPr algn="l" defTabSz="609585" rtl="0" eaLnBrk="1" latinLnBrk="0" hangingPunct="1">
        <a:spcBef>
          <a:spcPct val="0"/>
        </a:spcBef>
        <a:buNone/>
        <a:defRPr sz="4000" b="1" i="0" kern="1200" baseline="0">
          <a:solidFill>
            <a:schemeClr val="tx2"/>
          </a:solidFill>
          <a:latin typeface="Verdana"/>
          <a:ea typeface="+mj-ea"/>
          <a:cs typeface="+mj-cs"/>
        </a:defRPr>
      </a:lvl1pPr>
    </p:titleStyle>
    <p:bodyStyle>
      <a:lvl1pPr marL="457189" indent="-457189" algn="l" defTabSz="609585" rtl="0" eaLnBrk="1" latinLnBrk="0" hangingPunct="1">
        <a:spcBef>
          <a:spcPct val="20000"/>
        </a:spcBef>
        <a:spcAft>
          <a:spcPts val="400"/>
        </a:spcAft>
        <a:buFont typeface="Arial"/>
        <a:buChar char="•"/>
        <a:defRPr sz="3733" kern="1200" baseline="0">
          <a:solidFill>
            <a:schemeClr val="tx1"/>
          </a:solidFill>
          <a:latin typeface="Arial"/>
          <a:ea typeface="+mn-ea"/>
          <a:cs typeface="+mn-cs"/>
        </a:defRPr>
      </a:lvl1pPr>
      <a:lvl2pPr marL="990575" indent="-380990" algn="l" defTabSz="609585" rtl="0" eaLnBrk="1" latinLnBrk="0" hangingPunct="1">
        <a:spcBef>
          <a:spcPct val="20000"/>
        </a:spcBef>
        <a:spcAft>
          <a:spcPts val="400"/>
        </a:spcAft>
        <a:buFont typeface="Arial"/>
        <a:buChar char="–"/>
        <a:defRPr sz="3467" kern="1200" baseline="0">
          <a:solidFill>
            <a:schemeClr val="tx1"/>
          </a:solidFill>
          <a:latin typeface="Arial"/>
          <a:ea typeface="+mn-ea"/>
          <a:cs typeface="+mn-cs"/>
        </a:defRPr>
      </a:lvl2pPr>
      <a:lvl3pPr marL="1523962" indent="-304792" algn="l" defTabSz="609585" rtl="0" eaLnBrk="1" latinLnBrk="0" hangingPunct="1">
        <a:spcBef>
          <a:spcPct val="20000"/>
        </a:spcBef>
        <a:spcAft>
          <a:spcPts val="400"/>
        </a:spcAft>
        <a:buFont typeface="Arial"/>
        <a:buChar char="•"/>
        <a:defRPr sz="3200" kern="1200" baseline="0">
          <a:solidFill>
            <a:schemeClr val="tx1"/>
          </a:solidFill>
          <a:latin typeface="Arial"/>
          <a:ea typeface="+mn-ea"/>
          <a:cs typeface="+mn-cs"/>
        </a:defRPr>
      </a:lvl3pPr>
      <a:lvl4pPr marL="2133547" indent="-304792" algn="l" defTabSz="609585" rtl="0" eaLnBrk="1" latinLnBrk="0" hangingPunct="1">
        <a:spcBef>
          <a:spcPct val="20000"/>
        </a:spcBef>
        <a:spcAft>
          <a:spcPts val="400"/>
        </a:spcAft>
        <a:buFont typeface="Arial"/>
        <a:buChar char="–"/>
        <a:defRPr sz="2667" kern="1200" baseline="0">
          <a:solidFill>
            <a:schemeClr val="tx1"/>
          </a:solidFill>
          <a:latin typeface="Arial"/>
          <a:ea typeface="+mn-ea"/>
          <a:cs typeface="+mn-cs"/>
        </a:defRPr>
      </a:lvl4pPr>
      <a:lvl5pPr marL="2743131" indent="-304792" algn="l" defTabSz="609585" rtl="0" eaLnBrk="1" latinLnBrk="0" hangingPunct="1">
        <a:spcBef>
          <a:spcPct val="20000"/>
        </a:spcBef>
        <a:spcAft>
          <a:spcPts val="400"/>
        </a:spcAft>
        <a:buFont typeface="Arial"/>
        <a:buChar char="»"/>
        <a:defRPr sz="2667" kern="1200" baseline="0">
          <a:solidFill>
            <a:schemeClr val="tx1"/>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09600" y="25044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8" name="Text Placeholder 2"/>
          <p:cNvSpPr>
            <a:spLocks noGrp="1"/>
          </p:cNvSpPr>
          <p:nvPr>
            <p:ph type="body" idx="1"/>
          </p:nvPr>
        </p:nvSpPr>
        <p:spPr>
          <a:xfrm>
            <a:off x="609600" y="140668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07703595"/>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Lst>
  <p:txStyles>
    <p:titleStyle>
      <a:lvl1pPr algn="l" defTabSz="609585" rtl="0" eaLnBrk="1" latinLnBrk="0" hangingPunct="1">
        <a:spcBef>
          <a:spcPct val="0"/>
        </a:spcBef>
        <a:buNone/>
        <a:defRPr sz="4000" b="1" i="0" kern="1200" baseline="0">
          <a:solidFill>
            <a:schemeClr val="tx2"/>
          </a:solidFill>
          <a:latin typeface="Verdana"/>
          <a:ea typeface="+mj-ea"/>
          <a:cs typeface="+mj-cs"/>
        </a:defRPr>
      </a:lvl1pPr>
    </p:titleStyle>
    <p:bodyStyle>
      <a:lvl1pPr marL="457189" indent="-457189" algn="l" defTabSz="609585" rtl="0" eaLnBrk="1" latinLnBrk="0" hangingPunct="1">
        <a:spcBef>
          <a:spcPct val="20000"/>
        </a:spcBef>
        <a:buFont typeface="Arial"/>
        <a:buChar char="•"/>
        <a:defRPr sz="3733" kern="1200">
          <a:solidFill>
            <a:schemeClr val="tx1"/>
          </a:solidFill>
          <a:latin typeface="Arial"/>
          <a:ea typeface="+mn-ea"/>
          <a:cs typeface="+mn-cs"/>
        </a:defRPr>
      </a:lvl1pPr>
      <a:lvl2pPr marL="990575" indent="-380990" algn="l" defTabSz="609585" rtl="0" eaLnBrk="1" latinLnBrk="0" hangingPunct="1">
        <a:spcBef>
          <a:spcPct val="20000"/>
        </a:spcBef>
        <a:spcAft>
          <a:spcPts val="400"/>
        </a:spcAft>
        <a:buFont typeface="Arial"/>
        <a:buChar char="–"/>
        <a:defRPr sz="3467" kern="1200">
          <a:solidFill>
            <a:schemeClr val="tx1"/>
          </a:solidFill>
          <a:latin typeface="Arial"/>
          <a:ea typeface="+mn-ea"/>
          <a:cs typeface="+mn-cs"/>
        </a:defRPr>
      </a:lvl2pPr>
      <a:lvl3pPr marL="1523962" indent="-304792" algn="l" defTabSz="609585" rtl="0" eaLnBrk="1" latinLnBrk="0" hangingPunct="1">
        <a:spcBef>
          <a:spcPct val="20000"/>
        </a:spcBef>
        <a:spcAft>
          <a:spcPts val="400"/>
        </a:spcAft>
        <a:buFont typeface="Arial"/>
        <a:buChar char="•"/>
        <a:defRPr sz="3200" kern="1200">
          <a:solidFill>
            <a:schemeClr val="tx1"/>
          </a:solidFill>
          <a:latin typeface="Arial"/>
          <a:ea typeface="+mn-ea"/>
          <a:cs typeface="+mn-cs"/>
        </a:defRPr>
      </a:lvl3pPr>
      <a:lvl4pPr marL="2133547" indent="-304792" algn="l" defTabSz="609585" rtl="0" eaLnBrk="1" latinLnBrk="0" hangingPunct="1">
        <a:spcBef>
          <a:spcPct val="20000"/>
        </a:spcBef>
        <a:spcAft>
          <a:spcPts val="400"/>
        </a:spcAft>
        <a:buFont typeface="Arial"/>
        <a:buChar char="–"/>
        <a:defRPr sz="2667" kern="1200">
          <a:solidFill>
            <a:schemeClr val="tx1"/>
          </a:solidFill>
          <a:latin typeface="Arial"/>
          <a:ea typeface="+mn-ea"/>
          <a:cs typeface="+mn-cs"/>
        </a:defRPr>
      </a:lvl4pPr>
      <a:lvl5pPr marL="2743131" indent="-304792" algn="l" defTabSz="609585" rtl="0" eaLnBrk="1" latinLnBrk="0" hangingPunct="1">
        <a:spcBef>
          <a:spcPct val="20000"/>
        </a:spcBef>
        <a:spcAft>
          <a:spcPts val="400"/>
        </a:spcAft>
        <a:buFont typeface="Arial"/>
        <a:buChar char="»"/>
        <a:defRPr sz="2667" kern="1200">
          <a:solidFill>
            <a:schemeClr val="tx1"/>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209526"/>
            <a:ext cx="10972800" cy="49166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6FB04D4-31A6-574E-B4D4-B4C9850CC3A2}" type="datetimeFigureOut">
              <a:rPr lang="en-US" smtClean="0"/>
              <a:t>4/30/2024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C18C2B93-3BB2-214A-A6E8-319C6317F88F}" type="slidenum">
              <a:rPr lang="en-US" smtClean="0"/>
              <a:t>‹#›</a:t>
            </a:fld>
            <a:endParaRPr lang="en-US"/>
          </a:p>
        </p:txBody>
      </p:sp>
      <p:sp>
        <p:nvSpPr>
          <p:cNvPr id="7" name="Title Placeholder 1"/>
          <p:cNvSpPr>
            <a:spLocks noGrp="1"/>
          </p:cNvSpPr>
          <p:nvPr>
            <p:ph type="title"/>
          </p:nvPr>
        </p:nvSpPr>
        <p:spPr>
          <a:xfrm>
            <a:off x="609600" y="250449"/>
            <a:ext cx="10972800" cy="838124"/>
          </a:xfrm>
          <a:prstGeom prst="rect">
            <a:avLst/>
          </a:prstGeom>
        </p:spPr>
        <p:txBody>
          <a:bodyPr vert="horz" lIns="91440" tIns="45720" rIns="91440" bIns="45720" rtlCol="0" anchor="ctr">
            <a:noAutofit/>
          </a:bodyPr>
          <a:lstStyle/>
          <a:p>
            <a:r>
              <a:rPr lang="en-US"/>
              <a:t>Click to edit Master title style</a:t>
            </a:r>
            <a:endParaRPr lang="en-US" dirty="0"/>
          </a:p>
        </p:txBody>
      </p:sp>
    </p:spTree>
    <p:extLst>
      <p:ext uri="{BB962C8B-B14F-4D97-AF65-F5344CB8AC3E}">
        <p14:creationId xmlns:p14="http://schemas.microsoft.com/office/powerpoint/2010/main" val="2415697320"/>
      </p:ext>
    </p:extLst>
  </p:cSld>
  <p:clrMap bg1="lt1" tx1="dk1" bg2="lt2" tx2="dk2" accent1="accent1" accent2="accent2" accent3="accent3" accent4="accent4" accent5="accent5" accent6="accent6" hlink="hlink" folHlink="folHlink"/>
  <p:sldLayoutIdLst>
    <p:sldLayoutId id="2147483731" r:id="rId1"/>
    <p:sldLayoutId id="2147483732" r:id="rId2"/>
  </p:sldLayoutIdLst>
  <p:txStyles>
    <p:titleStyle>
      <a:lvl1pPr algn="l" defTabSz="609585" rtl="0" eaLnBrk="1" latinLnBrk="0" hangingPunct="1">
        <a:spcBef>
          <a:spcPct val="0"/>
        </a:spcBef>
        <a:buNone/>
        <a:defRPr sz="4000" b="1" i="0" kern="1200" baseline="0">
          <a:solidFill>
            <a:schemeClr val="tx2"/>
          </a:solidFill>
          <a:latin typeface="Verdana"/>
          <a:ea typeface="+mj-ea"/>
          <a:cs typeface="+mj-cs"/>
        </a:defRPr>
      </a:lvl1pPr>
    </p:titleStyle>
    <p:bodyStyle>
      <a:lvl1pPr marL="457189" indent="-457189" algn="l" defTabSz="609585" rtl="0" eaLnBrk="1" latinLnBrk="0" hangingPunct="1">
        <a:spcBef>
          <a:spcPct val="20000"/>
        </a:spcBef>
        <a:spcAft>
          <a:spcPts val="400"/>
        </a:spcAft>
        <a:buFont typeface="Arial"/>
        <a:buChar char="•"/>
        <a:defRPr sz="3733" kern="1200">
          <a:solidFill>
            <a:schemeClr val="tx1"/>
          </a:solidFill>
          <a:latin typeface="Arial"/>
          <a:ea typeface="+mn-ea"/>
          <a:cs typeface="+mn-cs"/>
        </a:defRPr>
      </a:lvl1pPr>
      <a:lvl2pPr marL="990575" indent="-380990" algn="l" defTabSz="609585" rtl="0" eaLnBrk="1" latinLnBrk="0" hangingPunct="1">
        <a:spcBef>
          <a:spcPct val="20000"/>
        </a:spcBef>
        <a:spcAft>
          <a:spcPts val="400"/>
        </a:spcAft>
        <a:buFont typeface="Arial"/>
        <a:buChar char="–"/>
        <a:defRPr sz="3733" kern="1200">
          <a:solidFill>
            <a:schemeClr val="tx1"/>
          </a:solidFill>
          <a:latin typeface="Arial"/>
          <a:ea typeface="+mn-ea"/>
          <a:cs typeface="+mn-cs"/>
        </a:defRPr>
      </a:lvl2pPr>
      <a:lvl3pPr marL="1523962" indent="-304792" algn="l" defTabSz="609585" rtl="0" eaLnBrk="1" latinLnBrk="0" hangingPunct="1">
        <a:spcBef>
          <a:spcPct val="20000"/>
        </a:spcBef>
        <a:spcAft>
          <a:spcPts val="400"/>
        </a:spcAft>
        <a:buFont typeface="Arial"/>
        <a:buChar char="•"/>
        <a:defRPr sz="3200" kern="1200">
          <a:solidFill>
            <a:schemeClr val="tx1"/>
          </a:solidFill>
          <a:latin typeface="Arial"/>
          <a:ea typeface="+mn-ea"/>
          <a:cs typeface="+mn-cs"/>
        </a:defRPr>
      </a:lvl3pPr>
      <a:lvl4pPr marL="2133547" indent="-304792" algn="l" defTabSz="609585" rtl="0" eaLnBrk="1" latinLnBrk="0" hangingPunct="1">
        <a:spcBef>
          <a:spcPct val="20000"/>
        </a:spcBef>
        <a:spcAft>
          <a:spcPts val="400"/>
        </a:spcAft>
        <a:buFont typeface="Arial"/>
        <a:buChar char="–"/>
        <a:defRPr sz="2667" kern="1200">
          <a:solidFill>
            <a:schemeClr val="tx1"/>
          </a:solidFill>
          <a:latin typeface="Arial"/>
          <a:ea typeface="+mn-ea"/>
          <a:cs typeface="+mn-cs"/>
        </a:defRPr>
      </a:lvl4pPr>
      <a:lvl5pPr marL="2743131" indent="-304792" algn="l" defTabSz="609585" rtl="0" eaLnBrk="1" latinLnBrk="0" hangingPunct="1">
        <a:spcBef>
          <a:spcPct val="20000"/>
        </a:spcBef>
        <a:spcAft>
          <a:spcPts val="400"/>
        </a:spcAft>
        <a:buFont typeface="Arial"/>
        <a:buChar char="»"/>
        <a:defRPr sz="2667" kern="1200">
          <a:solidFill>
            <a:schemeClr val="tx1"/>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mailto:emergency.accomteam@leeds.gov.uk"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8" Type="http://schemas.openxmlformats.org/officeDocument/2006/relationships/hyperlink" Target="mailto:infomedical@leeds.gov.uk" TargetMode="External"/><Relationship Id="rId3" Type="http://schemas.openxmlformats.org/officeDocument/2006/relationships/hyperlink" Target="mailto:dutytorefer@leeds.gov.uk" TargetMode="External"/><Relationship Id="rId7" Type="http://schemas.openxmlformats.org/officeDocument/2006/relationships/hyperlink" Target="mailto:psls@leeds.gov.uk"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mailto:H.H.HospitalAccomTriage@Leeds.gov.uk" TargetMode="External"/><Relationship Id="rId5" Type="http://schemas.openxmlformats.org/officeDocument/2006/relationships/hyperlink" Target="mailto:reviewpanel@leeds.gov.uk" TargetMode="External"/><Relationship Id="rId10" Type="http://schemas.openxmlformats.org/officeDocument/2006/relationships/hyperlink" Target="mailto:prs.housing@leeds.gov.uk" TargetMode="External"/><Relationship Id="rId4" Type="http://schemas.openxmlformats.org/officeDocument/2006/relationships/hyperlink" Target="mailto:Housing.Options@leeds.gov.uk" TargetMode="External"/><Relationship Id="rId9" Type="http://schemas.openxmlformats.org/officeDocument/2006/relationships/hyperlink" Target="mailto:dv.marac@leeds.gov.uk"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eeds.adviceaid.uk/start"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helpinleeds.com/" TargetMode="External"/><Relationship Id="rId5" Type="http://schemas.openxmlformats.org/officeDocument/2006/relationships/hyperlink" Target="https://newtoleeds.org/" TargetMode="External"/><Relationship Id="rId4" Type="http://schemas.openxmlformats.org/officeDocument/2006/relationships/hyperlink" Target="https://imactivate.com/housi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mailto:housing.options@leeds.gov.uk"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live.housingjigsaw.co.uk/alert/duty-to-refer" TargetMode="External"/><Relationship Id="rId4" Type="http://schemas.openxmlformats.org/officeDocument/2006/relationships/hyperlink" Target="mailto:dutytorefer@leeds.gov.uk"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0C3DD-924A-8B79-1AD2-333EED9E7828}"/>
              </a:ext>
            </a:extLst>
          </p:cNvPr>
          <p:cNvSpPr>
            <a:spLocks noGrp="1"/>
          </p:cNvSpPr>
          <p:nvPr>
            <p:ph type="title"/>
          </p:nvPr>
        </p:nvSpPr>
        <p:spPr>
          <a:xfrm>
            <a:off x="914400" y="690791"/>
            <a:ext cx="10363200" cy="1362075"/>
          </a:xfrm>
        </p:spPr>
        <p:txBody>
          <a:bodyPr anchor="t">
            <a:normAutofit/>
          </a:bodyPr>
          <a:lstStyle/>
          <a:p>
            <a:pPr algn="ctr"/>
            <a:r>
              <a:rPr lang="en-GB" sz="3500" dirty="0"/>
              <a:t>An overview of Leeds Housing Options</a:t>
            </a:r>
          </a:p>
        </p:txBody>
      </p:sp>
    </p:spTree>
    <p:extLst>
      <p:ext uri="{BB962C8B-B14F-4D97-AF65-F5344CB8AC3E}">
        <p14:creationId xmlns:p14="http://schemas.microsoft.com/office/powerpoint/2010/main" val="506562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5D42B-2CBE-6232-6B21-198B8A97088A}"/>
              </a:ext>
            </a:extLst>
          </p:cNvPr>
          <p:cNvSpPr>
            <a:spLocks noGrp="1"/>
          </p:cNvSpPr>
          <p:nvPr>
            <p:ph type="title"/>
          </p:nvPr>
        </p:nvSpPr>
        <p:spPr>
          <a:xfrm>
            <a:off x="3639512" y="291376"/>
            <a:ext cx="10363200" cy="1362075"/>
          </a:xfrm>
        </p:spPr>
        <p:txBody>
          <a:bodyPr/>
          <a:lstStyle/>
          <a:p>
            <a:r>
              <a:rPr lang="en-GB" sz="2400" dirty="0"/>
              <a:t>Migration support </a:t>
            </a:r>
          </a:p>
        </p:txBody>
      </p:sp>
      <p:sp>
        <p:nvSpPr>
          <p:cNvPr id="3" name="Title 1">
            <a:extLst>
              <a:ext uri="{FF2B5EF4-FFF2-40B4-BE49-F238E27FC236}">
                <a16:creationId xmlns:a16="http://schemas.microsoft.com/office/drawing/2014/main" id="{8D927EBB-781B-36D9-FF02-E7DCFEE979DB}"/>
              </a:ext>
            </a:extLst>
          </p:cNvPr>
          <p:cNvSpPr txBox="1">
            <a:spLocks/>
          </p:cNvSpPr>
          <p:nvPr/>
        </p:nvSpPr>
        <p:spPr>
          <a:xfrm>
            <a:off x="5912785" y="1324323"/>
            <a:ext cx="5816653" cy="876517"/>
          </a:xfrm>
          <a:prstGeom prst="rect">
            <a:avLst/>
          </a:prstGeom>
        </p:spPr>
        <p:txBody>
          <a:bodyPr/>
          <a:lstStyle>
            <a:lvl1pPr algn="l" defTabSz="609585" rtl="0" eaLnBrk="1" latinLnBrk="0" hangingPunct="1">
              <a:spcBef>
                <a:spcPct val="0"/>
              </a:spcBef>
              <a:buNone/>
              <a:defRPr sz="4000" b="1" i="0" kern="1200" baseline="0">
                <a:solidFill>
                  <a:schemeClr val="tx2"/>
                </a:solidFill>
                <a:latin typeface="Verdana"/>
                <a:ea typeface="+mj-ea"/>
                <a:cs typeface="+mj-cs"/>
              </a:defRPr>
            </a:lvl1pPr>
          </a:lstStyle>
          <a:p>
            <a:pPr algn="ctr"/>
            <a:r>
              <a:rPr lang="en-GB" sz="2400" dirty="0">
                <a:latin typeface="Arial" panose="020B0604020202020204" pitchFamily="34" charset="0"/>
                <a:cs typeface="Arial" panose="020B0604020202020204" pitchFamily="34" charset="0"/>
              </a:rPr>
              <a:t>Refugee </a:t>
            </a:r>
          </a:p>
          <a:p>
            <a:pPr algn="ctr"/>
            <a:endParaRPr lang="en-GB" sz="1400" dirty="0">
              <a:latin typeface="Arial" panose="020B0604020202020204" pitchFamily="34" charset="0"/>
              <a:cs typeface="Arial" panose="020B0604020202020204" pitchFamily="34" charset="0"/>
            </a:endParaRPr>
          </a:p>
          <a:p>
            <a:pPr algn="ctr"/>
            <a:r>
              <a:rPr lang="en-GB" sz="2800" dirty="0">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CAD875A1-D436-8FC3-D6E4-71DD235B9AAC}"/>
              </a:ext>
            </a:extLst>
          </p:cNvPr>
          <p:cNvSpPr/>
          <p:nvPr/>
        </p:nvSpPr>
        <p:spPr>
          <a:xfrm>
            <a:off x="6903413" y="1826824"/>
            <a:ext cx="4201827" cy="2862322"/>
          </a:xfrm>
          <a:prstGeom prst="rect">
            <a:avLst/>
          </a:prstGeom>
        </p:spPr>
        <p:txBody>
          <a:bodyPr wrap="square">
            <a:spAutoFit/>
          </a:bodyPr>
          <a:lstStyle/>
          <a:p>
            <a:r>
              <a:rPr lang="en-GB" b="1" dirty="0">
                <a:solidFill>
                  <a:schemeClr val="tx2"/>
                </a:solidFill>
              </a:rPr>
              <a:t>Refugee Council's </a:t>
            </a:r>
            <a:r>
              <a:rPr lang="en-GB" dirty="0">
                <a:solidFill>
                  <a:schemeClr val="tx2"/>
                </a:solidFill>
              </a:rPr>
              <a:t>definition:</a:t>
            </a:r>
          </a:p>
          <a:p>
            <a:endParaRPr lang="en-GB" dirty="0">
              <a:solidFill>
                <a:schemeClr val="tx2"/>
              </a:solidFill>
            </a:endParaRPr>
          </a:p>
          <a:p>
            <a:endParaRPr lang="en-GB" dirty="0">
              <a:solidFill>
                <a:schemeClr val="tx2"/>
              </a:solidFill>
            </a:endParaRPr>
          </a:p>
          <a:p>
            <a:r>
              <a:rPr lang="en-GB" i="1" dirty="0">
                <a:solidFill>
                  <a:schemeClr val="tx2"/>
                </a:solidFill>
              </a:rPr>
              <a:t>In the UK, a person becomes a refugee when </a:t>
            </a:r>
            <a:r>
              <a:rPr lang="en-GB" b="1" i="1" dirty="0">
                <a:solidFill>
                  <a:schemeClr val="tx2"/>
                </a:solidFill>
              </a:rPr>
              <a:t>government agrees</a:t>
            </a:r>
            <a:r>
              <a:rPr lang="en-GB" i="1" dirty="0">
                <a:solidFill>
                  <a:schemeClr val="tx2"/>
                </a:solidFill>
              </a:rPr>
              <a:t> that an individual who has applied for asylum meets the definition in the Refugee Convention they will “recognise” that person as a refugee and issue them with </a:t>
            </a:r>
            <a:r>
              <a:rPr lang="en-GB" b="1" i="1" dirty="0">
                <a:solidFill>
                  <a:schemeClr val="tx2"/>
                </a:solidFill>
              </a:rPr>
              <a:t>refugee status </a:t>
            </a:r>
            <a:r>
              <a:rPr lang="en-GB" i="1" dirty="0">
                <a:solidFill>
                  <a:schemeClr val="tx2"/>
                </a:solidFill>
              </a:rPr>
              <a:t>documentation</a:t>
            </a:r>
          </a:p>
        </p:txBody>
      </p:sp>
      <p:sp>
        <p:nvSpPr>
          <p:cNvPr id="7" name="Rectangle 6">
            <a:extLst>
              <a:ext uri="{FF2B5EF4-FFF2-40B4-BE49-F238E27FC236}">
                <a16:creationId xmlns:a16="http://schemas.microsoft.com/office/drawing/2014/main" id="{561E2F36-D4AA-F99B-2CE4-D348A110B8B8}"/>
              </a:ext>
            </a:extLst>
          </p:cNvPr>
          <p:cNvSpPr/>
          <p:nvPr/>
        </p:nvSpPr>
        <p:spPr>
          <a:xfrm>
            <a:off x="732123" y="1906316"/>
            <a:ext cx="4876122" cy="2877519"/>
          </a:xfrm>
          <a:prstGeom prst="rect">
            <a:avLst/>
          </a:prstGeom>
        </p:spPr>
        <p:txBody>
          <a:bodyPr wrap="square">
            <a:spAutoFit/>
          </a:bodyPr>
          <a:lstStyle/>
          <a:p>
            <a:pPr algn="ctr">
              <a:lnSpc>
                <a:spcPct val="107000"/>
              </a:lnSpc>
              <a:spcAft>
                <a:spcPts val="800"/>
              </a:spcAft>
            </a:pPr>
            <a:r>
              <a:rPr lang="en-GB" sz="1600" b="1" dirty="0">
                <a:solidFill>
                  <a:schemeClr val="tx2"/>
                </a:solidFill>
              </a:rPr>
              <a:t>United</a:t>
            </a:r>
            <a:r>
              <a:rPr lang="en-GB" sz="1600" dirty="0">
                <a:solidFill>
                  <a:schemeClr val="tx2"/>
                </a:solidFill>
              </a:rPr>
              <a:t> </a:t>
            </a:r>
            <a:r>
              <a:rPr lang="en-GB" sz="1600" b="1" dirty="0">
                <a:solidFill>
                  <a:schemeClr val="tx2"/>
                </a:solidFill>
              </a:rPr>
              <a:t>Nations</a:t>
            </a:r>
            <a:r>
              <a:rPr lang="en-GB" sz="1600" dirty="0">
                <a:solidFill>
                  <a:schemeClr val="tx2"/>
                </a:solidFill>
              </a:rPr>
              <a:t> definition:</a:t>
            </a:r>
          </a:p>
          <a:p>
            <a:pPr algn="ctr">
              <a:lnSpc>
                <a:spcPct val="107000"/>
              </a:lnSpc>
              <a:spcAft>
                <a:spcPts val="800"/>
              </a:spcAft>
            </a:pPr>
            <a:endParaRPr lang="en-GB" sz="1600" dirty="0">
              <a:solidFill>
                <a:schemeClr val="tx2"/>
              </a:solidFill>
            </a:endParaRPr>
          </a:p>
          <a:p>
            <a:pPr algn="ctr">
              <a:lnSpc>
                <a:spcPct val="107000"/>
              </a:lnSpc>
              <a:spcAft>
                <a:spcPts val="800"/>
              </a:spcAft>
            </a:pPr>
            <a:r>
              <a:rPr lang="en-GB" i="1" dirty="0">
                <a:solidFill>
                  <a:schemeClr val="tx2"/>
                </a:solidFill>
              </a:rPr>
              <a:t>When people flee their own country and </a:t>
            </a:r>
            <a:r>
              <a:rPr lang="en-GB" b="1" i="1" dirty="0">
                <a:solidFill>
                  <a:schemeClr val="tx2"/>
                </a:solidFill>
              </a:rPr>
              <a:t>seek sanctuary </a:t>
            </a:r>
            <a:r>
              <a:rPr lang="en-GB" i="1" dirty="0">
                <a:solidFill>
                  <a:schemeClr val="tx2"/>
                </a:solidFill>
              </a:rPr>
              <a:t>in another country, they apply for asylum – the right to be recognised as a refugee and receive </a:t>
            </a:r>
            <a:r>
              <a:rPr lang="en-GB" b="1" i="1" dirty="0">
                <a:solidFill>
                  <a:schemeClr val="tx2"/>
                </a:solidFill>
              </a:rPr>
              <a:t>legal protection </a:t>
            </a:r>
            <a:r>
              <a:rPr lang="en-GB" i="1" dirty="0">
                <a:solidFill>
                  <a:schemeClr val="tx2"/>
                </a:solidFill>
              </a:rPr>
              <a:t>and material assistance. An asylum seeker must demonstrate that his or her fear of persecution in his or her home country is well-founded.</a:t>
            </a:r>
            <a:endParaRPr lang="en-GB" sz="1200" i="1" dirty="0">
              <a:solidFill>
                <a:schemeClr val="tx2"/>
              </a:solidFill>
              <a:effectLst/>
              <a:ea typeface="Calibri" panose="020F0502020204030204" pitchFamily="34" charset="0"/>
              <a:cs typeface="Times New Roman" panose="02020603050405020304" pitchFamily="18" charset="0"/>
            </a:endParaRPr>
          </a:p>
        </p:txBody>
      </p:sp>
      <p:sp>
        <p:nvSpPr>
          <p:cNvPr id="8" name="Title 1">
            <a:extLst>
              <a:ext uri="{FF2B5EF4-FFF2-40B4-BE49-F238E27FC236}">
                <a16:creationId xmlns:a16="http://schemas.microsoft.com/office/drawing/2014/main" id="{B2FD6E4E-AB16-37AD-1496-F199594163EC}"/>
              </a:ext>
            </a:extLst>
          </p:cNvPr>
          <p:cNvSpPr txBox="1">
            <a:spLocks/>
          </p:cNvSpPr>
          <p:nvPr/>
        </p:nvSpPr>
        <p:spPr>
          <a:xfrm>
            <a:off x="261858" y="1324323"/>
            <a:ext cx="5816653" cy="876517"/>
          </a:xfrm>
          <a:prstGeom prst="rect">
            <a:avLst/>
          </a:prstGeom>
        </p:spPr>
        <p:txBody>
          <a:bodyPr/>
          <a:lstStyle>
            <a:lvl1pPr algn="l" defTabSz="609585" rtl="0" eaLnBrk="1" latinLnBrk="0" hangingPunct="1">
              <a:spcBef>
                <a:spcPct val="0"/>
              </a:spcBef>
              <a:buNone/>
              <a:defRPr sz="4000" b="1" i="0" kern="1200" baseline="0">
                <a:solidFill>
                  <a:schemeClr val="tx2"/>
                </a:solidFill>
                <a:latin typeface="Verdana"/>
                <a:ea typeface="+mj-ea"/>
                <a:cs typeface="+mj-cs"/>
              </a:defRPr>
            </a:lvl1pPr>
          </a:lstStyle>
          <a:p>
            <a:pPr algn="ctr"/>
            <a:r>
              <a:rPr lang="en-GB" sz="2400" dirty="0">
                <a:latin typeface="Arial" panose="020B0604020202020204" pitchFamily="34" charset="0"/>
                <a:cs typeface="Arial" panose="020B0604020202020204" pitchFamily="34" charset="0"/>
              </a:rPr>
              <a:t>People seeking asylum</a:t>
            </a:r>
          </a:p>
          <a:p>
            <a:pPr algn="ctr"/>
            <a:endParaRPr lang="en-GB" sz="1100" dirty="0">
              <a:latin typeface="Arial" panose="020B0604020202020204" pitchFamily="34" charset="0"/>
              <a:cs typeface="Arial" panose="020B0604020202020204" pitchFamily="34" charset="0"/>
            </a:endParaRPr>
          </a:p>
          <a:p>
            <a:pPr algn="ctr"/>
            <a:r>
              <a:rPr lang="en-GB"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04606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B2AC8-C766-F43C-8F22-B95A7020C3F3}"/>
              </a:ext>
            </a:extLst>
          </p:cNvPr>
          <p:cNvSpPr>
            <a:spLocks noGrp="1"/>
          </p:cNvSpPr>
          <p:nvPr>
            <p:ph type="title"/>
          </p:nvPr>
        </p:nvSpPr>
        <p:spPr/>
        <p:txBody>
          <a:bodyPr/>
          <a:lstStyle/>
          <a:p>
            <a:pPr algn="ctr"/>
            <a:r>
              <a:rPr lang="en-GB" sz="2800" dirty="0">
                <a:effectLst/>
                <a:latin typeface="Calibri" panose="020F0502020204030204" pitchFamily="34" charset="0"/>
                <a:ea typeface="Calibri" panose="020F0502020204030204" pitchFamily="34" charset="0"/>
                <a:cs typeface="Times New Roman" panose="02020603050405020304" pitchFamily="18" charset="0"/>
              </a:rPr>
              <a:t>What is the process for housing support when an Asylum Seeker is granted leave to remain?</a:t>
            </a:r>
            <a:endParaRPr lang="en-GB" sz="5400" dirty="0"/>
          </a:p>
        </p:txBody>
      </p:sp>
      <p:pic>
        <p:nvPicPr>
          <p:cNvPr id="7" name="Picture 6" descr="A diagram of a company&#10;&#10;Description automatically generated">
            <a:extLst>
              <a:ext uri="{FF2B5EF4-FFF2-40B4-BE49-F238E27FC236}">
                <a16:creationId xmlns:a16="http://schemas.microsoft.com/office/drawing/2014/main" id="{66D2045B-EC95-75EA-0B7E-2641E8A79DFA}"/>
              </a:ext>
            </a:extLst>
          </p:cNvPr>
          <p:cNvPicPr>
            <a:picLocks noChangeAspect="1"/>
          </p:cNvPicPr>
          <p:nvPr/>
        </p:nvPicPr>
        <p:blipFill rotWithShape="1">
          <a:blip r:embed="rId3">
            <a:extLst>
              <a:ext uri="{28A0092B-C50C-407E-A947-70E740481C1C}">
                <a14:useLocalDpi xmlns:a14="http://schemas.microsoft.com/office/drawing/2010/main" val="0"/>
              </a:ext>
            </a:extLst>
          </a:blip>
          <a:srcRect t="1111" b="31806"/>
          <a:stretch/>
        </p:blipFill>
        <p:spPr>
          <a:xfrm>
            <a:off x="3213006" y="1381353"/>
            <a:ext cx="5765987" cy="5075527"/>
          </a:xfrm>
          <a:prstGeom prst="rect">
            <a:avLst/>
          </a:prstGeom>
        </p:spPr>
      </p:pic>
      <p:sp>
        <p:nvSpPr>
          <p:cNvPr id="8" name="TextBox 7">
            <a:extLst>
              <a:ext uri="{FF2B5EF4-FFF2-40B4-BE49-F238E27FC236}">
                <a16:creationId xmlns:a16="http://schemas.microsoft.com/office/drawing/2014/main" id="{E3D8C5EF-09B8-7597-29CD-AD7F69F674F9}"/>
              </a:ext>
            </a:extLst>
          </p:cNvPr>
          <p:cNvSpPr txBox="1"/>
          <p:nvPr/>
        </p:nvSpPr>
        <p:spPr>
          <a:xfrm>
            <a:off x="3552825" y="5734050"/>
            <a:ext cx="2419350" cy="738664"/>
          </a:xfrm>
          <a:prstGeom prst="rect">
            <a:avLst/>
          </a:prstGeom>
          <a:noFill/>
        </p:spPr>
        <p:txBody>
          <a:bodyPr wrap="square" rtlCol="0">
            <a:spAutoFit/>
          </a:bodyPr>
          <a:lstStyle/>
          <a:p>
            <a:r>
              <a:rPr lang="en-GB" sz="1050" dirty="0"/>
              <a:t>We will continue to give customer move on support via private rented, supported housing referrals or social housing</a:t>
            </a:r>
          </a:p>
        </p:txBody>
      </p:sp>
    </p:spTree>
    <p:extLst>
      <p:ext uri="{BB962C8B-B14F-4D97-AF65-F5344CB8AC3E}">
        <p14:creationId xmlns:p14="http://schemas.microsoft.com/office/powerpoint/2010/main" val="920678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B6A84-4DD9-63D3-CBC5-34D745DD7088}"/>
              </a:ext>
            </a:extLst>
          </p:cNvPr>
          <p:cNvSpPr>
            <a:spLocks noGrp="1"/>
          </p:cNvSpPr>
          <p:nvPr>
            <p:ph type="title"/>
          </p:nvPr>
        </p:nvSpPr>
        <p:spPr/>
        <p:txBody>
          <a:bodyPr/>
          <a:lstStyle/>
          <a:p>
            <a:pPr algn="ctr"/>
            <a:r>
              <a:rPr lang="en-GB" sz="2400" dirty="0"/>
              <a:t>Temporary accommodation</a:t>
            </a:r>
          </a:p>
        </p:txBody>
      </p:sp>
      <p:sp>
        <p:nvSpPr>
          <p:cNvPr id="7" name="Content Placeholder 6">
            <a:extLst>
              <a:ext uri="{FF2B5EF4-FFF2-40B4-BE49-F238E27FC236}">
                <a16:creationId xmlns:a16="http://schemas.microsoft.com/office/drawing/2014/main" id="{B253239D-958C-FE6B-9F16-8C8920FE2AB2}"/>
              </a:ext>
            </a:extLst>
          </p:cNvPr>
          <p:cNvSpPr>
            <a:spLocks noGrp="1"/>
          </p:cNvSpPr>
          <p:nvPr>
            <p:ph idx="1"/>
          </p:nvPr>
        </p:nvSpPr>
        <p:spPr>
          <a:xfrm>
            <a:off x="609600" y="1152754"/>
            <a:ext cx="10972800" cy="3214837"/>
          </a:xfrm>
        </p:spPr>
        <p:txBody>
          <a:bodyPr>
            <a:normAutofit fontScale="92500" lnSpcReduction="20000"/>
          </a:bodyPr>
          <a:lstStyle/>
          <a:p>
            <a:r>
              <a:rPr lang="en-GB" sz="1800" dirty="0"/>
              <a:t>If a customer is needing temporary accommodation, they need to approach the service either at the Merrion House hub or via the phone. </a:t>
            </a:r>
          </a:p>
          <a:p>
            <a:r>
              <a:rPr lang="en-GB" sz="1800" dirty="0"/>
              <a:t>Initially their caseworker will do some checks to confirm homelessness. This includes checking they cannot return to the accommodation they are homeless from (unless it is unsafe to do so), checking with friends or family if they can accommodate the customer and any other checks that could be relevant.</a:t>
            </a:r>
          </a:p>
          <a:p>
            <a:r>
              <a:rPr lang="en-GB" sz="1800" dirty="0"/>
              <a:t>Once homelessness is confirmed, the temporary accommodation team will look for a suitable placement. A suitability assessment is carried out against placements made this includes checking distance to school, workplace, support services or if the placement is a risk to applicants' safety.</a:t>
            </a:r>
          </a:p>
          <a:p>
            <a:pPr algn="l"/>
            <a:r>
              <a:rPr lang="en-GB" sz="1800" dirty="0"/>
              <a:t>Households that are pregnant or have dependent children who are placed into B+B accommodation have been placed there as a last resort due to no other accommodation being available. However, the Council is under a duty to ensure that the applicant does not occupy bed and breakfast accommodation for a period, or a total of periods, which does not exceed 6 weeks. </a:t>
            </a:r>
          </a:p>
          <a:p>
            <a:pPr algn="l"/>
            <a:r>
              <a:rPr lang="en-GB" sz="1800" dirty="0"/>
              <a:t>Before or at the 6 week period, we will place the applicant into a self-contained unit and this placement will be indefinite until the applicant is rehoused.</a:t>
            </a:r>
          </a:p>
        </p:txBody>
      </p:sp>
      <p:sp>
        <p:nvSpPr>
          <p:cNvPr id="8" name="TextBox 7">
            <a:extLst>
              <a:ext uri="{FF2B5EF4-FFF2-40B4-BE49-F238E27FC236}">
                <a16:creationId xmlns:a16="http://schemas.microsoft.com/office/drawing/2014/main" id="{8C7FEEBF-FC7A-1A71-238B-BFCC04F3DFD2}"/>
              </a:ext>
            </a:extLst>
          </p:cNvPr>
          <p:cNvSpPr txBox="1"/>
          <p:nvPr/>
        </p:nvSpPr>
        <p:spPr>
          <a:xfrm>
            <a:off x="1504950" y="4563926"/>
            <a:ext cx="9515475" cy="369332"/>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wrap="square" rtlCol="0">
            <a:spAutoFit/>
          </a:bodyPr>
          <a:lstStyle/>
          <a:p>
            <a:pPr algn="ctr"/>
            <a:r>
              <a:rPr lang="en-GB" b="1" dirty="0"/>
              <a:t>Professionals can use </a:t>
            </a:r>
            <a:r>
              <a:rPr lang="en-GB" b="1" dirty="0">
                <a:hlinkClick r:id="rId3"/>
              </a:rPr>
              <a:t>emergency.accomteam@leeds.gov.uk</a:t>
            </a:r>
            <a:r>
              <a:rPr lang="en-GB" b="1" dirty="0"/>
              <a:t> to contact the TA team</a:t>
            </a:r>
          </a:p>
        </p:txBody>
      </p:sp>
    </p:spTree>
    <p:extLst>
      <p:ext uri="{BB962C8B-B14F-4D97-AF65-F5344CB8AC3E}">
        <p14:creationId xmlns:p14="http://schemas.microsoft.com/office/powerpoint/2010/main" val="1997689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09E5A27E-BC5A-72C0-077E-846FC2310412}"/>
              </a:ext>
            </a:extLst>
          </p:cNvPr>
          <p:cNvGraphicFramePr/>
          <p:nvPr>
            <p:extLst>
              <p:ext uri="{D42A27DB-BD31-4B8C-83A1-F6EECF244321}">
                <p14:modId xmlns:p14="http://schemas.microsoft.com/office/powerpoint/2010/main" val="2574367720"/>
              </p:ext>
            </p:extLst>
          </p:nvPr>
        </p:nvGraphicFramePr>
        <p:xfrm>
          <a:off x="457200" y="0"/>
          <a:ext cx="11239500" cy="5810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7538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D875F-CAC0-C940-0925-BFB794BDE236}"/>
              </a:ext>
            </a:extLst>
          </p:cNvPr>
          <p:cNvSpPr>
            <a:spLocks noGrp="1"/>
          </p:cNvSpPr>
          <p:nvPr>
            <p:ph type="title"/>
          </p:nvPr>
        </p:nvSpPr>
        <p:spPr>
          <a:xfrm>
            <a:off x="1029662" y="280988"/>
            <a:ext cx="10363200" cy="1362075"/>
          </a:xfrm>
        </p:spPr>
        <p:txBody>
          <a:bodyPr/>
          <a:lstStyle/>
          <a:p>
            <a:pPr algn="ctr"/>
            <a:r>
              <a:rPr lang="en-GB" sz="2800" dirty="0"/>
              <a:t>Important contact information</a:t>
            </a:r>
          </a:p>
        </p:txBody>
      </p:sp>
      <p:graphicFrame>
        <p:nvGraphicFramePr>
          <p:cNvPr id="5" name="Table 4">
            <a:extLst>
              <a:ext uri="{FF2B5EF4-FFF2-40B4-BE49-F238E27FC236}">
                <a16:creationId xmlns:a16="http://schemas.microsoft.com/office/drawing/2014/main" id="{6DA626D2-5473-D8C8-C547-F821885217E2}"/>
              </a:ext>
            </a:extLst>
          </p:cNvPr>
          <p:cNvGraphicFramePr>
            <a:graphicFrameLocks noGrp="1"/>
          </p:cNvGraphicFramePr>
          <p:nvPr>
            <p:extLst>
              <p:ext uri="{D42A27DB-BD31-4B8C-83A1-F6EECF244321}">
                <p14:modId xmlns:p14="http://schemas.microsoft.com/office/powerpoint/2010/main" val="1243182435"/>
              </p:ext>
            </p:extLst>
          </p:nvPr>
        </p:nvGraphicFramePr>
        <p:xfrm>
          <a:off x="309563" y="846834"/>
          <a:ext cx="11572874" cy="6011165"/>
        </p:xfrm>
        <a:graphic>
          <a:graphicData uri="http://schemas.openxmlformats.org/drawingml/2006/table">
            <a:tbl>
              <a:tblPr firstRow="1" firstCol="1" bandRow="1">
                <a:tableStyleId>{5C22544A-7EE6-4342-B048-85BDC9FD1C3A}</a:tableStyleId>
              </a:tblPr>
              <a:tblGrid>
                <a:gridCol w="2257840">
                  <a:extLst>
                    <a:ext uri="{9D8B030D-6E8A-4147-A177-3AD203B41FA5}">
                      <a16:colId xmlns:a16="http://schemas.microsoft.com/office/drawing/2014/main" val="4143473807"/>
                    </a:ext>
                  </a:extLst>
                </a:gridCol>
                <a:gridCol w="9315034">
                  <a:extLst>
                    <a:ext uri="{9D8B030D-6E8A-4147-A177-3AD203B41FA5}">
                      <a16:colId xmlns:a16="http://schemas.microsoft.com/office/drawing/2014/main" val="3267442827"/>
                    </a:ext>
                  </a:extLst>
                </a:gridCol>
              </a:tblGrid>
              <a:tr h="228038">
                <a:tc>
                  <a:txBody>
                    <a:bodyPr/>
                    <a:lstStyle/>
                    <a:p>
                      <a:pPr>
                        <a:lnSpc>
                          <a:spcPct val="107000"/>
                        </a:lnSpc>
                        <a:spcAft>
                          <a:spcPts val="800"/>
                        </a:spcAft>
                      </a:pPr>
                      <a:r>
                        <a:rPr lang="en-GB" sz="1400" kern="100">
                          <a:effectLst/>
                        </a:rPr>
                        <a:t>Duty to Refer</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b="0" kern="100" dirty="0">
                          <a:effectLst/>
                        </a:rPr>
                        <a:t>To submit a Duty to Refer email your referral to: </a:t>
                      </a:r>
                      <a:r>
                        <a:rPr lang="en-GB" sz="1400" b="0" u="sng" kern="100" dirty="0">
                          <a:effectLst/>
                          <a:hlinkClick r:id="rId3"/>
                        </a:rPr>
                        <a:t>dutytorefer@leeds.gov.uk</a:t>
                      </a:r>
                      <a:r>
                        <a:rPr lang="en-GB" sz="1400" b="0" kern="100" dirty="0">
                          <a:effectLst/>
                        </a:rPr>
                        <a:t> </a:t>
                      </a:r>
                      <a:endParaRPr lang="en-GB" sz="14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4077391"/>
                  </a:ext>
                </a:extLst>
              </a:tr>
              <a:tr h="859743">
                <a:tc>
                  <a:txBody>
                    <a:bodyPr/>
                    <a:lstStyle/>
                    <a:p>
                      <a:pPr>
                        <a:lnSpc>
                          <a:spcPct val="107000"/>
                        </a:lnSpc>
                        <a:spcAft>
                          <a:spcPts val="800"/>
                        </a:spcAft>
                      </a:pPr>
                      <a:r>
                        <a:rPr lang="en-GB" sz="1400" kern="100" dirty="0">
                          <a:effectLst/>
                        </a:rPr>
                        <a:t>Housing Options</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kern="100" dirty="0">
                          <a:effectLst/>
                        </a:rPr>
                        <a:t>To submit a general enquiry which is not relating to homelessness or updates please contact </a:t>
                      </a:r>
                      <a:r>
                        <a:rPr lang="en-GB" sz="1400" u="sng" kern="100" dirty="0">
                          <a:effectLst/>
                          <a:hlinkClick r:id="rId4"/>
                        </a:rPr>
                        <a:t>Housing.Options@leeds.gov.uk</a:t>
                      </a:r>
                      <a:r>
                        <a:rPr lang="en-GB" sz="1400" kern="100" dirty="0">
                          <a:effectLst/>
                        </a:rPr>
                        <a:t> . Our telephone line is for homeless tonight customers only.</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58955996"/>
                  </a:ext>
                </a:extLst>
              </a:tr>
              <a:tr h="781385">
                <a:tc>
                  <a:txBody>
                    <a:bodyPr/>
                    <a:lstStyle/>
                    <a:p>
                      <a:pPr>
                        <a:lnSpc>
                          <a:spcPct val="107000"/>
                        </a:lnSpc>
                        <a:spcAft>
                          <a:spcPts val="800"/>
                        </a:spcAft>
                      </a:pPr>
                      <a:r>
                        <a:rPr lang="en-GB" sz="1400" kern="100">
                          <a:effectLst/>
                        </a:rPr>
                        <a:t>Review Panel</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kern="100">
                          <a:effectLst/>
                        </a:rPr>
                        <a:t>To review a recent decision on an applicants case email: </a:t>
                      </a:r>
                      <a:r>
                        <a:rPr lang="en-GB" sz="1400" u="sng" kern="100">
                          <a:effectLst/>
                          <a:hlinkClick r:id="rId5"/>
                        </a:rPr>
                        <a:t>reviewpanel@leeds.gov.uk</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60582031"/>
                  </a:ext>
                </a:extLst>
              </a:tr>
              <a:tr h="781385">
                <a:tc>
                  <a:txBody>
                    <a:bodyPr/>
                    <a:lstStyle/>
                    <a:p>
                      <a:pPr>
                        <a:lnSpc>
                          <a:spcPct val="107000"/>
                        </a:lnSpc>
                        <a:spcAft>
                          <a:spcPts val="800"/>
                        </a:spcAft>
                      </a:pPr>
                      <a:r>
                        <a:rPr lang="en-GB" sz="1400" kern="100">
                          <a:effectLst/>
                        </a:rPr>
                        <a:t>Hospital team</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kern="100">
                          <a:effectLst/>
                        </a:rPr>
                        <a:t>To contact the Hospital discharge team email: </a:t>
                      </a:r>
                      <a:r>
                        <a:rPr lang="en-GB" sz="1400" u="sng" kern="100">
                          <a:effectLst/>
                          <a:hlinkClick r:id="rId6"/>
                        </a:rPr>
                        <a:t>H.H.HospitalAccomTriage@Leeds.gov.uk</a:t>
                      </a:r>
                      <a:r>
                        <a:rPr lang="en-GB" sz="1400" kern="100">
                          <a:effectLst/>
                        </a:rPr>
                        <a:t> </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66377036"/>
                  </a:ext>
                </a:extLst>
              </a:tr>
              <a:tr h="859743">
                <a:tc>
                  <a:txBody>
                    <a:bodyPr/>
                    <a:lstStyle/>
                    <a:p>
                      <a:pPr>
                        <a:lnSpc>
                          <a:spcPct val="107000"/>
                        </a:lnSpc>
                        <a:spcAft>
                          <a:spcPts val="800"/>
                        </a:spcAft>
                      </a:pPr>
                      <a:r>
                        <a:rPr lang="en-GB" sz="1400" kern="100">
                          <a:effectLst/>
                        </a:rPr>
                        <a:t>Private Sector Lettings</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kern="100">
                          <a:effectLst/>
                        </a:rPr>
                        <a:t>To submit a request for a deposit for a private tenancy contact </a:t>
                      </a:r>
                      <a:r>
                        <a:rPr lang="en-GB" sz="1400" u="sng" kern="100">
                          <a:effectLst/>
                          <a:hlinkClick r:id="rId7"/>
                        </a:rPr>
                        <a:t>psls@leeds.gov.uk</a:t>
                      </a:r>
                      <a:r>
                        <a:rPr lang="en-GB" sz="1400" kern="100">
                          <a:effectLst/>
                        </a:rPr>
                        <a:t> </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61522140"/>
                  </a:ext>
                </a:extLst>
              </a:tr>
              <a:tr h="859743">
                <a:tc>
                  <a:txBody>
                    <a:bodyPr/>
                    <a:lstStyle/>
                    <a:p>
                      <a:pPr>
                        <a:lnSpc>
                          <a:spcPct val="107000"/>
                        </a:lnSpc>
                        <a:spcAft>
                          <a:spcPts val="800"/>
                        </a:spcAft>
                      </a:pPr>
                      <a:r>
                        <a:rPr lang="en-GB" sz="1400" kern="100">
                          <a:effectLst/>
                        </a:rPr>
                        <a:t>Health and Housing</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kern="100">
                          <a:effectLst/>
                        </a:rPr>
                        <a:t>To request a Housing needs assessment for physical health / mobility contact: </a:t>
                      </a:r>
                      <a:r>
                        <a:rPr lang="en-GB" sz="1400" u="sng" kern="100">
                          <a:effectLst/>
                          <a:hlinkClick r:id="rId8"/>
                        </a:rPr>
                        <a:t>infomedical@leeds.gov.uk</a:t>
                      </a:r>
                      <a:r>
                        <a:rPr lang="en-GB" sz="1400" kern="100">
                          <a:effectLst/>
                        </a:rPr>
                        <a:t> </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5909692"/>
                  </a:ext>
                </a:extLst>
              </a:tr>
              <a:tr h="859743">
                <a:tc>
                  <a:txBody>
                    <a:bodyPr/>
                    <a:lstStyle/>
                    <a:p>
                      <a:pPr>
                        <a:lnSpc>
                          <a:spcPct val="107000"/>
                        </a:lnSpc>
                        <a:spcAft>
                          <a:spcPts val="800"/>
                        </a:spcAft>
                      </a:pPr>
                      <a:r>
                        <a:rPr lang="en-GB" sz="1400" kern="100">
                          <a:effectLst/>
                        </a:rPr>
                        <a:t>Sanctuary referral</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kern="100">
                          <a:effectLst/>
                        </a:rPr>
                        <a:t>To request a sanctuary installation please contact: </a:t>
                      </a:r>
                      <a:r>
                        <a:rPr lang="en-GB" sz="1400" u="sng" kern="100">
                          <a:effectLst/>
                          <a:hlinkClick r:id="rId9"/>
                        </a:rPr>
                        <a:t>dv.marac@leeds.gov.uk</a:t>
                      </a:r>
                      <a:r>
                        <a:rPr lang="en-GB" sz="1400" kern="100">
                          <a:effectLst/>
                        </a:rPr>
                        <a:t> </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44290580"/>
                  </a:ext>
                </a:extLst>
              </a:tr>
              <a:tr h="781385">
                <a:tc>
                  <a:txBody>
                    <a:bodyPr/>
                    <a:lstStyle/>
                    <a:p>
                      <a:pPr>
                        <a:lnSpc>
                          <a:spcPct val="107000"/>
                        </a:lnSpc>
                        <a:spcAft>
                          <a:spcPts val="800"/>
                        </a:spcAft>
                      </a:pPr>
                      <a:r>
                        <a:rPr lang="en-GB" sz="1400" kern="100">
                          <a:effectLst/>
                        </a:rPr>
                        <a:t>Disrepair</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kern="100" dirty="0">
                          <a:effectLst/>
                        </a:rPr>
                        <a:t>To report disrepair in a private property contact Private Rented Housing team 0113 378 4699 or </a:t>
                      </a:r>
                      <a:r>
                        <a:rPr lang="en-GB" sz="1400" u="sng" kern="100" dirty="0">
                          <a:effectLst/>
                          <a:hlinkClick r:id="rId10" tooltip="mailto:prs.housing@leeds.gov.uk"/>
                        </a:rPr>
                        <a:t>prs.housing@leeds.gov.uk</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3173077"/>
                  </a:ext>
                </a:extLst>
              </a:tr>
            </a:tbl>
          </a:graphicData>
        </a:graphic>
      </p:graphicFrame>
      <p:sp>
        <p:nvSpPr>
          <p:cNvPr id="3" name="Rectangle 2">
            <a:extLst>
              <a:ext uri="{FF2B5EF4-FFF2-40B4-BE49-F238E27FC236}">
                <a16:creationId xmlns:a16="http://schemas.microsoft.com/office/drawing/2014/main" id="{DE35E81E-37EE-2086-6923-59B21C40430D}"/>
              </a:ext>
            </a:extLst>
          </p:cNvPr>
          <p:cNvSpPr/>
          <p:nvPr/>
        </p:nvSpPr>
        <p:spPr>
          <a:xfrm>
            <a:off x="172528" y="138023"/>
            <a:ext cx="11869947" cy="6823494"/>
          </a:xfrm>
          <a:prstGeom prst="rect">
            <a:avLst/>
          </a:prstGeom>
          <a:gradFill flip="none" rotWithShape="1">
            <a:gsLst>
              <a:gs pos="0">
                <a:schemeClr val="accent1">
                  <a:tint val="100000"/>
                  <a:shade val="100000"/>
                  <a:satMod val="130000"/>
                </a:schemeClr>
              </a:gs>
              <a:gs pos="100000">
                <a:schemeClr val="accent1">
                  <a:tint val="50000"/>
                  <a:shade val="100000"/>
                  <a:satMod val="350000"/>
                </a:schemeClr>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57994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83832-7A7F-11E5-BF87-ABA43517B837}"/>
              </a:ext>
            </a:extLst>
          </p:cNvPr>
          <p:cNvSpPr>
            <a:spLocks noGrp="1"/>
          </p:cNvSpPr>
          <p:nvPr>
            <p:ph type="title"/>
          </p:nvPr>
        </p:nvSpPr>
        <p:spPr/>
        <p:txBody>
          <a:bodyPr/>
          <a:lstStyle/>
          <a:p>
            <a:r>
              <a:rPr lang="en-GB" dirty="0"/>
              <a:t>Useful Links</a:t>
            </a:r>
          </a:p>
        </p:txBody>
      </p:sp>
      <p:sp>
        <p:nvSpPr>
          <p:cNvPr id="3" name="Content Placeholder 2">
            <a:extLst>
              <a:ext uri="{FF2B5EF4-FFF2-40B4-BE49-F238E27FC236}">
                <a16:creationId xmlns:a16="http://schemas.microsoft.com/office/drawing/2014/main" id="{C9DEDB56-56A6-26E7-36CA-FD84690F8A02}"/>
              </a:ext>
            </a:extLst>
          </p:cNvPr>
          <p:cNvSpPr>
            <a:spLocks noGrp="1"/>
          </p:cNvSpPr>
          <p:nvPr>
            <p:ph idx="1"/>
          </p:nvPr>
        </p:nvSpPr>
        <p:spPr/>
        <p:txBody>
          <a:bodyPr>
            <a:normAutofit fontScale="92500" lnSpcReduction="20000"/>
          </a:bodyPr>
          <a:lstStyle/>
          <a:p>
            <a:r>
              <a:rPr lang="en-GB" dirty="0">
                <a:hlinkClick r:id="rId3"/>
              </a:rPr>
              <a:t>Start | Housing Advice | Leeds City Council (adviceaid.uk)</a:t>
            </a:r>
            <a:endParaRPr lang="en-GB" dirty="0"/>
          </a:p>
          <a:p>
            <a:r>
              <a:rPr lang="en-GB" dirty="0">
                <a:hlinkClick r:id="rId4"/>
              </a:rPr>
              <a:t>Social Housing Picker (imactivate.com)</a:t>
            </a:r>
            <a:endParaRPr lang="en-GB" dirty="0"/>
          </a:p>
          <a:p>
            <a:r>
              <a:rPr lang="en-GB" dirty="0">
                <a:hlinkClick r:id="rId5"/>
              </a:rPr>
              <a:t>New to Leeds - A guide for migrants moving to Leeds from abroad</a:t>
            </a:r>
            <a:endParaRPr lang="en-GB" dirty="0"/>
          </a:p>
          <a:p>
            <a:r>
              <a:rPr lang="en-GB" dirty="0">
                <a:hlinkClick r:id="rId6"/>
              </a:rPr>
              <a:t>Help in Leeds</a:t>
            </a:r>
            <a:endParaRPr lang="en-GB" dirty="0"/>
          </a:p>
          <a:p>
            <a:endParaRPr lang="en-GB" dirty="0"/>
          </a:p>
          <a:p>
            <a:endParaRPr lang="en-GB" dirty="0"/>
          </a:p>
        </p:txBody>
      </p:sp>
    </p:spTree>
    <p:extLst>
      <p:ext uri="{BB962C8B-B14F-4D97-AF65-F5344CB8AC3E}">
        <p14:creationId xmlns:p14="http://schemas.microsoft.com/office/powerpoint/2010/main" val="2648647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gnifying glass and question mark">
            <a:extLst>
              <a:ext uri="{FF2B5EF4-FFF2-40B4-BE49-F238E27FC236}">
                <a16:creationId xmlns:a16="http://schemas.microsoft.com/office/drawing/2014/main" id="{176B5A7A-196B-82C8-1354-1424700B0D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126"/>
          </a:xfrm>
          <a:prstGeom prst="rect">
            <a:avLst/>
          </a:prstGeom>
        </p:spPr>
      </p:pic>
      <p:sp>
        <p:nvSpPr>
          <p:cNvPr id="2" name="Title 1">
            <a:extLst>
              <a:ext uri="{FF2B5EF4-FFF2-40B4-BE49-F238E27FC236}">
                <a16:creationId xmlns:a16="http://schemas.microsoft.com/office/drawing/2014/main" id="{10E67A27-B13E-3F09-CEF9-93A26D3375BC}"/>
              </a:ext>
            </a:extLst>
          </p:cNvPr>
          <p:cNvSpPr>
            <a:spLocks noGrp="1"/>
          </p:cNvSpPr>
          <p:nvPr>
            <p:ph type="title"/>
          </p:nvPr>
        </p:nvSpPr>
        <p:spPr>
          <a:xfrm>
            <a:off x="3791912" y="262801"/>
            <a:ext cx="10363200" cy="1362075"/>
          </a:xfrm>
        </p:spPr>
        <p:txBody>
          <a:bodyPr/>
          <a:lstStyle/>
          <a:p>
            <a:r>
              <a:rPr lang="en-GB" dirty="0">
                <a:solidFill>
                  <a:schemeClr val="bg1"/>
                </a:solidFill>
              </a:rPr>
              <a:t>Any</a:t>
            </a:r>
            <a:r>
              <a:rPr lang="en-GB" dirty="0"/>
              <a:t> </a:t>
            </a:r>
            <a:r>
              <a:rPr lang="en-GB" dirty="0">
                <a:solidFill>
                  <a:schemeClr val="bg1"/>
                </a:solidFill>
              </a:rPr>
              <a:t>questions?</a:t>
            </a:r>
          </a:p>
        </p:txBody>
      </p:sp>
    </p:spTree>
    <p:extLst>
      <p:ext uri="{BB962C8B-B14F-4D97-AF65-F5344CB8AC3E}">
        <p14:creationId xmlns:p14="http://schemas.microsoft.com/office/powerpoint/2010/main" val="401297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EE4B4-5AC3-4C65-94AB-F04D1A44144A}"/>
              </a:ext>
            </a:extLst>
          </p:cNvPr>
          <p:cNvSpPr>
            <a:spLocks noGrp="1"/>
          </p:cNvSpPr>
          <p:nvPr>
            <p:ph type="title"/>
          </p:nvPr>
        </p:nvSpPr>
        <p:spPr>
          <a:xfrm>
            <a:off x="458162" y="358051"/>
            <a:ext cx="10363200" cy="1362075"/>
          </a:xfrm>
        </p:spPr>
        <p:txBody>
          <a:bodyPr/>
          <a:lstStyle/>
          <a:p>
            <a:pPr algn="ctr"/>
            <a:r>
              <a:rPr lang="en-GB" sz="3200" dirty="0"/>
              <a:t>Who are Leeds Housing Options?</a:t>
            </a:r>
          </a:p>
        </p:txBody>
      </p:sp>
      <p:sp>
        <p:nvSpPr>
          <p:cNvPr id="4" name="TextBox 3">
            <a:extLst>
              <a:ext uri="{FF2B5EF4-FFF2-40B4-BE49-F238E27FC236}">
                <a16:creationId xmlns:a16="http://schemas.microsoft.com/office/drawing/2014/main" id="{99EFF281-F3F0-0166-D6E0-52309B39ED2E}"/>
              </a:ext>
            </a:extLst>
          </p:cNvPr>
          <p:cNvSpPr txBox="1"/>
          <p:nvPr/>
        </p:nvSpPr>
        <p:spPr>
          <a:xfrm>
            <a:off x="771525" y="1238250"/>
            <a:ext cx="10363200" cy="3081100"/>
          </a:xfrm>
          <a:prstGeom prst="rect">
            <a:avLst/>
          </a:prstGeom>
          <a:noFill/>
        </p:spPr>
        <p:txBody>
          <a:bodyPr wrap="square" rtlCol="0">
            <a:spAutoFit/>
          </a:bodyPr>
          <a:lstStyle/>
          <a:p>
            <a:pPr algn="ct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Leeds Housing Options is a statutory public service with a focus on homelessness prevention assisting those who are experiencing a homelessness or housing related issue. Housing Options conduct homeless assessments in line with the Homeless Reduction Act 2018, provide advice and assistance with securing suitable alternative housing solutions and may offer temporary housing solutions dependent on an applicants need. We also provide advice and guidance with searching for private rented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accomodation</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and support move on from temporary accommodation.</a:t>
            </a:r>
          </a:p>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rPr>
              <a:t>The primary aim is to prevent applicants from becoming homeless and to ensure that suitable and affordable accommodation is available.</a:t>
            </a:r>
          </a:p>
          <a:p>
            <a:pPr algn="ctr"/>
            <a:endParaRPr lang="en-GB" dirty="0">
              <a:latin typeface="Calibri" panose="020F0502020204030204" pitchFamily="34" charset="0"/>
              <a:cs typeface="Times New Roman" panose="02020603050405020304" pitchFamily="18" charset="0"/>
            </a:endParaRPr>
          </a:p>
          <a:p>
            <a:pPr algn="ctr"/>
            <a:endParaRPr lang="en-GB" dirty="0"/>
          </a:p>
        </p:txBody>
      </p:sp>
      <p:graphicFrame>
        <p:nvGraphicFramePr>
          <p:cNvPr id="5" name="Table 4">
            <a:extLst>
              <a:ext uri="{FF2B5EF4-FFF2-40B4-BE49-F238E27FC236}">
                <a16:creationId xmlns:a16="http://schemas.microsoft.com/office/drawing/2014/main" id="{4E1A4CDB-E590-4690-36B3-A4A4C15970D2}"/>
              </a:ext>
            </a:extLst>
          </p:cNvPr>
          <p:cNvGraphicFramePr>
            <a:graphicFrameLocks noGrp="1"/>
          </p:cNvGraphicFramePr>
          <p:nvPr>
            <p:extLst>
              <p:ext uri="{D42A27DB-BD31-4B8C-83A1-F6EECF244321}">
                <p14:modId xmlns:p14="http://schemas.microsoft.com/office/powerpoint/2010/main" val="2106598793"/>
              </p:ext>
            </p:extLst>
          </p:nvPr>
        </p:nvGraphicFramePr>
        <p:xfrm>
          <a:off x="458162" y="3902912"/>
          <a:ext cx="5133975" cy="2281120"/>
        </p:xfrm>
        <a:graphic>
          <a:graphicData uri="http://schemas.openxmlformats.org/drawingml/2006/table">
            <a:tbl>
              <a:tblPr firstRow="1" firstCol="1" bandRow="1">
                <a:tableStyleId>{35758FB7-9AC5-4552-8A53-C91805E547FA}</a:tableStyleId>
              </a:tblPr>
              <a:tblGrid>
                <a:gridCol w="3172302">
                  <a:extLst>
                    <a:ext uri="{9D8B030D-6E8A-4147-A177-3AD203B41FA5}">
                      <a16:colId xmlns:a16="http://schemas.microsoft.com/office/drawing/2014/main" val="1654604608"/>
                    </a:ext>
                  </a:extLst>
                </a:gridCol>
                <a:gridCol w="1090324">
                  <a:extLst>
                    <a:ext uri="{9D8B030D-6E8A-4147-A177-3AD203B41FA5}">
                      <a16:colId xmlns:a16="http://schemas.microsoft.com/office/drawing/2014/main" val="2477464496"/>
                    </a:ext>
                  </a:extLst>
                </a:gridCol>
                <a:gridCol w="871349">
                  <a:extLst>
                    <a:ext uri="{9D8B030D-6E8A-4147-A177-3AD203B41FA5}">
                      <a16:colId xmlns:a16="http://schemas.microsoft.com/office/drawing/2014/main" val="200769627"/>
                    </a:ext>
                  </a:extLst>
                </a:gridCol>
              </a:tblGrid>
              <a:tr h="596943">
                <a:tc>
                  <a:txBody>
                    <a:bodyPr/>
                    <a:lstStyle/>
                    <a:p>
                      <a:pPr algn="ctr"/>
                      <a:r>
                        <a:rPr lang="en-GB" sz="1100" b="1" dirty="0">
                          <a:effectLst/>
                        </a:rPr>
                        <a:t>Homeless duties accepted in </a:t>
                      </a:r>
                      <a:r>
                        <a:rPr lang="en-GB" sz="1200" b="1" dirty="0">
                          <a:effectLst/>
                        </a:rPr>
                        <a:t>2023</a:t>
                      </a:r>
                      <a:endParaRPr lang="en-GB" sz="1100" b="1" dirty="0">
                        <a:effectLst/>
                        <a:latin typeface="Calibri" panose="020F0502020204030204" pitchFamily="34" charset="0"/>
                        <a:ea typeface="Calibri" panose="020F0502020204030204" pitchFamily="34" charset="0"/>
                      </a:endParaRPr>
                    </a:p>
                  </a:txBody>
                  <a:tcPr marL="68580" marR="68580" marT="0" marB="0" anchor="b"/>
                </a:tc>
                <a:tc>
                  <a:txBody>
                    <a:bodyPr/>
                    <a:lstStyle/>
                    <a:p>
                      <a:pPr algn="ctr"/>
                      <a:r>
                        <a:rPr lang="en-GB" sz="1100" b="1" dirty="0">
                          <a:effectLst/>
                        </a:rPr>
                        <a:t>5398</a:t>
                      </a:r>
                      <a:endParaRPr lang="en-GB" sz="1100" b="1" dirty="0">
                        <a:effectLst/>
                        <a:latin typeface="Calibri" panose="020F0502020204030204" pitchFamily="34" charset="0"/>
                        <a:ea typeface="Calibri" panose="020F0502020204030204" pitchFamily="34" charset="0"/>
                      </a:endParaRPr>
                    </a:p>
                  </a:txBody>
                  <a:tcPr marL="68580" marR="68580" marT="0" marB="0" anchor="b"/>
                </a:tc>
                <a:tc>
                  <a:txBody>
                    <a:bodyPr/>
                    <a:lstStyle/>
                    <a:p>
                      <a:pPr algn="ctr"/>
                      <a:r>
                        <a:rPr lang="en-GB" sz="1100" b="1" dirty="0">
                          <a:effectLst/>
                        </a:rPr>
                        <a:t> </a:t>
                      </a:r>
                      <a:endParaRPr lang="en-GB" sz="1100" b="1"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3391158477"/>
                  </a:ext>
                </a:extLst>
              </a:tr>
              <a:tr h="596943">
                <a:tc>
                  <a:txBody>
                    <a:bodyPr/>
                    <a:lstStyle/>
                    <a:p>
                      <a:pPr algn="ctr"/>
                      <a:r>
                        <a:rPr lang="en-GB" sz="1100" b="1" dirty="0">
                          <a:effectLst/>
                        </a:rPr>
                        <a:t>Prevention accepted- Threatened with homelessness</a:t>
                      </a:r>
                      <a:endParaRPr lang="en-GB" sz="1100" b="1"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r>
                        <a:rPr lang="en-GB" sz="1100" b="1" dirty="0">
                          <a:effectLst/>
                        </a:rPr>
                        <a:t>3065</a:t>
                      </a:r>
                      <a:endParaRPr lang="en-GB" sz="1100" b="1"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r>
                        <a:rPr lang="en-GB" sz="1100" b="1">
                          <a:effectLst/>
                        </a:rPr>
                        <a:t>56.78%</a:t>
                      </a:r>
                      <a:endParaRPr lang="en-GB" sz="1100" b="1">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297970674"/>
                  </a:ext>
                </a:extLst>
              </a:tr>
              <a:tr h="490291">
                <a:tc>
                  <a:txBody>
                    <a:bodyPr/>
                    <a:lstStyle/>
                    <a:p>
                      <a:pPr algn="ctr"/>
                      <a:r>
                        <a:rPr lang="en-GB" sz="1100" b="1" dirty="0">
                          <a:effectLst/>
                        </a:rPr>
                        <a:t>Relief accepted- Homeless on the day</a:t>
                      </a:r>
                      <a:endParaRPr lang="en-GB" sz="1100" b="1"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r>
                        <a:rPr lang="en-GB" sz="1100" b="1" dirty="0">
                          <a:effectLst/>
                        </a:rPr>
                        <a:t>2333</a:t>
                      </a:r>
                      <a:endParaRPr lang="en-GB" sz="1100" b="1"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r>
                        <a:rPr lang="en-GB" sz="1100" b="1" dirty="0">
                          <a:effectLst/>
                        </a:rPr>
                        <a:t>43.22%</a:t>
                      </a:r>
                      <a:endParaRPr lang="en-GB" sz="1100" b="1"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5326562"/>
                  </a:ext>
                </a:extLst>
              </a:tr>
              <a:tr h="596943">
                <a:tc>
                  <a:txBody>
                    <a:bodyPr/>
                    <a:lstStyle/>
                    <a:p>
                      <a:pPr algn="ctr"/>
                      <a:r>
                        <a:rPr lang="en-GB" sz="1100" b="1" dirty="0">
                          <a:effectLst/>
                        </a:rPr>
                        <a:t>Advice only/Early closure minus DTR</a:t>
                      </a:r>
                      <a:endParaRPr lang="en-GB" sz="1100" b="1"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r>
                        <a:rPr lang="en-GB" sz="1100" b="1">
                          <a:effectLst/>
                        </a:rPr>
                        <a:t>891</a:t>
                      </a:r>
                      <a:endParaRPr lang="en-GB" sz="1100" b="1">
                        <a:effectLst/>
                        <a:latin typeface="Calibri" panose="020F0502020204030204" pitchFamily="34" charset="0"/>
                        <a:ea typeface="Calibri" panose="020F0502020204030204" pitchFamily="34" charset="0"/>
                      </a:endParaRPr>
                    </a:p>
                  </a:txBody>
                  <a:tcPr marL="68580" marR="68580" marT="0" marB="0" anchor="ctr"/>
                </a:tc>
                <a:tc>
                  <a:txBody>
                    <a:bodyPr/>
                    <a:lstStyle/>
                    <a:p>
                      <a:pPr algn="ctr"/>
                      <a:r>
                        <a:rPr lang="en-GB" sz="1100" b="1" dirty="0">
                          <a:effectLst/>
                        </a:rPr>
                        <a:t>13.51%</a:t>
                      </a:r>
                      <a:endParaRPr lang="en-GB" sz="1100" b="1"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901982520"/>
                  </a:ext>
                </a:extLst>
              </a:tr>
            </a:tbl>
          </a:graphicData>
        </a:graphic>
      </p:graphicFrame>
    </p:spTree>
    <p:extLst>
      <p:ext uri="{BB962C8B-B14F-4D97-AF65-F5344CB8AC3E}">
        <p14:creationId xmlns:p14="http://schemas.microsoft.com/office/powerpoint/2010/main" val="783758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5FE3E92-3E0F-FF82-831B-C53BE38F4FE3}"/>
              </a:ext>
            </a:extLst>
          </p:cNvPr>
          <p:cNvSpPr txBox="1"/>
          <p:nvPr/>
        </p:nvSpPr>
        <p:spPr>
          <a:xfrm>
            <a:off x="419101" y="276225"/>
            <a:ext cx="1790696" cy="4524315"/>
          </a:xfrm>
          <a:prstGeom prst="rect">
            <a:avLst/>
          </a:prstGeom>
          <a:noFill/>
        </p:spPr>
        <p:txBody>
          <a:bodyPr wrap="square" rtlCol="0">
            <a:spAutoFit/>
          </a:bodyPr>
          <a:lstStyle/>
          <a:p>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Advice and Assessment</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r>
              <a:rPr lang="en-GB" sz="1800" kern="100" dirty="0">
                <a:effectLst/>
                <a:latin typeface="Calibri Light" panose="020F0302020204030204" pitchFamily="34" charset="0"/>
                <a:ea typeface="Calibri" panose="020F0502020204030204" pitchFamily="34" charset="0"/>
                <a:cs typeface="Times New Roman" panose="02020603050405020304" pitchFamily="18" charset="0"/>
              </a:rPr>
              <a:t>Conduct homeless applications for those threatened with homelessness or street homeless. Make legal decisions and provide personalised advice to individuals/families </a:t>
            </a:r>
            <a:endParaRPr lang="en-GB" dirty="0"/>
          </a:p>
        </p:txBody>
      </p:sp>
      <p:sp>
        <p:nvSpPr>
          <p:cNvPr id="6" name="TextBox 5">
            <a:extLst>
              <a:ext uri="{FF2B5EF4-FFF2-40B4-BE49-F238E27FC236}">
                <a16:creationId xmlns:a16="http://schemas.microsoft.com/office/drawing/2014/main" id="{A17A89C9-5A51-6E08-0A82-3B9DD1E44D7B}"/>
              </a:ext>
            </a:extLst>
          </p:cNvPr>
          <p:cNvSpPr txBox="1"/>
          <p:nvPr/>
        </p:nvSpPr>
        <p:spPr>
          <a:xfrm>
            <a:off x="2276475" y="247650"/>
            <a:ext cx="1762125" cy="3693319"/>
          </a:xfrm>
          <a:prstGeom prst="rect">
            <a:avLst/>
          </a:prstGeom>
          <a:noFill/>
        </p:spPr>
        <p:txBody>
          <a:bodyPr wrap="square" rtlCol="0">
            <a:spAutoFit/>
          </a:bodyPr>
          <a:lstStyle/>
          <a:p>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Private sector</a:t>
            </a: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r>
              <a:rPr lang="en-GB" sz="1800" kern="100" dirty="0">
                <a:effectLst/>
                <a:latin typeface="Calibri Light" panose="020F0302020204030204" pitchFamily="34" charset="0"/>
                <a:ea typeface="Calibri" panose="020F0502020204030204" pitchFamily="34" charset="0"/>
                <a:cs typeface="Calibri Light" panose="020F0302020204030204" pitchFamily="34" charset="0"/>
              </a:rPr>
              <a:t>Work to </a:t>
            </a:r>
            <a:r>
              <a:rPr lang="en-GB" sz="1800" kern="100" dirty="0">
                <a:effectLst/>
                <a:latin typeface="Calibri Light" panose="020F0302020204030204" pitchFamily="34" charset="0"/>
                <a:ea typeface="Calibri" panose="020F0502020204030204" pitchFamily="34" charset="0"/>
                <a:cs typeface="Times New Roman" panose="02020603050405020304" pitchFamily="18" charset="0"/>
              </a:rPr>
              <a:t>procure properties, work  with landlords and help to support failing tenancies. They do consultations with customers and offer advice on how to obtain private rental.</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7" name="TextBox 6">
            <a:extLst>
              <a:ext uri="{FF2B5EF4-FFF2-40B4-BE49-F238E27FC236}">
                <a16:creationId xmlns:a16="http://schemas.microsoft.com/office/drawing/2014/main" id="{DA41C3A3-EA92-4687-CA24-048D09F87B5A}"/>
              </a:ext>
            </a:extLst>
          </p:cNvPr>
          <p:cNvSpPr txBox="1"/>
          <p:nvPr/>
        </p:nvSpPr>
        <p:spPr>
          <a:xfrm>
            <a:off x="4252912" y="276225"/>
            <a:ext cx="1809750" cy="2308324"/>
          </a:xfrm>
          <a:prstGeom prst="rect">
            <a:avLst/>
          </a:prstGeom>
          <a:noFill/>
        </p:spPr>
        <p:txBody>
          <a:bodyPr wrap="square" rtlCol="0">
            <a:spAutoFit/>
          </a:bodyPr>
          <a:lstStyle/>
          <a:p>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Domestic Abuse</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r>
              <a:rPr lang="en-GB" sz="1800" kern="100" dirty="0">
                <a:effectLst/>
                <a:latin typeface="Calibri Light" panose="020F0302020204030204" pitchFamily="34" charset="0"/>
                <a:ea typeface="Calibri" panose="020F0502020204030204" pitchFamily="34" charset="0"/>
                <a:cs typeface="Times New Roman" panose="02020603050405020304" pitchFamily="18" charset="0"/>
              </a:rPr>
              <a:t>We have a specialist team set up to attend the Daily MARAC meetings and conduct DA assessments</a:t>
            </a:r>
            <a:endParaRPr lang="en-GB" dirty="0"/>
          </a:p>
        </p:txBody>
      </p:sp>
      <p:sp>
        <p:nvSpPr>
          <p:cNvPr id="8" name="TextBox 7">
            <a:extLst>
              <a:ext uri="{FF2B5EF4-FFF2-40B4-BE49-F238E27FC236}">
                <a16:creationId xmlns:a16="http://schemas.microsoft.com/office/drawing/2014/main" id="{9B88A1FE-1911-647D-B472-E704A304D322}"/>
              </a:ext>
            </a:extLst>
          </p:cNvPr>
          <p:cNvSpPr txBox="1"/>
          <p:nvPr/>
        </p:nvSpPr>
        <p:spPr>
          <a:xfrm>
            <a:off x="4010023" y="2761715"/>
            <a:ext cx="5829301" cy="2308324"/>
          </a:xfrm>
          <a:prstGeom prst="rect">
            <a:avLst/>
          </a:prstGeom>
          <a:noFill/>
        </p:spPr>
        <p:txBody>
          <a:bodyPr wrap="square" rtlCol="0">
            <a:spAutoFit/>
          </a:bodyPr>
          <a:lstStyle/>
          <a:p>
            <a:r>
              <a:rPr lang="en-GB" b="1" dirty="0">
                <a:solidFill>
                  <a:srgbClr val="C00000"/>
                </a:solidFill>
                <a:latin typeface="Calibri" panose="020F0502020204030204" pitchFamily="34" charset="0"/>
                <a:cs typeface="Calibri" panose="020F0502020204030204" pitchFamily="34" charset="0"/>
              </a:rPr>
              <a:t>Migration Team</a:t>
            </a:r>
          </a:p>
          <a:p>
            <a:r>
              <a:rPr lang="en-GB" b="1" dirty="0">
                <a:solidFill>
                  <a:srgbClr val="C00000"/>
                </a:solidFill>
                <a:latin typeface="Calibri Light" panose="020F0302020204030204" pitchFamily="34" charset="0"/>
                <a:cs typeface="Calibri Light" panose="020F0302020204030204" pitchFamily="34" charset="0"/>
              </a:rPr>
              <a:t>Conduct homelessness assessments for people leaving NASS accommodation or carrying out family reunions giving appropriate advice and support to move on, liaise with MEARS about customers in NASS and safeguarding.  Provide a direct link between third party organisations and the wider service for migration enquiries. LAASLOenquiries@leeds.gov.uk</a:t>
            </a:r>
          </a:p>
          <a:p>
            <a:endParaRPr lang="en-GB" b="1" dirty="0">
              <a:solidFill>
                <a:srgbClr val="C00000"/>
              </a:solidFill>
            </a:endParaRPr>
          </a:p>
        </p:txBody>
      </p:sp>
      <p:sp>
        <p:nvSpPr>
          <p:cNvPr id="9" name="TextBox 8">
            <a:extLst>
              <a:ext uri="{FF2B5EF4-FFF2-40B4-BE49-F238E27FC236}">
                <a16:creationId xmlns:a16="http://schemas.microsoft.com/office/drawing/2014/main" id="{E6F0EC39-7594-141A-3257-8CAF4733313B}"/>
              </a:ext>
            </a:extLst>
          </p:cNvPr>
          <p:cNvSpPr txBox="1"/>
          <p:nvPr/>
        </p:nvSpPr>
        <p:spPr>
          <a:xfrm>
            <a:off x="6276975" y="247650"/>
            <a:ext cx="1809750" cy="2308324"/>
          </a:xfrm>
          <a:prstGeom prst="rect">
            <a:avLst/>
          </a:prstGeom>
          <a:noFill/>
        </p:spPr>
        <p:txBody>
          <a:bodyPr wrap="square" rtlCol="0">
            <a:spAutoFit/>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Temporary Accommodation</a:t>
            </a:r>
            <a:br>
              <a:rPr lang="en-GB" sz="1800" b="1" dirty="0">
                <a:effectLst/>
                <a:latin typeface="Calibri" panose="020F0502020204030204" pitchFamily="34" charset="0"/>
                <a:ea typeface="Calibri" panose="020F0502020204030204" pitchFamily="34" charset="0"/>
                <a:cs typeface="Times New Roman" panose="02020603050405020304" pitchFamily="18" charset="0"/>
              </a:rPr>
            </a:br>
            <a:r>
              <a:rPr lang="en-GB" dirty="0">
                <a:latin typeface="Calibri Light" panose="020F0302020204030204" pitchFamily="34" charset="0"/>
                <a:ea typeface="Calibri" panose="020F0502020204030204" pitchFamily="34" charset="0"/>
                <a:cs typeface="Calibri Light" panose="020F0302020204030204" pitchFamily="34" charset="0"/>
              </a:rPr>
              <a:t>Offers and manages all accommodation placements and supports rough sleeper cohort</a:t>
            </a:r>
            <a:endParaRPr lang="en-GB" dirty="0"/>
          </a:p>
        </p:txBody>
      </p:sp>
      <p:sp>
        <p:nvSpPr>
          <p:cNvPr id="10" name="TextBox 9">
            <a:extLst>
              <a:ext uri="{FF2B5EF4-FFF2-40B4-BE49-F238E27FC236}">
                <a16:creationId xmlns:a16="http://schemas.microsoft.com/office/drawing/2014/main" id="{D9DFB81B-11AA-B132-CFF0-ED24C4CB03CA}"/>
              </a:ext>
            </a:extLst>
          </p:cNvPr>
          <p:cNvSpPr txBox="1"/>
          <p:nvPr/>
        </p:nvSpPr>
        <p:spPr>
          <a:xfrm>
            <a:off x="8153402" y="276225"/>
            <a:ext cx="1647825" cy="2862322"/>
          </a:xfrm>
          <a:prstGeom prst="rect">
            <a:avLst/>
          </a:prstGeom>
          <a:noFill/>
        </p:spPr>
        <p:txBody>
          <a:bodyPr wrap="square" rtlCol="0">
            <a:spAutoFit/>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Hospital discharge </a:t>
            </a:r>
          </a:p>
          <a:p>
            <a:r>
              <a:rPr lang="en-GB" dirty="0">
                <a:latin typeface="Calibri Light" panose="020F0302020204030204" pitchFamily="34" charset="0"/>
                <a:cs typeface="Calibri Light" panose="020F0302020204030204" pitchFamily="34" charset="0"/>
              </a:rPr>
              <a:t>Conduct homelessness assessments with individuals who are bed-blocking and homeless on discharge</a:t>
            </a:r>
          </a:p>
        </p:txBody>
      </p:sp>
      <p:sp>
        <p:nvSpPr>
          <p:cNvPr id="11" name="TextBox 10">
            <a:extLst>
              <a:ext uri="{FF2B5EF4-FFF2-40B4-BE49-F238E27FC236}">
                <a16:creationId xmlns:a16="http://schemas.microsoft.com/office/drawing/2014/main" id="{F2241CE2-B2AD-A6E2-25C4-2328D8B685C4}"/>
              </a:ext>
            </a:extLst>
          </p:cNvPr>
          <p:cNvSpPr txBox="1"/>
          <p:nvPr/>
        </p:nvSpPr>
        <p:spPr>
          <a:xfrm>
            <a:off x="9886951" y="247650"/>
            <a:ext cx="1514474" cy="3970318"/>
          </a:xfrm>
          <a:prstGeom prst="rect">
            <a:avLst/>
          </a:prstGeom>
          <a:noFill/>
        </p:spPr>
        <p:txBody>
          <a:bodyPr wrap="square" rtlCol="0">
            <a:spAutoFit/>
          </a:bodyPr>
          <a:lstStyle/>
          <a:p>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Review Panel</a:t>
            </a: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Light" panose="020F0302020204030204" pitchFamily="34" charset="0"/>
                <a:ea typeface="Calibri" panose="020F0502020204030204" pitchFamily="34" charset="0"/>
              </a:rPr>
              <a:t>If a customer is dissatisfied with a decision they can usually review the decision within 28 days. The contact for them is reviewpanel@leeds.gov.uk </a:t>
            </a:r>
            <a:endParaRPr lang="en-GB" dirty="0"/>
          </a:p>
        </p:txBody>
      </p:sp>
    </p:spTree>
    <p:extLst>
      <p:ext uri="{BB962C8B-B14F-4D97-AF65-F5344CB8AC3E}">
        <p14:creationId xmlns:p14="http://schemas.microsoft.com/office/powerpoint/2010/main" val="1824404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0BAE0-6295-F2CD-02BF-DFB7D138058D}"/>
              </a:ext>
            </a:extLst>
          </p:cNvPr>
          <p:cNvSpPr>
            <a:spLocks noGrp="1"/>
          </p:cNvSpPr>
          <p:nvPr>
            <p:ph type="title"/>
          </p:nvPr>
        </p:nvSpPr>
        <p:spPr>
          <a:xfrm>
            <a:off x="266700" y="148501"/>
            <a:ext cx="10363200" cy="1362075"/>
          </a:xfrm>
        </p:spPr>
        <p:txBody>
          <a:bodyPr/>
          <a:lstStyle/>
          <a:p>
            <a:pPr algn="ctr"/>
            <a:r>
              <a:rPr lang="en-GB" sz="2400" dirty="0"/>
              <a:t>DTR</a:t>
            </a:r>
            <a:r>
              <a:rPr lang="en-GB" dirty="0"/>
              <a:t> </a:t>
            </a:r>
            <a:r>
              <a:rPr lang="en-GB" sz="2400" dirty="0"/>
              <a:t>process</a:t>
            </a:r>
            <a:endParaRPr lang="en-GB" dirty="0"/>
          </a:p>
        </p:txBody>
      </p:sp>
      <p:sp>
        <p:nvSpPr>
          <p:cNvPr id="4" name="TextBox 3">
            <a:extLst>
              <a:ext uri="{FF2B5EF4-FFF2-40B4-BE49-F238E27FC236}">
                <a16:creationId xmlns:a16="http://schemas.microsoft.com/office/drawing/2014/main" id="{94ABC957-0A7B-C915-BAF2-DDA9B6606457}"/>
              </a:ext>
            </a:extLst>
          </p:cNvPr>
          <p:cNvSpPr txBox="1"/>
          <p:nvPr/>
        </p:nvSpPr>
        <p:spPr>
          <a:xfrm>
            <a:off x="361951" y="1000125"/>
            <a:ext cx="11410950" cy="3842142"/>
          </a:xfrm>
          <a:prstGeom prst="rect">
            <a:avLst/>
          </a:prstGeom>
          <a:noFill/>
        </p:spPr>
        <p:txBody>
          <a:bodyPr wrap="square" rtlCol="0">
            <a:spAutoFit/>
          </a:bodyPr>
          <a:lstStyle/>
          <a:p>
            <a:pPr algn="ct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 Duty to Refer is a notification from a public body or professional / third sector organisation that an applicant is threatened with homelessness. By completing a Duty to Refer you are requesting a homeless assessment for your client, upon receipt of your referral this will be reviewed by Housing Options to triage your enquiry to the appropriate team. Please note this pathway is only for individuals who are experiencing homelessness, and the inbo</a:t>
            </a:r>
            <a:r>
              <a:rPr lang="en-GB" kern="100" dirty="0">
                <a:latin typeface="Calibri" panose="020F0502020204030204" pitchFamily="34" charset="0"/>
                <a:ea typeface="Calibri" panose="020F0502020204030204" pitchFamily="34" charset="0"/>
                <a:cs typeface="Times New Roman" panose="02020603050405020304" pitchFamily="18" charset="0"/>
              </a:rPr>
              <a:t>x is for assessment requests only. Any updates on assessments or general enquiries can be directed to our main inbox </a:t>
            </a:r>
            <a:r>
              <a:rPr lang="en-GB" b="1" i="1" kern="100" dirty="0">
                <a:latin typeface="Calibri" panose="020F0502020204030204" pitchFamily="34" charset="0"/>
                <a:ea typeface="Calibri" panose="020F0502020204030204" pitchFamily="34" charset="0"/>
                <a:cs typeface="Times New Roman" panose="02020603050405020304" pitchFamily="18" charset="0"/>
                <a:hlinkClick r:id="rId3"/>
              </a:rPr>
              <a:t>housing.options@leeds.gov.uk</a:t>
            </a:r>
            <a:r>
              <a:rPr lang="en-GB" b="1" i="1" kern="100" dirty="0">
                <a:latin typeface="Calibri" panose="020F0502020204030204" pitchFamily="34" charset="0"/>
                <a:ea typeface="Calibri" panose="020F0502020204030204" pitchFamily="34" charset="0"/>
                <a:cs typeface="Times New Roman" panose="02020603050405020304" pitchFamily="18" charset="0"/>
              </a:rPr>
              <a:t> </a:t>
            </a:r>
            <a:endParaRPr lang="en-GB" b="1" i="1"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There are two ways to send a duty to refer: </a:t>
            </a:r>
          </a:p>
          <a:p>
            <a:pPr algn="ct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Via email with a completed Duty to Refer form to </a:t>
            </a:r>
            <a:r>
              <a:rPr lang="en-GB"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dutytorefer@leeds.gov.uk</a:t>
            </a:r>
            <a: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(if you do not have the Duty to Refer form please email the inbox to request the form to be sent to you)</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Or via the online portal Jigsaw if you have an account: </a:t>
            </a:r>
            <a:r>
              <a:rPr lang="en-GB" sz="1800" u="sng" kern="100" dirty="0">
                <a:solidFill>
                  <a:srgbClr val="0563C1"/>
                </a:solidFill>
                <a:effectLst/>
                <a:latin typeface="Segoe UI" panose="020B0502040204020203" pitchFamily="34" charset="0"/>
                <a:ea typeface="Calibri" panose="020F0502020204030204" pitchFamily="34" charset="0"/>
                <a:cs typeface="Times New Roman" panose="02020603050405020304" pitchFamily="18" charset="0"/>
                <a:hlinkClick r:id="rId5" tooltip="https://live.housingjigsaw.co.uk/alert/duty-to-refer"/>
              </a:rPr>
              <a:t>https://live.housingjigsaw.co.uk/alert/duty-to-refer</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3" name="TextBox 2">
            <a:extLst>
              <a:ext uri="{FF2B5EF4-FFF2-40B4-BE49-F238E27FC236}">
                <a16:creationId xmlns:a16="http://schemas.microsoft.com/office/drawing/2014/main" id="{699B4A91-F18B-E9EB-CD5C-631C0839D7C0}"/>
              </a:ext>
            </a:extLst>
          </p:cNvPr>
          <p:cNvSpPr txBox="1"/>
          <p:nvPr/>
        </p:nvSpPr>
        <p:spPr>
          <a:xfrm>
            <a:off x="3086101" y="4365213"/>
            <a:ext cx="5238750" cy="954107"/>
          </a:xfrm>
          <a:prstGeom prst="rect">
            <a:avLst/>
          </a:prstGeom>
          <a:solidFill>
            <a:schemeClr val="bg1"/>
          </a:solidFill>
        </p:spPr>
        <p:txBody>
          <a:bodyPr wrap="square" rtlCol="0">
            <a:spAutoFit/>
          </a:bodyPr>
          <a:lstStyle/>
          <a:p>
            <a:pPr algn="ctr"/>
            <a:endParaRPr lang="en-GB" sz="1400" dirty="0"/>
          </a:p>
          <a:p>
            <a:pPr algn="ctr"/>
            <a:r>
              <a:rPr lang="en-GB" sz="1400" b="1" i="1" dirty="0">
                <a:effectLst>
                  <a:outerShdw blurRad="38100" dist="38100" dir="2700000" algn="tl">
                    <a:srgbClr val="000000">
                      <a:alpha val="43137"/>
                    </a:srgbClr>
                  </a:outerShdw>
                </a:effectLst>
              </a:rPr>
              <a:t>CONSENT MUST BE GIVEN FROM THE CUSTOMER BEFORE THE REFFERAL CAN BE MADE!</a:t>
            </a:r>
          </a:p>
          <a:p>
            <a:endParaRPr lang="en-GB" sz="1400" b="1" dirty="0"/>
          </a:p>
        </p:txBody>
      </p:sp>
    </p:spTree>
    <p:extLst>
      <p:ext uri="{BB962C8B-B14F-4D97-AF65-F5344CB8AC3E}">
        <p14:creationId xmlns:p14="http://schemas.microsoft.com/office/powerpoint/2010/main" val="2699381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1C135-712E-6092-1D0D-BC77D4A19912}"/>
              </a:ext>
            </a:extLst>
          </p:cNvPr>
          <p:cNvSpPr>
            <a:spLocks noGrp="1"/>
          </p:cNvSpPr>
          <p:nvPr>
            <p:ph type="title"/>
          </p:nvPr>
        </p:nvSpPr>
        <p:spPr>
          <a:xfrm>
            <a:off x="553411" y="319952"/>
            <a:ext cx="11076613" cy="467234"/>
          </a:xfrm>
        </p:spPr>
        <p:txBody>
          <a:bodyPr/>
          <a:lstStyle/>
          <a:p>
            <a:pPr algn="ctr"/>
            <a:r>
              <a:rPr lang="en-GB" sz="2400" dirty="0"/>
              <a:t>an overview of the assessment process</a:t>
            </a:r>
          </a:p>
        </p:txBody>
      </p:sp>
      <p:sp>
        <p:nvSpPr>
          <p:cNvPr id="3" name="Text Box 2">
            <a:extLst>
              <a:ext uri="{FF2B5EF4-FFF2-40B4-BE49-F238E27FC236}">
                <a16:creationId xmlns:a16="http://schemas.microsoft.com/office/drawing/2014/main" id="{12BD5829-0FFF-5804-F4CA-75CDBA13D9DE}"/>
              </a:ext>
            </a:extLst>
          </p:cNvPr>
          <p:cNvSpPr txBox="1">
            <a:spLocks noChangeArrowheads="1"/>
          </p:cNvSpPr>
          <p:nvPr/>
        </p:nvSpPr>
        <p:spPr bwMode="auto">
          <a:xfrm>
            <a:off x="5516218" y="727008"/>
            <a:ext cx="6192079" cy="141577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lvl="0" algn="ctr" eaLnBrk="0" fontAlgn="base" hangingPunct="0">
              <a:spcBef>
                <a:spcPct val="0"/>
              </a:spcBef>
              <a:spcAft>
                <a:spcPct val="0"/>
              </a:spcAft>
            </a:pPr>
            <a:r>
              <a:rPr kumimoji="0" lang="en-US"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Eligibility </a:t>
            </a:r>
            <a:br>
              <a:rPr kumimoji="0" lang="en-US" altLang="en-US" sz="1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kumimoji="0" lang="en-US" altLang="en-US" sz="1400" b="0" i="0" u="none" strike="noStrike" cap="none" normalizeH="0" baseline="0" dirty="0">
                <a:ln>
                  <a:noFill/>
                </a:ln>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An applicant has to provide evidence of their status in the UK and accessibility to public funds. We require a passport or birth certificate for UK nationals, proof of residence for foreign nationals i.e. a residence.</a:t>
            </a:r>
            <a:r>
              <a:rPr kumimoji="0" lang="en-US" altLang="en-US" sz="1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a:ln>
                  <a:noFill/>
                </a:ln>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EU nationals may also have to provide evidence of employment.</a:t>
            </a:r>
            <a:r>
              <a:rPr lang="en-US" altLang="en-US"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permit or </a:t>
            </a:r>
            <a:r>
              <a:rPr lang="en-US" altLang="en-US" sz="1400" dirty="0" err="1">
                <a:solidFill>
                  <a:srgbClr val="000000"/>
                </a:solidFill>
                <a:latin typeface="Calibri Light" panose="020F0302020204030204" pitchFamily="34" charset="0"/>
                <a:ea typeface="Calibri" panose="020F0502020204030204" pitchFamily="34" charset="0"/>
                <a:cs typeface="Calibri Light" panose="020F0302020204030204" pitchFamily="34" charset="0"/>
              </a:rPr>
              <a:t>sharecode</a:t>
            </a:r>
            <a:r>
              <a:rPr lang="en-US" altLang="en-US"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If someone is not eligible, we may refer families to CSWS and singles to PAFRAS for support.</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4" name="Text Box 4">
            <a:extLst>
              <a:ext uri="{FF2B5EF4-FFF2-40B4-BE49-F238E27FC236}">
                <a16:creationId xmlns:a16="http://schemas.microsoft.com/office/drawing/2014/main" id="{4567AEF3-5E14-164B-51BE-26F6A1E8F8B9}"/>
              </a:ext>
            </a:extLst>
          </p:cNvPr>
          <p:cNvSpPr txBox="1">
            <a:spLocks noChangeArrowheads="1"/>
          </p:cNvSpPr>
          <p:nvPr/>
        </p:nvSpPr>
        <p:spPr bwMode="auto">
          <a:xfrm>
            <a:off x="5516218" y="2195043"/>
            <a:ext cx="2415210" cy="181117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Homelessness</a:t>
            </a:r>
            <a:br>
              <a:rPr kumimoji="0" lang="en-US" altLang="en-US"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kumimoji="0" lang="en-US" altLang="en-US" sz="1400" b="0" i="0" u="none" strike="noStrike" cap="none" normalizeH="0" baseline="0" dirty="0">
                <a:ln>
                  <a:noFill/>
                </a:ln>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To confirm homelessness the Adviser will make enquiries in line with the Homeless Reduction Act.. The Adviser will explore ways to prevent homelessness with Friends and Family if available.</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5" name="Text Box 5">
            <a:extLst>
              <a:ext uri="{FF2B5EF4-FFF2-40B4-BE49-F238E27FC236}">
                <a16:creationId xmlns:a16="http://schemas.microsoft.com/office/drawing/2014/main" id="{41CF8926-43F4-3663-6E3C-D8D24DD1093D}"/>
              </a:ext>
            </a:extLst>
          </p:cNvPr>
          <p:cNvSpPr txBox="1">
            <a:spLocks noChangeArrowheads="1"/>
          </p:cNvSpPr>
          <p:nvPr/>
        </p:nvSpPr>
        <p:spPr bwMode="auto">
          <a:xfrm>
            <a:off x="5516218" y="4052167"/>
            <a:ext cx="6192078" cy="156077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Priority need</a:t>
            </a:r>
            <a:br>
              <a:rPr kumimoji="0" lang="en-US" altLang="en-US" sz="1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kumimoji="0" lang="en-US" altLang="en-US" sz="1400" b="0" i="0" u="none" strike="noStrike" cap="none" normalizeH="0" baseline="0" dirty="0">
                <a:ln>
                  <a:noFill/>
                </a:ln>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Priority need is homeless test to consider whether an applicant is eligible for temporary accommodation. To determine this the adviser will consider the client vulnerabilities i.e., Health or support needs and how these affect their household daily. It is vital that as much information as possible around an applicant</a:t>
            </a:r>
            <a:r>
              <a:rPr kumimoji="0" lang="en-US" altLang="en-US" sz="1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Light" panose="020F0302020204030204" pitchFamily="34" charset="0"/>
              </a:rPr>
              <a:t>’</a:t>
            </a:r>
            <a:r>
              <a:rPr kumimoji="0" lang="en-US" altLang="en-US" sz="1400" b="0" i="0" u="none" strike="noStrike" cap="none" normalizeH="0" baseline="0" dirty="0">
                <a:ln>
                  <a:noFill/>
                </a:ln>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s vulnerabilities, support needs, medical conditions, medication and relevant information is supplied.</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 Box 2">
            <a:extLst>
              <a:ext uri="{FF2B5EF4-FFF2-40B4-BE49-F238E27FC236}">
                <a16:creationId xmlns:a16="http://schemas.microsoft.com/office/drawing/2014/main" id="{8007AF00-2E53-D6C9-88D3-D02CF34A82C5}"/>
              </a:ext>
            </a:extLst>
          </p:cNvPr>
          <p:cNvSpPr txBox="1">
            <a:spLocks noChangeArrowheads="1"/>
          </p:cNvSpPr>
          <p:nvPr/>
        </p:nvSpPr>
        <p:spPr bwMode="auto">
          <a:xfrm>
            <a:off x="9005921" y="2165752"/>
            <a:ext cx="2702375" cy="181117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Intentionality</a:t>
            </a:r>
            <a:br>
              <a:rPr kumimoji="0" lang="en-US" altLang="en-US"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kumimoji="0" lang="en-US" altLang="en-US" sz="1400" b="0" i="0" u="none" strike="noStrike" cap="none" normalizeH="0" baseline="0" dirty="0">
                <a:ln>
                  <a:noFill/>
                </a:ln>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This is one of the final tests considered as to whether the applicant lost their previous accommodation through their own actions. This may limit the final duty owed by Leeds City Council and the accommodation available. </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br>
              <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 Box 3">
            <a:extLst>
              <a:ext uri="{FF2B5EF4-FFF2-40B4-BE49-F238E27FC236}">
                <a16:creationId xmlns:a16="http://schemas.microsoft.com/office/drawing/2014/main" id="{01A9F8F9-F981-604D-042B-6E94615F03D7}"/>
              </a:ext>
            </a:extLst>
          </p:cNvPr>
          <p:cNvSpPr txBox="1">
            <a:spLocks noChangeArrowheads="1"/>
          </p:cNvSpPr>
          <p:nvPr/>
        </p:nvSpPr>
        <p:spPr bwMode="auto">
          <a:xfrm>
            <a:off x="6428143" y="5630061"/>
            <a:ext cx="4368223" cy="99391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Local connection </a:t>
            </a:r>
            <a:br>
              <a:rPr kumimoji="0" lang="en-US" altLang="en-US"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kumimoji="0" lang="en-US" altLang="en-US" sz="1400" b="0" i="0" u="none" strike="noStrike" cap="none" normalizeH="0" baseline="0" dirty="0">
                <a:ln>
                  <a:noFill/>
                </a:ln>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Applicants are required to hold a local connection to an authority unless they are fleeing Domestic Abuse or violence. </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13">
            <a:extLst>
              <a:ext uri="{FF2B5EF4-FFF2-40B4-BE49-F238E27FC236}">
                <a16:creationId xmlns:a16="http://schemas.microsoft.com/office/drawing/2014/main" id="{E0943534-FFAA-17E7-1FF0-958DEE065B8D}"/>
              </a:ext>
            </a:extLst>
          </p:cNvPr>
          <p:cNvSpPr>
            <a:spLocks noChangeArrowheads="1"/>
          </p:cNvSpPr>
          <p:nvPr/>
        </p:nvSpPr>
        <p:spPr bwMode="auto">
          <a:xfrm>
            <a:off x="152400" y="609599"/>
            <a:ext cx="2964972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11" name="TextBox 10">
            <a:extLst>
              <a:ext uri="{FF2B5EF4-FFF2-40B4-BE49-F238E27FC236}">
                <a16:creationId xmlns:a16="http://schemas.microsoft.com/office/drawing/2014/main" id="{23DD811C-E71B-EF44-EB6A-8989B0955A08}"/>
              </a:ext>
            </a:extLst>
          </p:cNvPr>
          <p:cNvSpPr txBox="1"/>
          <p:nvPr/>
        </p:nvSpPr>
        <p:spPr>
          <a:xfrm>
            <a:off x="509358" y="988154"/>
            <a:ext cx="4860235" cy="55092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600" dirty="0"/>
              <a:t>Step 1- Professional sends DTR via the inbox or jigsaw for a request for homelessness assessment</a:t>
            </a:r>
          </a:p>
          <a:p>
            <a:pPr algn="ctr"/>
            <a:endParaRPr lang="en-GB" sz="1600" dirty="0"/>
          </a:p>
          <a:p>
            <a:pPr algn="ctr"/>
            <a:r>
              <a:rPr lang="en-GB" sz="1600" dirty="0"/>
              <a:t>Step 2- Referral is triaged by an advisor and added on the que for an assessment (1-3 week usual time frame). The assessment will be passed to the correct team (DA, Migration etc). If customer is homeless on the night please contact us via phone or Merrion House. </a:t>
            </a:r>
          </a:p>
          <a:p>
            <a:pPr algn="ctr"/>
            <a:endParaRPr lang="en-GB" sz="1600" dirty="0"/>
          </a:p>
          <a:p>
            <a:pPr algn="ctr"/>
            <a:r>
              <a:rPr lang="en-GB" sz="1600" dirty="0"/>
              <a:t>Step 3- Advisor contacts customer for assessment and carried out over the telephone. Duty explored, prevention opportunities reviewed, advice provided and priority award reviewed.</a:t>
            </a:r>
          </a:p>
          <a:p>
            <a:pPr algn="ctr"/>
            <a:endParaRPr lang="en-GB" sz="1600" dirty="0"/>
          </a:p>
          <a:p>
            <a:pPr algn="ctr"/>
            <a:r>
              <a:rPr lang="en-GB" sz="1600" dirty="0"/>
              <a:t>Step 4- PSLS consultation requested, on-going support and guidance provided by advisor to work together to prevent homelessness. </a:t>
            </a:r>
          </a:p>
          <a:p>
            <a:pPr algn="ctr"/>
            <a:endParaRPr lang="en-GB" sz="1600" dirty="0"/>
          </a:p>
          <a:p>
            <a:pPr algn="ctr"/>
            <a:r>
              <a:rPr lang="en-GB" sz="1600" dirty="0"/>
              <a:t>Step 5- If homelessness can be prevention and alternate suitable accommodation is sourced for 6+ months, the case will be closed.</a:t>
            </a:r>
          </a:p>
        </p:txBody>
      </p:sp>
    </p:spTree>
    <p:extLst>
      <p:ext uri="{BB962C8B-B14F-4D97-AF65-F5344CB8AC3E}">
        <p14:creationId xmlns:p14="http://schemas.microsoft.com/office/powerpoint/2010/main" val="530282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B05A7-279F-CEF1-6AD7-E0B83094ABE4}"/>
              </a:ext>
            </a:extLst>
          </p:cNvPr>
          <p:cNvSpPr>
            <a:spLocks noGrp="1"/>
          </p:cNvSpPr>
          <p:nvPr>
            <p:ph type="title"/>
          </p:nvPr>
        </p:nvSpPr>
        <p:spPr>
          <a:xfrm>
            <a:off x="609602" y="109835"/>
            <a:ext cx="6838947" cy="755045"/>
          </a:xfrm>
        </p:spPr>
        <p:txBody>
          <a:bodyPr/>
          <a:lstStyle/>
          <a:p>
            <a:pPr algn="ctr"/>
            <a:r>
              <a:rPr lang="en-GB" sz="2400" dirty="0"/>
              <a:t>Social Housing/bidding process</a:t>
            </a:r>
          </a:p>
        </p:txBody>
      </p:sp>
      <p:sp>
        <p:nvSpPr>
          <p:cNvPr id="5" name="Text Placeholder 4">
            <a:extLst>
              <a:ext uri="{FF2B5EF4-FFF2-40B4-BE49-F238E27FC236}">
                <a16:creationId xmlns:a16="http://schemas.microsoft.com/office/drawing/2014/main" id="{C4112A69-BAB8-6D93-5C34-EDBCF7D50A90}"/>
              </a:ext>
            </a:extLst>
          </p:cNvPr>
          <p:cNvSpPr>
            <a:spLocks noGrp="1"/>
          </p:cNvSpPr>
          <p:nvPr>
            <p:ph type="body" sz="half" idx="2"/>
          </p:nvPr>
        </p:nvSpPr>
        <p:spPr>
          <a:xfrm>
            <a:off x="609602" y="987732"/>
            <a:ext cx="6429373" cy="3689043"/>
          </a:xfrm>
        </p:spPr>
        <p:txBody>
          <a:bodyPr>
            <a:normAutofit fontScale="92500" lnSpcReduction="20000"/>
          </a:bodyPr>
          <a:lstStyle/>
          <a:p>
            <a:pPr marL="342900" indent="-342900">
              <a:buFont typeface="Arial" panose="020B0604020202020204" pitchFamily="34" charset="0"/>
              <a:buChar char="•"/>
            </a:pPr>
            <a:r>
              <a:rPr lang="en-GB" b="0" i="0" dirty="0">
                <a:solidFill>
                  <a:srgbClr val="444444"/>
                </a:solidFill>
                <a:effectLst/>
                <a:latin typeface="+mn-lt"/>
                <a:cs typeface="Calibri Light" panose="020F0302020204030204" pitchFamily="34" charset="0"/>
              </a:rPr>
              <a:t>There are over 27,000 households on the Leeds Homes Register, and over 5,000 of these are in Band A, the highest priority band. Most Band A customers are waiting over 2 years to be offered a home with the council.</a:t>
            </a:r>
            <a:endParaRPr lang="en-GB" dirty="0">
              <a:solidFill>
                <a:srgbClr val="444444"/>
              </a:solidFill>
              <a:latin typeface="+mn-lt"/>
              <a:cs typeface="Calibri Light" panose="020F0302020204030204" pitchFamily="34" charset="0"/>
            </a:endParaRPr>
          </a:p>
          <a:p>
            <a:pPr marL="342900" indent="-342900">
              <a:buFont typeface="Arial" panose="020B0604020202020204" pitchFamily="34" charset="0"/>
              <a:buChar char="•"/>
            </a:pPr>
            <a:r>
              <a:rPr lang="en-GB" b="0" i="0" dirty="0">
                <a:solidFill>
                  <a:srgbClr val="444444"/>
                </a:solidFill>
                <a:effectLst/>
                <a:latin typeface="+mn-lt"/>
                <a:cs typeface="Calibri Light" panose="020F0302020204030204" pitchFamily="34" charset="0"/>
              </a:rPr>
              <a:t>Band C is for applicants with low or no housing need, while band D is for all other households including homeowners, and households who have no connection to Leeds or are ineligible to be rehoused by the council.</a:t>
            </a:r>
          </a:p>
          <a:p>
            <a:pPr marL="342900" indent="-342900">
              <a:buFont typeface="Arial" panose="020B0604020202020204" pitchFamily="34" charset="0"/>
              <a:buChar char="•"/>
            </a:pPr>
            <a:r>
              <a:rPr lang="en-GB" dirty="0">
                <a:solidFill>
                  <a:srgbClr val="444444"/>
                </a:solidFill>
                <a:latin typeface="+mn-lt"/>
                <a:cs typeface="Calibri Light" panose="020F0302020204030204" pitchFamily="34" charset="0"/>
              </a:rPr>
              <a:t>Customers get 6 bids a week (3 council and 3 housing association).</a:t>
            </a:r>
          </a:p>
          <a:p>
            <a:pPr marL="342900" indent="-342900">
              <a:buFont typeface="Arial" panose="020B0604020202020204" pitchFamily="34" charset="0"/>
              <a:buChar char="•"/>
            </a:pPr>
            <a:r>
              <a:rPr lang="en-GB" b="0" i="0" dirty="0">
                <a:solidFill>
                  <a:srgbClr val="444444"/>
                </a:solidFill>
                <a:effectLst/>
                <a:latin typeface="+mn-lt"/>
                <a:cs typeface="Calibri Light" panose="020F0302020204030204" pitchFamily="34" charset="0"/>
              </a:rPr>
              <a:t>On the Leeds Homes website there is a "weeks to rehouse" tab which gives rough timescales dependent on customer preferences and circumstances such as area, property type, property size and priority. These are a rough estimate based on previous lettings and are not a set timescale.</a:t>
            </a:r>
          </a:p>
          <a:p>
            <a:pPr marL="342900" indent="-342900">
              <a:buFont typeface="Arial" panose="020B0604020202020204" pitchFamily="34" charset="0"/>
              <a:buChar char="•"/>
            </a:pPr>
            <a:endParaRPr lang="en-GB" dirty="0">
              <a:latin typeface="+mn-lt"/>
            </a:endParaRPr>
          </a:p>
        </p:txBody>
      </p:sp>
      <p:graphicFrame>
        <p:nvGraphicFramePr>
          <p:cNvPr id="3" name="Table 3">
            <a:extLst>
              <a:ext uri="{FF2B5EF4-FFF2-40B4-BE49-F238E27FC236}">
                <a16:creationId xmlns:a16="http://schemas.microsoft.com/office/drawing/2014/main" id="{2865EF32-2C82-037C-E6D3-8B5BDABF8215}"/>
              </a:ext>
            </a:extLst>
          </p:cNvPr>
          <p:cNvGraphicFramePr>
            <a:graphicFrameLocks noGrp="1"/>
          </p:cNvGraphicFramePr>
          <p:nvPr>
            <p:extLst>
              <p:ext uri="{D42A27DB-BD31-4B8C-83A1-F6EECF244321}">
                <p14:modId xmlns:p14="http://schemas.microsoft.com/office/powerpoint/2010/main" val="3517104283"/>
              </p:ext>
            </p:extLst>
          </p:nvPr>
        </p:nvGraphicFramePr>
        <p:xfrm>
          <a:off x="7448549" y="700616"/>
          <a:ext cx="4275764" cy="2255520"/>
        </p:xfrm>
        <a:graphic>
          <a:graphicData uri="http://schemas.openxmlformats.org/drawingml/2006/table">
            <a:tbl>
              <a:tblPr firstRow="1" bandRow="1">
                <a:tableStyleId>{7DF18680-E054-41AD-8BC1-D1AEF772440D}</a:tableStyleId>
              </a:tblPr>
              <a:tblGrid>
                <a:gridCol w="2137882">
                  <a:extLst>
                    <a:ext uri="{9D8B030D-6E8A-4147-A177-3AD203B41FA5}">
                      <a16:colId xmlns:a16="http://schemas.microsoft.com/office/drawing/2014/main" val="452438576"/>
                    </a:ext>
                  </a:extLst>
                </a:gridCol>
                <a:gridCol w="2137882">
                  <a:extLst>
                    <a:ext uri="{9D8B030D-6E8A-4147-A177-3AD203B41FA5}">
                      <a16:colId xmlns:a16="http://schemas.microsoft.com/office/drawing/2014/main" val="963148023"/>
                    </a:ext>
                  </a:extLst>
                </a:gridCol>
              </a:tblGrid>
              <a:tr h="280106">
                <a:tc>
                  <a:txBody>
                    <a:bodyPr/>
                    <a:lstStyle/>
                    <a:p>
                      <a:pPr algn="ctr"/>
                      <a:r>
                        <a:rPr lang="en-GB" sz="1400" dirty="0"/>
                        <a:t>Number of applications on Leeds Homes</a:t>
                      </a:r>
                    </a:p>
                  </a:txBody>
                  <a:tcPr anchor="ctr"/>
                </a:tc>
                <a:tc>
                  <a:txBody>
                    <a:bodyPr/>
                    <a:lstStyle/>
                    <a:p>
                      <a:pPr algn="ctr"/>
                      <a:r>
                        <a:rPr lang="en-GB" sz="1400" dirty="0"/>
                        <a:t>27,653</a:t>
                      </a:r>
                    </a:p>
                  </a:txBody>
                  <a:tcPr anchor="ctr"/>
                </a:tc>
                <a:extLst>
                  <a:ext uri="{0D108BD9-81ED-4DB2-BD59-A6C34878D82A}">
                    <a16:rowId xmlns:a16="http://schemas.microsoft.com/office/drawing/2014/main" val="1239420665"/>
                  </a:ext>
                </a:extLst>
              </a:tr>
              <a:tr h="280106">
                <a:tc>
                  <a:txBody>
                    <a:bodyPr/>
                    <a:lstStyle/>
                    <a:p>
                      <a:pPr algn="ctr"/>
                      <a:r>
                        <a:rPr lang="en-GB" sz="1400" dirty="0"/>
                        <a:t>Of which are: Band A+</a:t>
                      </a:r>
                    </a:p>
                  </a:txBody>
                  <a:tcPr anchor="ctr"/>
                </a:tc>
                <a:tc>
                  <a:txBody>
                    <a:bodyPr/>
                    <a:lstStyle/>
                    <a:p>
                      <a:pPr algn="ctr"/>
                      <a:r>
                        <a:rPr lang="en-GB" sz="1400" dirty="0"/>
                        <a:t>109</a:t>
                      </a:r>
                    </a:p>
                  </a:txBody>
                  <a:tcPr anchor="ctr"/>
                </a:tc>
                <a:extLst>
                  <a:ext uri="{0D108BD9-81ED-4DB2-BD59-A6C34878D82A}">
                    <a16:rowId xmlns:a16="http://schemas.microsoft.com/office/drawing/2014/main" val="3728186383"/>
                  </a:ext>
                </a:extLst>
              </a:tr>
              <a:tr h="280106">
                <a:tc>
                  <a:txBody>
                    <a:bodyPr/>
                    <a:lstStyle/>
                    <a:p>
                      <a:pPr algn="ctr"/>
                      <a:r>
                        <a:rPr lang="en-GB" sz="1400" dirty="0"/>
                        <a:t>Band A</a:t>
                      </a:r>
                    </a:p>
                  </a:txBody>
                  <a:tcPr anchor="ctr"/>
                </a:tc>
                <a:tc>
                  <a:txBody>
                    <a:bodyPr/>
                    <a:lstStyle/>
                    <a:p>
                      <a:pPr algn="ctr"/>
                      <a:r>
                        <a:rPr lang="en-GB" sz="1400" dirty="0"/>
                        <a:t>5,474</a:t>
                      </a:r>
                    </a:p>
                  </a:txBody>
                  <a:tcPr anchor="ctr"/>
                </a:tc>
                <a:extLst>
                  <a:ext uri="{0D108BD9-81ED-4DB2-BD59-A6C34878D82A}">
                    <a16:rowId xmlns:a16="http://schemas.microsoft.com/office/drawing/2014/main" val="865850507"/>
                  </a:ext>
                </a:extLst>
              </a:tr>
              <a:tr h="280106">
                <a:tc>
                  <a:txBody>
                    <a:bodyPr/>
                    <a:lstStyle/>
                    <a:p>
                      <a:pPr algn="ctr"/>
                      <a:r>
                        <a:rPr lang="en-GB" sz="1400" dirty="0"/>
                        <a:t>Band B</a:t>
                      </a:r>
                    </a:p>
                  </a:txBody>
                  <a:tcPr anchor="ctr"/>
                </a:tc>
                <a:tc>
                  <a:txBody>
                    <a:bodyPr/>
                    <a:lstStyle/>
                    <a:p>
                      <a:pPr algn="ctr"/>
                      <a:r>
                        <a:rPr lang="en-GB" sz="1400" dirty="0"/>
                        <a:t>2,894</a:t>
                      </a:r>
                    </a:p>
                  </a:txBody>
                  <a:tcPr anchor="ctr"/>
                </a:tc>
                <a:extLst>
                  <a:ext uri="{0D108BD9-81ED-4DB2-BD59-A6C34878D82A}">
                    <a16:rowId xmlns:a16="http://schemas.microsoft.com/office/drawing/2014/main" val="3226299746"/>
                  </a:ext>
                </a:extLst>
              </a:tr>
              <a:tr h="280106">
                <a:tc>
                  <a:txBody>
                    <a:bodyPr/>
                    <a:lstStyle/>
                    <a:p>
                      <a:pPr algn="ctr"/>
                      <a:r>
                        <a:rPr lang="en-GB" sz="1400" dirty="0"/>
                        <a:t>Band C</a:t>
                      </a:r>
                    </a:p>
                  </a:txBody>
                  <a:tcPr anchor="ctr"/>
                </a:tc>
                <a:tc>
                  <a:txBody>
                    <a:bodyPr/>
                    <a:lstStyle/>
                    <a:p>
                      <a:pPr algn="ctr"/>
                      <a:r>
                        <a:rPr lang="en-GB" sz="1400" dirty="0"/>
                        <a:t>18,070</a:t>
                      </a:r>
                    </a:p>
                  </a:txBody>
                  <a:tcPr anchor="ctr"/>
                </a:tc>
                <a:extLst>
                  <a:ext uri="{0D108BD9-81ED-4DB2-BD59-A6C34878D82A}">
                    <a16:rowId xmlns:a16="http://schemas.microsoft.com/office/drawing/2014/main" val="324675740"/>
                  </a:ext>
                </a:extLst>
              </a:tr>
              <a:tr h="280106">
                <a:tc>
                  <a:txBody>
                    <a:bodyPr/>
                    <a:lstStyle/>
                    <a:p>
                      <a:pPr algn="ctr"/>
                      <a:r>
                        <a:rPr lang="en-GB" sz="1400" dirty="0"/>
                        <a:t>Band D (ineligible)</a:t>
                      </a:r>
                    </a:p>
                  </a:txBody>
                  <a:tcPr anchor="ctr"/>
                </a:tc>
                <a:tc>
                  <a:txBody>
                    <a:bodyPr/>
                    <a:lstStyle/>
                    <a:p>
                      <a:pPr algn="ctr"/>
                      <a:r>
                        <a:rPr lang="en-GB" sz="1400" dirty="0"/>
                        <a:t>1,095</a:t>
                      </a:r>
                    </a:p>
                  </a:txBody>
                  <a:tcPr anchor="ctr"/>
                </a:tc>
                <a:extLst>
                  <a:ext uri="{0D108BD9-81ED-4DB2-BD59-A6C34878D82A}">
                    <a16:rowId xmlns:a16="http://schemas.microsoft.com/office/drawing/2014/main" val="488711716"/>
                  </a:ext>
                </a:extLst>
              </a:tr>
            </a:tbl>
          </a:graphicData>
        </a:graphic>
      </p:graphicFrame>
      <p:sp>
        <p:nvSpPr>
          <p:cNvPr id="6" name="TextBox 5">
            <a:extLst>
              <a:ext uri="{FF2B5EF4-FFF2-40B4-BE49-F238E27FC236}">
                <a16:creationId xmlns:a16="http://schemas.microsoft.com/office/drawing/2014/main" id="{A63ACF4E-E444-9BA2-A2BF-672D365518A9}"/>
              </a:ext>
            </a:extLst>
          </p:cNvPr>
          <p:cNvSpPr txBox="1"/>
          <p:nvPr/>
        </p:nvSpPr>
        <p:spPr>
          <a:xfrm>
            <a:off x="7924800" y="3095625"/>
            <a:ext cx="3799513" cy="1200329"/>
          </a:xfrm>
          <a:prstGeom prst="rect">
            <a:avLst/>
          </a:prstGeom>
          <a:noFill/>
        </p:spPr>
        <p:txBody>
          <a:bodyPr wrap="square" rtlCol="0">
            <a:spAutoFit/>
          </a:bodyPr>
          <a:lstStyle/>
          <a:p>
            <a:r>
              <a:rPr lang="en-GB" b="1" dirty="0">
                <a:solidFill>
                  <a:schemeClr val="accent5">
                    <a:lumMod val="75000"/>
                  </a:schemeClr>
                </a:solidFill>
              </a:rPr>
              <a:t>BAND A+</a:t>
            </a:r>
          </a:p>
          <a:p>
            <a:pPr marL="285750" indent="-285750">
              <a:buFont typeface="Arial" panose="020B0604020202020204" pitchFamily="34" charset="0"/>
              <a:buChar char="•"/>
            </a:pPr>
            <a:r>
              <a:rPr lang="en-GB" b="1" dirty="0">
                <a:solidFill>
                  <a:schemeClr val="accent5">
                    <a:lumMod val="75000"/>
                  </a:schemeClr>
                </a:solidFill>
              </a:rPr>
              <a:t>To qualify for Band A+ a person must have 2 separate applicable streams for Band A</a:t>
            </a:r>
          </a:p>
        </p:txBody>
      </p:sp>
    </p:spTree>
    <p:extLst>
      <p:ext uri="{BB962C8B-B14F-4D97-AF65-F5344CB8AC3E}">
        <p14:creationId xmlns:p14="http://schemas.microsoft.com/office/powerpoint/2010/main" val="2105273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88498-65E1-8BCD-0715-5F10F076D294}"/>
              </a:ext>
            </a:extLst>
          </p:cNvPr>
          <p:cNvSpPr>
            <a:spLocks noGrp="1"/>
          </p:cNvSpPr>
          <p:nvPr>
            <p:ph type="title"/>
          </p:nvPr>
        </p:nvSpPr>
        <p:spPr>
          <a:xfrm>
            <a:off x="5144462" y="204787"/>
            <a:ext cx="10363200" cy="1362075"/>
          </a:xfrm>
        </p:spPr>
        <p:txBody>
          <a:bodyPr/>
          <a:lstStyle/>
          <a:p>
            <a:r>
              <a:rPr lang="en-GB" sz="2800" dirty="0"/>
              <a:t>Q&amp;A</a:t>
            </a:r>
          </a:p>
        </p:txBody>
      </p:sp>
      <p:sp>
        <p:nvSpPr>
          <p:cNvPr id="4" name="TextBox 3">
            <a:extLst>
              <a:ext uri="{FF2B5EF4-FFF2-40B4-BE49-F238E27FC236}">
                <a16:creationId xmlns:a16="http://schemas.microsoft.com/office/drawing/2014/main" id="{CAEFEDB9-2C7D-62F5-F233-38D88985F20D}"/>
              </a:ext>
            </a:extLst>
          </p:cNvPr>
          <p:cNvSpPr txBox="1"/>
          <p:nvPr/>
        </p:nvSpPr>
        <p:spPr>
          <a:xfrm>
            <a:off x="305348" y="726801"/>
            <a:ext cx="11721000" cy="60357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rtl="0"/>
            <a:r>
              <a:rPr lang="en-GB" sz="1600" b="1" i="1" dirty="0">
                <a:solidFill>
                  <a:srgbClr val="FFC000"/>
                </a:solidFill>
                <a:effectLst/>
              </a:rPr>
              <a:t>For women who do not have English as a first language is there support available for housing applications? </a:t>
            </a:r>
          </a:p>
          <a:p>
            <a:pPr rtl="0"/>
            <a:endParaRPr lang="en-GB" sz="1600" b="1" i="1" dirty="0">
              <a:effectLst/>
            </a:endParaRPr>
          </a:p>
          <a:p>
            <a:pPr rtl="0"/>
            <a:r>
              <a:rPr lang="en-GB" sz="1600" dirty="0"/>
              <a:t>Customers can book appointments in Hub's across the city to register their Leeds Homes application. During this appointment an interpreter can be arranged. Customers just need to approach their local hub and should be offered an appointment with in a few days- please ensure all proofs of ID are brought to the appointment.</a:t>
            </a:r>
          </a:p>
          <a:p>
            <a:pPr rtl="0"/>
            <a:endParaRPr lang="en-GB" dirty="0">
              <a:effectLst/>
            </a:endParaRPr>
          </a:p>
          <a:p>
            <a:pPr rtl="0"/>
            <a:r>
              <a:rPr lang="en-GB" sz="1600" b="1" i="1" dirty="0">
                <a:solidFill>
                  <a:srgbClr val="FFC000"/>
                </a:solidFill>
                <a:effectLst/>
              </a:rPr>
              <a:t>What </a:t>
            </a:r>
            <a:r>
              <a:rPr lang="en-GB" sz="1600" b="1" i="1" dirty="0">
                <a:solidFill>
                  <a:srgbClr val="FFC000"/>
                </a:solidFill>
              </a:rPr>
              <a:t>to do if there is errors are showing on the customers application and who can help with this? </a:t>
            </a:r>
            <a:r>
              <a:rPr lang="en-GB" sz="1600" b="1" i="1" dirty="0">
                <a:solidFill>
                  <a:srgbClr val="FFC000"/>
                </a:solidFill>
                <a:effectLst/>
              </a:rPr>
              <a:t>Is there an advocacy or support worker role who can work with more vulnerable women?</a:t>
            </a:r>
          </a:p>
          <a:p>
            <a:pPr rtl="0"/>
            <a:endParaRPr lang="en-GB" sz="1600" b="1" i="1" dirty="0"/>
          </a:p>
          <a:p>
            <a:pPr rtl="0"/>
            <a:r>
              <a:rPr lang="en-GB" sz="1600" dirty="0"/>
              <a:t>Applications can take up to three weeks to be processed, the best way to avoid delays is to ensure all proofs required are provided in the first instance. If you are having issues with an application a support worker can contact </a:t>
            </a:r>
            <a:r>
              <a:rPr lang="en-GB" sz="1600" dirty="0" err="1"/>
              <a:t>LeedsHomes</a:t>
            </a:r>
            <a:r>
              <a:rPr lang="en-GB" sz="1600" dirty="0"/>
              <a:t> on </a:t>
            </a:r>
            <a:r>
              <a:rPr lang="en-GB" sz="1600" b="0" i="0" dirty="0">
                <a:solidFill>
                  <a:srgbClr val="333333"/>
                </a:solidFill>
                <a:effectLst/>
              </a:rPr>
              <a:t>0113 222 4413 or approach their local hub based across the city. </a:t>
            </a:r>
          </a:p>
          <a:p>
            <a:pPr rtl="0"/>
            <a:endParaRPr lang="en-GB" sz="1600" dirty="0">
              <a:solidFill>
                <a:srgbClr val="333333"/>
              </a:solidFill>
            </a:endParaRPr>
          </a:p>
          <a:p>
            <a:r>
              <a:rPr lang="en-GB" sz="1600" b="1" dirty="0">
                <a:solidFill>
                  <a:srgbClr val="FFC000"/>
                </a:solidFill>
                <a:effectLst/>
              </a:rPr>
              <a:t>What advice should we give to women/families who are bidding on council properties. Is there an average waiting time for Band A/B/C? I think that helps to manage expectations and encourage them to look at privately rented properties.</a:t>
            </a:r>
          </a:p>
          <a:p>
            <a:r>
              <a:rPr lang="en-GB" sz="1600" dirty="0"/>
              <a:t>Currently there are 28,000 people bidding weekly for social housing in Leeds. </a:t>
            </a:r>
            <a:r>
              <a:rPr lang="en-GB" sz="1600" dirty="0" err="1"/>
              <a:t>Unfortunatly</a:t>
            </a:r>
            <a:r>
              <a:rPr lang="en-GB" sz="1600" dirty="0"/>
              <a:t> there is an extremely high demand with not enough social housing stock for all </a:t>
            </a:r>
            <a:r>
              <a:rPr lang="en-GB" sz="1600" dirty="0" err="1"/>
              <a:t>indivudals</a:t>
            </a:r>
            <a:r>
              <a:rPr lang="en-GB" sz="1600" dirty="0"/>
              <a:t> in Leeds who are in need. Wait times for social housing can vary depending on various factors such as area preference, house size, medical requirements and customers own preference for example flats have a shorter waiting time than houses. We are unable to give an exact waiting times for social housing due to the above, however customers can check various wait times in different areas on their </a:t>
            </a:r>
            <a:r>
              <a:rPr lang="en-GB" sz="1600" dirty="0" err="1"/>
              <a:t>LeedsHomes</a:t>
            </a:r>
            <a:r>
              <a:rPr lang="en-GB" sz="1600" dirty="0"/>
              <a:t> application via the 'Social Housing Picker tab'- these results give a rough estimate. It is unlikely a customer will be able to resolve their homelessness issue with social housing in the first instance, we encourage private rented in the meantime alongside bidding. Customers will NOT loose their priority award if they move into private rented accommodation. </a:t>
            </a:r>
            <a:endParaRPr lang="en-GB" sz="1600" dirty="0">
              <a:effectLst/>
            </a:endParaRPr>
          </a:p>
          <a:p>
            <a:endParaRPr lang="en-GB" dirty="0"/>
          </a:p>
        </p:txBody>
      </p:sp>
    </p:spTree>
    <p:extLst>
      <p:ext uri="{BB962C8B-B14F-4D97-AF65-F5344CB8AC3E}">
        <p14:creationId xmlns:p14="http://schemas.microsoft.com/office/powerpoint/2010/main" val="2413196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08F5F-46E2-A86D-91A2-1B0AD0743029}"/>
              </a:ext>
            </a:extLst>
          </p:cNvPr>
          <p:cNvSpPr>
            <a:spLocks noGrp="1"/>
          </p:cNvSpPr>
          <p:nvPr>
            <p:ph type="title"/>
          </p:nvPr>
        </p:nvSpPr>
        <p:spPr>
          <a:xfrm>
            <a:off x="572462" y="329476"/>
            <a:ext cx="10363200" cy="1362075"/>
          </a:xfrm>
        </p:spPr>
        <p:txBody>
          <a:bodyPr/>
          <a:lstStyle/>
          <a:p>
            <a:pPr algn="ctr"/>
            <a:r>
              <a:rPr lang="en-GB" sz="2400" dirty="0"/>
              <a:t>Private rented Scheme</a:t>
            </a:r>
          </a:p>
        </p:txBody>
      </p:sp>
      <p:sp>
        <p:nvSpPr>
          <p:cNvPr id="3" name="TextBox 2">
            <a:extLst>
              <a:ext uri="{FF2B5EF4-FFF2-40B4-BE49-F238E27FC236}">
                <a16:creationId xmlns:a16="http://schemas.microsoft.com/office/drawing/2014/main" id="{812B881D-92FB-883B-D9D7-99C4487422B9}"/>
              </a:ext>
            </a:extLst>
          </p:cNvPr>
          <p:cNvSpPr txBox="1"/>
          <p:nvPr/>
        </p:nvSpPr>
        <p:spPr>
          <a:xfrm>
            <a:off x="7724775" y="1106863"/>
            <a:ext cx="3467100" cy="353943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GB" sz="1600" b="1" i="1" dirty="0"/>
              <a:t>Is there any support for women who don't know how to find private rentals or who do not speak English? </a:t>
            </a:r>
          </a:p>
          <a:p>
            <a:pPr algn="ctr"/>
            <a:endParaRPr lang="en-GB" sz="1600" b="1" i="1" dirty="0"/>
          </a:p>
          <a:p>
            <a:pPr algn="ctr"/>
            <a:r>
              <a:rPr lang="en-GB" sz="1600" dirty="0">
                <a:solidFill>
                  <a:schemeClr val="tx1"/>
                </a:solidFill>
              </a:rPr>
              <a:t>A private rented consultation with PSLS can be completed with an interpreter on the phone. As mentioned the PSLS team do not offer 121 support however RETAS do offer a private rented support group. Advice and guidance will also be provided in the initial assessment. </a:t>
            </a:r>
          </a:p>
        </p:txBody>
      </p:sp>
      <p:sp>
        <p:nvSpPr>
          <p:cNvPr id="4" name="TextBox 3">
            <a:extLst>
              <a:ext uri="{FF2B5EF4-FFF2-40B4-BE49-F238E27FC236}">
                <a16:creationId xmlns:a16="http://schemas.microsoft.com/office/drawing/2014/main" id="{6147B740-1EF9-3CCD-22CD-4CD1F84F5BAC}"/>
              </a:ext>
            </a:extLst>
          </p:cNvPr>
          <p:cNvSpPr txBox="1"/>
          <p:nvPr/>
        </p:nvSpPr>
        <p:spPr>
          <a:xfrm>
            <a:off x="467687" y="878263"/>
            <a:ext cx="6799888" cy="3970318"/>
          </a:xfrm>
          <a:prstGeom prst="rect">
            <a:avLst/>
          </a:prstGeom>
          <a:noFill/>
        </p:spPr>
        <p:txBody>
          <a:bodyPr wrap="square" rtlCol="0">
            <a:spAutoFit/>
          </a:bodyPr>
          <a:lstStyle/>
          <a:p>
            <a:r>
              <a:rPr lang="en-GB" dirty="0"/>
              <a:t>Leeds Housing Options has a dedicated private rented housing team, </a:t>
            </a:r>
            <a:r>
              <a:rPr lang="en-GB" dirty="0" err="1"/>
              <a:t>whos</a:t>
            </a:r>
            <a:r>
              <a:rPr lang="en-GB" dirty="0"/>
              <a:t> primary role is to search for housing, maintain relationships with landlords and support the setup of new tenancies. The private rented team do not offer 121 searches with customers however they can complete consultations with customers which will focus on customers preferences, needs and provide detailed advice and assistance on how to be successful with their search. They will also provide advice on affordability. Once this has been completed, the customer goes on a housing list and if a property becomes available they may be contacted for a viewing- there is no time frame for this.</a:t>
            </a:r>
          </a:p>
          <a:p>
            <a:endParaRPr lang="en-GB" dirty="0"/>
          </a:p>
          <a:p>
            <a:r>
              <a:rPr lang="en-GB" dirty="0"/>
              <a:t>A consultation will be requested as part of the housing assessment by a customer's individual housing advisor. </a:t>
            </a:r>
          </a:p>
        </p:txBody>
      </p:sp>
    </p:spTree>
    <p:extLst>
      <p:ext uri="{BB962C8B-B14F-4D97-AF65-F5344CB8AC3E}">
        <p14:creationId xmlns:p14="http://schemas.microsoft.com/office/powerpoint/2010/main" val="109142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04E98-6F5F-31E1-0216-3EFEC95F72CD}"/>
              </a:ext>
            </a:extLst>
          </p:cNvPr>
          <p:cNvSpPr>
            <a:spLocks noGrp="1"/>
          </p:cNvSpPr>
          <p:nvPr>
            <p:ph type="title"/>
          </p:nvPr>
        </p:nvSpPr>
        <p:spPr>
          <a:xfrm>
            <a:off x="401012" y="234226"/>
            <a:ext cx="10363200" cy="1362075"/>
          </a:xfrm>
        </p:spPr>
        <p:txBody>
          <a:bodyPr/>
          <a:lstStyle/>
          <a:p>
            <a:pPr algn="ctr"/>
            <a:r>
              <a:rPr lang="en-GB" sz="2400" dirty="0"/>
              <a:t>Bond assistance</a:t>
            </a:r>
          </a:p>
        </p:txBody>
      </p:sp>
      <p:sp>
        <p:nvSpPr>
          <p:cNvPr id="5" name="TextBox 4">
            <a:extLst>
              <a:ext uri="{FF2B5EF4-FFF2-40B4-BE49-F238E27FC236}">
                <a16:creationId xmlns:a16="http://schemas.microsoft.com/office/drawing/2014/main" id="{29F8E318-E6E7-71BC-80C9-8C191DFC563B}"/>
              </a:ext>
            </a:extLst>
          </p:cNvPr>
          <p:cNvSpPr txBox="1"/>
          <p:nvPr/>
        </p:nvSpPr>
        <p:spPr>
          <a:xfrm>
            <a:off x="5219700" y="702469"/>
            <a:ext cx="6467475" cy="61555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rtl="0"/>
            <a:r>
              <a:rPr lang="en-GB" sz="1600" b="1" i="1" dirty="0"/>
              <a:t>The criteria to receive this support is:</a:t>
            </a:r>
          </a:p>
          <a:p>
            <a:pPr algn="ctr" rtl="0">
              <a:buFont typeface="Arial" panose="020B0604020202020204" pitchFamily="34" charset="0"/>
              <a:buChar char="•"/>
            </a:pPr>
            <a:r>
              <a:rPr lang="en-GB" sz="1600" dirty="0"/>
              <a:t>The property must be affordable to the customer. We will carry out certain checks to ensure this.</a:t>
            </a:r>
          </a:p>
          <a:p>
            <a:pPr algn="ctr" rtl="0">
              <a:buFont typeface="Arial" panose="020B0604020202020204" pitchFamily="34" charset="0"/>
              <a:buChar char="•"/>
            </a:pPr>
            <a:endParaRPr lang="en-GB" sz="1600" dirty="0"/>
          </a:p>
          <a:p>
            <a:pPr algn="ctr" rtl="0">
              <a:buFont typeface="Arial" panose="020B0604020202020204" pitchFamily="34" charset="0"/>
              <a:buChar char="•"/>
            </a:pPr>
            <a:r>
              <a:rPr lang="en-GB" sz="1600" dirty="0"/>
              <a:t>The landlord must be willing to accept an inspection from Leeds City Council and provide the necessary documentation.</a:t>
            </a:r>
          </a:p>
          <a:p>
            <a:pPr algn="ctr" rtl="0"/>
            <a:r>
              <a:rPr lang="en-GB" sz="1600" dirty="0"/>
              <a:t>If a customer find a property outside of Leeds, we will not need to carry out an inspection, but we will need the landlord to send us certain safety documents such as the EPC.</a:t>
            </a:r>
          </a:p>
          <a:p>
            <a:pPr algn="ctr" rtl="0"/>
            <a:r>
              <a:rPr lang="en-GB" sz="1600" dirty="0"/>
              <a:t> </a:t>
            </a:r>
          </a:p>
          <a:p>
            <a:pPr algn="ctr" rtl="0"/>
            <a:r>
              <a:rPr lang="en-GB" sz="1600" dirty="0"/>
              <a:t>Please be aware we cannot pay the bond to the customer, it must be paid to the landlord after safety checks are carried out.</a:t>
            </a:r>
          </a:p>
          <a:p>
            <a:pPr algn="ctr" rtl="0"/>
            <a:r>
              <a:rPr lang="en-GB" sz="1600" dirty="0"/>
              <a:t> </a:t>
            </a:r>
          </a:p>
          <a:p>
            <a:pPr algn="ctr" rtl="0"/>
            <a:r>
              <a:rPr lang="en-GB" sz="1600" dirty="0"/>
              <a:t>Anyone can apply for bond assistance including single customers under 35 for HMO properties.</a:t>
            </a:r>
          </a:p>
          <a:p>
            <a:pPr algn="ctr" rtl="0"/>
            <a:r>
              <a:rPr lang="en-GB" sz="1600" dirty="0"/>
              <a:t> </a:t>
            </a:r>
          </a:p>
          <a:p>
            <a:pPr algn="ctr" rtl="0"/>
            <a:r>
              <a:rPr lang="en-GB" sz="1600" dirty="0"/>
              <a:t>A customer cannot move into a property then request bond assistance. They must wait for the bond process to be carried out and once the bond is paid, they can move in.</a:t>
            </a:r>
          </a:p>
          <a:p>
            <a:pPr algn="ctr" rtl="0"/>
            <a:endParaRPr lang="en-GB" sz="1600" dirty="0"/>
          </a:p>
          <a:p>
            <a:pPr algn="ctr" rtl="0"/>
            <a:r>
              <a:rPr lang="en-GB" sz="1600" dirty="0"/>
              <a:t>If a customer would like to request bond assistance, please get in touch with their housing advisor to request a bond assistance form. The advisor can also support with completion.</a:t>
            </a:r>
          </a:p>
          <a:p>
            <a:endParaRPr lang="en-GB" dirty="0"/>
          </a:p>
        </p:txBody>
      </p:sp>
      <p:sp>
        <p:nvSpPr>
          <p:cNvPr id="6" name="TextBox 5">
            <a:extLst>
              <a:ext uri="{FF2B5EF4-FFF2-40B4-BE49-F238E27FC236}">
                <a16:creationId xmlns:a16="http://schemas.microsoft.com/office/drawing/2014/main" id="{3E735B9A-A22C-5205-9753-C0E90D7E2B66}"/>
              </a:ext>
            </a:extLst>
          </p:cNvPr>
          <p:cNvSpPr txBox="1"/>
          <p:nvPr/>
        </p:nvSpPr>
        <p:spPr>
          <a:xfrm>
            <a:off x="762962" y="995363"/>
            <a:ext cx="3894763" cy="1754326"/>
          </a:xfrm>
          <a:prstGeom prst="rect">
            <a:avLst/>
          </a:prstGeom>
          <a:ln w="9525"/>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a:t>Through our private rented scheme, we can offer bond support to customers meaning we can pay their deposit and first month's rent on a private rented property.</a:t>
            </a:r>
          </a:p>
        </p:txBody>
      </p:sp>
      <p:pic>
        <p:nvPicPr>
          <p:cNvPr id="4098" name="Picture 2" descr="image">
            <a:extLst>
              <a:ext uri="{FF2B5EF4-FFF2-40B4-BE49-F238E27FC236}">
                <a16:creationId xmlns:a16="http://schemas.microsoft.com/office/drawing/2014/main" id="{27FF9F32-9855-9966-AF88-EC84A3836A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13" t="7610" r="5776" b="6134"/>
          <a:stretch/>
        </p:blipFill>
        <p:spPr bwMode="auto">
          <a:xfrm>
            <a:off x="719617" y="3200400"/>
            <a:ext cx="3981451" cy="2785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462754"/>
      </p:ext>
    </p:extLst>
  </p:cSld>
  <p:clrMapOvr>
    <a:masterClrMapping/>
  </p:clrMapOvr>
</p:sld>
</file>

<file path=ppt/theme/theme1.xml><?xml version="1.0" encoding="utf-8"?>
<a:theme xmlns:a="http://schemas.openxmlformats.org/drawingml/2006/main" name="LCCcorptheme">
  <a:themeElements>
    <a:clrScheme name="LCC Corporate">
      <a:dk1>
        <a:sysClr val="windowText" lastClr="000000"/>
      </a:dk1>
      <a:lt1>
        <a:sysClr val="window" lastClr="FFFFFF"/>
      </a:lt1>
      <a:dk2>
        <a:srgbClr val="193B45"/>
      </a:dk2>
      <a:lt2>
        <a:srgbClr val="9BD5E1"/>
      </a:lt2>
      <a:accent1>
        <a:srgbClr val="6694AA"/>
      </a:accent1>
      <a:accent2>
        <a:srgbClr val="E9540D"/>
      </a:accent2>
      <a:accent3>
        <a:srgbClr val="95C159"/>
      </a:accent3>
      <a:accent4>
        <a:srgbClr val="5E4BA2"/>
      </a:accent4>
      <a:accent5>
        <a:srgbClr val="EB5278"/>
      </a:accent5>
      <a:accent6>
        <a:srgbClr val="FCBD1B"/>
      </a:accent6>
      <a:hlink>
        <a:srgbClr val="0000FF"/>
      </a:hlink>
      <a:folHlink>
        <a:srgbClr val="800080"/>
      </a:folHlink>
    </a:clrScheme>
    <a:fontScheme name="lcc theme fonts">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CCcorptheme" id="{00B1A147-38C3-4E7F-9B64-BD2DAF657AB2}" vid="{C3B8494C-4124-4F1B-960A-4F27C3A7EAA5}"/>
    </a:ext>
  </a:extLst>
</a:theme>
</file>

<file path=ppt/theme/theme2.xml><?xml version="1.0" encoding="utf-8"?>
<a:theme xmlns:a="http://schemas.openxmlformats.org/drawingml/2006/main" name="5. LCC Design">
  <a:themeElements>
    <a:clrScheme name="LCC Corporate">
      <a:dk1>
        <a:sysClr val="windowText" lastClr="000000"/>
      </a:dk1>
      <a:lt1>
        <a:sysClr val="window" lastClr="FFFFFF"/>
      </a:lt1>
      <a:dk2>
        <a:srgbClr val="193B45"/>
      </a:dk2>
      <a:lt2>
        <a:srgbClr val="9BD5E1"/>
      </a:lt2>
      <a:accent1>
        <a:srgbClr val="6694AA"/>
      </a:accent1>
      <a:accent2>
        <a:srgbClr val="E9540D"/>
      </a:accent2>
      <a:accent3>
        <a:srgbClr val="95C159"/>
      </a:accent3>
      <a:accent4>
        <a:srgbClr val="5E4BA2"/>
      </a:accent4>
      <a:accent5>
        <a:srgbClr val="EB5278"/>
      </a:accent5>
      <a:accent6>
        <a:srgbClr val="FCBD1B"/>
      </a:accent6>
      <a:hlink>
        <a:srgbClr val="0000FF"/>
      </a:hlink>
      <a:folHlink>
        <a:srgbClr val="800080"/>
      </a:folHlink>
    </a:clrScheme>
    <a:fontScheme name="lcc theme fonts">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CC Powerpoint template16-9.potx" id="{B8ED991D-DC39-4D21-95FD-DB57FFD086A3}" vid="{4E738371-978A-4985-A421-FDF5B65F4B95}"/>
    </a:ext>
  </a:extLst>
</a:theme>
</file>

<file path=ppt/theme/theme3.xml><?xml version="1.0" encoding="utf-8"?>
<a:theme xmlns:a="http://schemas.openxmlformats.org/drawingml/2006/main" name="3. LCC Design">
  <a:themeElements>
    <a:clrScheme name="LCC Colours">
      <a:dk1>
        <a:sysClr val="windowText" lastClr="000000"/>
      </a:dk1>
      <a:lt1>
        <a:sysClr val="window" lastClr="FFFFFF"/>
      </a:lt1>
      <a:dk2>
        <a:srgbClr val="004D5C"/>
      </a:dk2>
      <a:lt2>
        <a:srgbClr val="9BD5E1"/>
      </a:lt2>
      <a:accent1>
        <a:srgbClr val="6694AA"/>
      </a:accent1>
      <a:accent2>
        <a:srgbClr val="E9540D"/>
      </a:accent2>
      <a:accent3>
        <a:srgbClr val="95C159"/>
      </a:accent3>
      <a:accent4>
        <a:srgbClr val="5E4BA2"/>
      </a:accent4>
      <a:accent5>
        <a:srgbClr val="00A19A"/>
      </a:accent5>
      <a:accent6>
        <a:srgbClr val="FCBD1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CC Powerpoint template16-9.potx" id="{B8ED991D-DC39-4D21-95FD-DB57FFD086A3}" vid="{194927EF-3C20-4179-9569-743EB8C8CF49}"/>
    </a:ext>
  </a:extLst>
</a:theme>
</file>

<file path=ppt/theme/theme4.xml><?xml version="1.0" encoding="utf-8"?>
<a:theme xmlns:a="http://schemas.openxmlformats.org/drawingml/2006/main" name="2. LCC Design">
  <a:themeElements>
    <a:clrScheme name="Custom 12">
      <a:dk1>
        <a:sysClr val="windowText" lastClr="000000"/>
      </a:dk1>
      <a:lt1>
        <a:sysClr val="window" lastClr="FFFFFF"/>
      </a:lt1>
      <a:dk2>
        <a:srgbClr val="183B45"/>
      </a:dk2>
      <a:lt2>
        <a:srgbClr val="9BD5E1"/>
      </a:lt2>
      <a:accent1>
        <a:srgbClr val="6694AA"/>
      </a:accent1>
      <a:accent2>
        <a:srgbClr val="E9540D"/>
      </a:accent2>
      <a:accent3>
        <a:srgbClr val="95C159"/>
      </a:accent3>
      <a:accent4>
        <a:srgbClr val="5E4BA2"/>
      </a:accent4>
      <a:accent5>
        <a:srgbClr val="EB5278"/>
      </a:accent5>
      <a:accent6>
        <a:srgbClr val="FCBD1B"/>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CC Powerpoint template16-9.potx" id="{B8ED991D-DC39-4D21-95FD-DB57FFD086A3}" vid="{D6EAD3C1-3E2C-4497-8E77-68B6330AF218}"/>
    </a:ext>
  </a:extLst>
</a:theme>
</file>

<file path=ppt/theme/theme5.xml><?xml version="1.0" encoding="utf-8"?>
<a:theme xmlns:a="http://schemas.openxmlformats.org/drawingml/2006/main" name="1. LCC Design">
  <a:themeElements>
    <a:clrScheme name="LCC Colours">
      <a:dk1>
        <a:sysClr val="windowText" lastClr="000000"/>
      </a:dk1>
      <a:lt1>
        <a:sysClr val="window" lastClr="FFFFFF"/>
      </a:lt1>
      <a:dk2>
        <a:srgbClr val="004D5C"/>
      </a:dk2>
      <a:lt2>
        <a:srgbClr val="9BD5E1"/>
      </a:lt2>
      <a:accent1>
        <a:srgbClr val="6694AA"/>
      </a:accent1>
      <a:accent2>
        <a:srgbClr val="E9540D"/>
      </a:accent2>
      <a:accent3>
        <a:srgbClr val="95C159"/>
      </a:accent3>
      <a:accent4>
        <a:srgbClr val="5E4BA2"/>
      </a:accent4>
      <a:accent5>
        <a:srgbClr val="00A19A"/>
      </a:accent5>
      <a:accent6>
        <a:srgbClr val="FCBD1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CC Powerpoint template16-9.potx" id="{B8ED991D-DC39-4D21-95FD-DB57FFD086A3}" vid="{BF0B1DBE-FFDE-426B-BDA4-D7A3D12596C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LCCcorptheme</Template>
  <TotalTime>2397</TotalTime>
  <Words>2722</Words>
  <Application>Microsoft Office PowerPoint</Application>
  <PresentationFormat>Widescreen</PresentationFormat>
  <Paragraphs>172</Paragraphs>
  <Slides>16</Slides>
  <Notes>16</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16</vt:i4>
      </vt:variant>
    </vt:vector>
  </HeadingPairs>
  <TitlesOfParts>
    <vt:vector size="26" baseType="lpstr">
      <vt:lpstr>Arial</vt:lpstr>
      <vt:lpstr>Calibri</vt:lpstr>
      <vt:lpstr>Calibri Light</vt:lpstr>
      <vt:lpstr>Segoe UI</vt:lpstr>
      <vt:lpstr>Verdana</vt:lpstr>
      <vt:lpstr>LCCcorptheme</vt:lpstr>
      <vt:lpstr>5. LCC Design</vt:lpstr>
      <vt:lpstr>3. LCC Design</vt:lpstr>
      <vt:lpstr>2. LCC Design</vt:lpstr>
      <vt:lpstr>1. LCC Design</vt:lpstr>
      <vt:lpstr>An overview of Leeds Housing Options</vt:lpstr>
      <vt:lpstr>Who are Leeds Housing Options?</vt:lpstr>
      <vt:lpstr>PowerPoint Presentation</vt:lpstr>
      <vt:lpstr>DTR process</vt:lpstr>
      <vt:lpstr>an overview of the assessment process</vt:lpstr>
      <vt:lpstr>Social Housing/bidding process</vt:lpstr>
      <vt:lpstr>Q&amp;A</vt:lpstr>
      <vt:lpstr>Private rented Scheme</vt:lpstr>
      <vt:lpstr>Bond assistance</vt:lpstr>
      <vt:lpstr>Migration support </vt:lpstr>
      <vt:lpstr>What is the process for housing support when an Asylum Seeker is granted leave to remain?</vt:lpstr>
      <vt:lpstr>Temporary accommodation</vt:lpstr>
      <vt:lpstr>PowerPoint Presentation</vt:lpstr>
      <vt:lpstr>Important contact information</vt:lpstr>
      <vt:lpstr>Useful Links</vt:lpstr>
      <vt:lpstr>Any questions?</vt:lpstr>
    </vt:vector>
  </TitlesOfParts>
  <Company>Leeds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Leeds Housing Options</dc:title>
  <dc:creator>Delahunty, Gabrielle</dc:creator>
  <cp:lastModifiedBy>Jon Beech</cp:lastModifiedBy>
  <cp:revision>8</cp:revision>
  <cp:lastPrinted>2024-04-03T11:24:58Z</cp:lastPrinted>
  <dcterms:created xsi:type="dcterms:W3CDTF">2024-03-18T12:27:49Z</dcterms:created>
  <dcterms:modified xsi:type="dcterms:W3CDTF">2024-04-30T12:55:05Z</dcterms:modified>
</cp:coreProperties>
</file>