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officeDocument/2006/relationships/officeDocument" Target="ppt/presentation.xml"/><Relationship Id="rId1"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89750" cy="10018700"/>
  <p:embeddedFontLst>
    <p:embeddedFont>
      <p:font typeface="Raleway"/>
      <p:regular r:id="rId19"/>
      <p:bold r:id="rId20"/>
      <p:italic r:id="rId21"/>
      <p:boldItalic r:id="rId22"/>
    </p:embeddedFont>
    <p:embeddedFont>
      <p:font typeface="Montserrat"/>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7" roundtripDataSignature="AMtx7misB7JwkRJ83E8R5200kvVg5O7s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font" Target="fonts/Montserrat-boldItalic.fntdata"/><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1" Type="http://schemas.openxmlformats.org/officeDocument/2006/relationships/font" Target="fonts/Raleway-italic.fntdata"/><Relationship Id="rId3" Type="http://schemas.openxmlformats.org/officeDocument/2006/relationships/presProps" Target="presProps.xml"/><Relationship Id="rId25" Type="http://schemas.openxmlformats.org/officeDocument/2006/relationships/font" Target="fonts/Montserrat-italic.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0" Type="http://schemas.openxmlformats.org/officeDocument/2006/relationships/font" Target="fonts/Raleway-bold.fntdata"/><Relationship Id="rId2" Type="http://schemas.openxmlformats.org/officeDocument/2006/relationships/viewProps" Target="viewProps.xml"/><Relationship Id="rId16" Type="http://schemas.openxmlformats.org/officeDocument/2006/relationships/slide" Target="slides/slide11.xml"/><Relationship Id="rId29" Type="http://schemas.openxmlformats.org/officeDocument/2006/relationships/customXml" Target="../customXml/item2.xml"/><Relationship Id="rId24" Type="http://schemas.openxmlformats.org/officeDocument/2006/relationships/font" Target="fonts/Montserrat-bold.fntdata"/><Relationship Id="rId1" Type="http://schemas.openxmlformats.org/officeDocument/2006/relationships/theme" Target="theme/theme1.xml"/><Relationship Id="rId6" Type="http://schemas.openxmlformats.org/officeDocument/2006/relationships/slide" Target="slides/slide1.xml"/><Relationship Id="rId11" Type="http://schemas.openxmlformats.org/officeDocument/2006/relationships/slide" Target="slides/slide6.xml"/><Relationship Id="rId23" Type="http://schemas.openxmlformats.org/officeDocument/2006/relationships/font" Target="fonts/Montserrat-regular.fntdata"/><Relationship Id="rId5" Type="http://schemas.openxmlformats.org/officeDocument/2006/relationships/notesMaster" Target="notesMasters/notesMaster1.xml"/><Relationship Id="rId15" Type="http://schemas.openxmlformats.org/officeDocument/2006/relationships/slide" Target="slides/slide10.xml"/><Relationship Id="rId28" Type="http://schemas.openxmlformats.org/officeDocument/2006/relationships/customXml" Target="../customXml/item1.xml"/><Relationship Id="rId10" Type="http://schemas.openxmlformats.org/officeDocument/2006/relationships/slide" Target="slides/slide5.xml"/><Relationship Id="rId19" Type="http://schemas.openxmlformats.org/officeDocument/2006/relationships/font" Target="fonts/Raleway-regular.fntdata"/><Relationship Id="rId22" Type="http://schemas.openxmlformats.org/officeDocument/2006/relationships/font" Target="fonts/Raleway-boldItalic.fntdata"/><Relationship Id="rId4" Type="http://schemas.openxmlformats.org/officeDocument/2006/relationships/slideMaster" Target="slideMasters/slideMaster1.xml"/><Relationship Id="rId9" Type="http://schemas.openxmlformats.org/officeDocument/2006/relationships/slide" Target="slides/slide4.xml"/><Relationship Id="rId27" Type="http://customschemas.google.com/relationships/presentationmetadata" Target="metadata"/><Relationship Id="rId14" Type="http://schemas.openxmlformats.org/officeDocument/2006/relationships/slide" Target="slides/slide9.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04775" y="750888"/>
            <a:ext cx="6680200" cy="37576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8975" y="4758889"/>
            <a:ext cx="5511800" cy="4508421"/>
          </a:xfrm>
          <a:prstGeom prst="rect">
            <a:avLst/>
          </a:prstGeom>
          <a:noFill/>
          <a:ln>
            <a:noFill/>
          </a:ln>
        </p:spPr>
        <p:txBody>
          <a:bodyPr anchorCtr="0" anchor="t" bIns="96600" lIns="96600" spcFirstLastPara="1" rIns="96600" wrap="square" tIns="96600">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refugeecouncil.org.uk/information/refugee-asylum-facts/top-10-facts-about-refugees-and-people-seeking-asylum/"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refugeecouncil.org.uk/wp-content/uploads/2023/03/Refugee-Council-Asylum-Bill-impact-assessement.pdf" TargetMode="External"/><Relationship Id="rId3" Type="http://schemas.openxmlformats.org/officeDocument/2006/relationships/hyperlink" Target="https://researchbriefings.files.parliament.uk/documents/CBP-9747/CBP-9747.pdf"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refugeecouncil.org.uk/wp-content/uploads/2023/03/Refugee-Council-Asylum-Bill-impact-assessement.pdf"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refugeecouncil.org.uk/wp-content/uploads/2023/03/Refugee-Council-Asylum-Bill-impact-assessement.pdf" TargetMode="External"/><Relationship Id="rId3" Type="http://schemas.openxmlformats.org/officeDocument/2006/relationships/hyperlink" Target="https://www.refugeecouncil.org.uk/wp-content/uploads/2023/03/Refugee-Council-Asylum-Bill-impact-assessement.pdf"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refugeecouncil.org.uk/wp-content/uploads/2023/03/Refugee-Council-Asylum-Bill-impact-assessement.pdf"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p:nvPr>
            <p:ph idx="2" type="sldImg"/>
          </p:nvPr>
        </p:nvSpPr>
        <p:spPr>
          <a:xfrm>
            <a:off x="104775" y="750888"/>
            <a:ext cx="6680200" cy="37576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1:notes"/>
          <p:cNvSpPr txBox="1"/>
          <p:nvPr>
            <p:ph idx="1" type="body"/>
          </p:nvPr>
        </p:nvSpPr>
        <p:spPr>
          <a:xfrm>
            <a:off x="688975" y="4758889"/>
            <a:ext cx="5511800" cy="4508421"/>
          </a:xfrm>
          <a:prstGeom prst="rect">
            <a:avLst/>
          </a:prstGeom>
          <a:noFill/>
          <a:ln>
            <a:noFill/>
          </a:ln>
        </p:spPr>
        <p:txBody>
          <a:bodyPr anchorCtr="0" anchor="t" bIns="96600" lIns="96600" spcFirstLastPara="1" rIns="96600" wrap="square" tIns="9660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885e2d6b79_1_2: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g2885e2d6b79_1_2:notes"/>
          <p:cNvSpPr txBox="1"/>
          <p:nvPr>
            <p:ph idx="1" type="body"/>
          </p:nvPr>
        </p:nvSpPr>
        <p:spPr>
          <a:xfrm>
            <a:off x="688975" y="4758889"/>
            <a:ext cx="5511900" cy="4508400"/>
          </a:xfrm>
          <a:prstGeom prst="rect">
            <a:avLst/>
          </a:prstGeom>
          <a:noFill/>
          <a:ln>
            <a:noFill/>
          </a:ln>
        </p:spPr>
        <p:txBody>
          <a:bodyPr anchorCtr="0" anchor="t" bIns="48275" lIns="96600" spcFirstLastPara="1" rIns="96600" wrap="square" tIns="48275">
            <a:noAutofit/>
          </a:bodyPr>
          <a:lstStyle/>
          <a:p>
            <a:pPr indent="0" lvl="0" marL="0" rtl="0" algn="l">
              <a:lnSpc>
                <a:spcPct val="100000"/>
              </a:lnSpc>
              <a:spcBef>
                <a:spcPts val="0"/>
              </a:spcBef>
              <a:spcAft>
                <a:spcPts val="0"/>
              </a:spcAft>
              <a:buClr>
                <a:schemeClr val="dk1"/>
              </a:buClr>
              <a:buSzPts val="2200"/>
              <a:buNone/>
            </a:pPr>
            <a:r>
              <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1100"/>
              <a:buNone/>
            </a:pPr>
            <a:r>
              <a:rPr lang="en" sz="2300">
                <a:solidFill>
                  <a:srgbClr val="191919"/>
                </a:solidFill>
                <a:highlight>
                  <a:schemeClr val="lt1"/>
                </a:highlight>
                <a:latin typeface="Montserrat"/>
                <a:ea typeface="Montserrat"/>
                <a:cs typeface="Montserrat"/>
                <a:sym typeface="Montserrat"/>
              </a:rPr>
              <a:t>On the basis of a person’s earlier </a:t>
            </a:r>
            <a:r>
              <a:rPr b="1" lang="en" sz="2300">
                <a:solidFill>
                  <a:srgbClr val="FF6600"/>
                </a:solidFill>
                <a:highlight>
                  <a:schemeClr val="lt1"/>
                </a:highlight>
                <a:latin typeface="Montserrat"/>
                <a:ea typeface="Montserrat"/>
                <a:cs typeface="Montserrat"/>
                <a:sym typeface="Montserrat"/>
              </a:rPr>
              <a:t>presence in or connection to a safe third country</a:t>
            </a:r>
            <a:r>
              <a:rPr lang="en" sz="2300">
                <a:solidFill>
                  <a:srgbClr val="191919"/>
                </a:solidFill>
                <a:highlight>
                  <a:schemeClr val="lt1"/>
                </a:highlight>
                <a:latin typeface="Montserrat"/>
                <a:ea typeface="Montserrat"/>
                <a:cs typeface="Montserrat"/>
                <a:sym typeface="Montserrat"/>
              </a:rPr>
              <a:t>, even if that particular country will not immediately agree to the person’s return.</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1100"/>
              <a:buNone/>
            </a:pPr>
            <a:r>
              <a:rPr lang="en" sz="2300">
                <a:solidFill>
                  <a:srgbClr val="191919"/>
                </a:solidFill>
                <a:highlight>
                  <a:schemeClr val="lt1"/>
                </a:highlight>
                <a:latin typeface="Montserrat"/>
                <a:ea typeface="Montserrat"/>
                <a:cs typeface="Montserrat"/>
                <a:sym typeface="Montserrat"/>
              </a:rPr>
              <a:t>Permit removal to </a:t>
            </a:r>
            <a:r>
              <a:rPr b="1" lang="en" sz="2300">
                <a:solidFill>
                  <a:srgbClr val="FF6600"/>
                </a:solidFill>
                <a:highlight>
                  <a:schemeClr val="lt1"/>
                </a:highlight>
                <a:latin typeface="Montserrat"/>
                <a:ea typeface="Montserrat"/>
                <a:cs typeface="Montserrat"/>
                <a:sym typeface="Montserrat"/>
              </a:rPr>
              <a:t>any safe third country</a:t>
            </a:r>
            <a:r>
              <a:rPr b="1" lang="en" sz="2300">
                <a:solidFill>
                  <a:srgbClr val="191919"/>
                </a:solidFill>
                <a:highlight>
                  <a:schemeClr val="lt1"/>
                </a:highlight>
                <a:latin typeface="Montserrat"/>
                <a:ea typeface="Montserrat"/>
                <a:cs typeface="Montserrat"/>
                <a:sym typeface="Montserrat"/>
              </a:rPr>
              <a:t> </a:t>
            </a:r>
            <a:r>
              <a:rPr lang="en" sz="2300">
                <a:solidFill>
                  <a:srgbClr val="191919"/>
                </a:solidFill>
                <a:highlight>
                  <a:schemeClr val="lt1"/>
                </a:highlight>
                <a:latin typeface="Montserrat"/>
                <a:ea typeface="Montserrat"/>
                <a:cs typeface="Montserrat"/>
                <a:sym typeface="Montserrat"/>
              </a:rPr>
              <a:t>that will take them.</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2200"/>
              <a:buNone/>
            </a:pPr>
            <a:r>
              <a:rPr lang="en" sz="2300">
                <a:solidFill>
                  <a:srgbClr val="191919"/>
                </a:solidFill>
                <a:highlight>
                  <a:schemeClr val="lt1"/>
                </a:highlight>
                <a:latin typeface="Montserrat"/>
                <a:ea typeface="Montserrat"/>
                <a:cs typeface="Montserrat"/>
                <a:sym typeface="Montserrat"/>
              </a:rPr>
              <a:t>Included (=reinforced) in the </a:t>
            </a:r>
            <a:r>
              <a:rPr b="1" lang="en" sz="2300">
                <a:solidFill>
                  <a:srgbClr val="9900FF"/>
                </a:solidFill>
                <a:highlight>
                  <a:schemeClr val="lt1"/>
                </a:highlight>
                <a:latin typeface="Montserrat"/>
                <a:ea typeface="Montserrat"/>
                <a:cs typeface="Montserrat"/>
                <a:sym typeface="Montserrat"/>
              </a:rPr>
              <a:t>Nationality and Borders Act</a:t>
            </a:r>
            <a:endParaRPr b="1" sz="2300">
              <a:solidFill>
                <a:srgbClr val="9900FF"/>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2200"/>
              <a:buNone/>
            </a:pPr>
            <a:r>
              <a:t/>
            </a:r>
            <a:endParaRPr sz="23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200"/>
              <a:buNone/>
            </a:pPr>
            <a:r>
              <a:rPr b="1" lang="en" sz="2300">
                <a:solidFill>
                  <a:srgbClr val="9900FF"/>
                </a:solidFill>
                <a:latin typeface="Montserrat"/>
                <a:ea typeface="Montserrat"/>
                <a:cs typeface="Montserrat"/>
                <a:sym typeface="Montserrat"/>
              </a:rPr>
              <a:t>1 January 2021 - 30 June 2022:</a:t>
            </a:r>
            <a:endParaRPr b="1" sz="2300">
              <a:solidFill>
                <a:srgbClr val="9900FF"/>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500"/>
              <a:buNone/>
            </a:pPr>
            <a:r>
              <a:t/>
            </a:r>
            <a:endParaRPr b="1" sz="2600">
              <a:solidFill>
                <a:srgbClr val="FF6600"/>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500"/>
              <a:buNone/>
            </a:pPr>
            <a:r>
              <a:rPr b="1" lang="en" sz="2900">
                <a:solidFill>
                  <a:srgbClr val="FF6600"/>
                </a:solidFill>
                <a:latin typeface="Montserrat"/>
                <a:ea typeface="Montserrat"/>
                <a:cs typeface="Montserrat"/>
                <a:sym typeface="Montserrat"/>
              </a:rPr>
              <a:t>15,898</a:t>
            </a:r>
            <a:r>
              <a:rPr lang="en" sz="2300">
                <a:solidFill>
                  <a:schemeClr val="dk1"/>
                </a:solidFill>
                <a:latin typeface="Montserrat"/>
                <a:ea typeface="Montserrat"/>
                <a:cs typeface="Montserrat"/>
                <a:sym typeface="Montserrat"/>
              </a:rPr>
              <a:t> people were issued with ‘notices of intent’ </a:t>
            </a:r>
            <a:endParaRPr sz="23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SzPts val="2200"/>
              <a:buNone/>
            </a:pPr>
            <a:r>
              <a:t/>
            </a:r>
            <a:endParaRPr sz="2300">
              <a:solidFill>
                <a:schemeClr val="dk1"/>
              </a:solidFill>
              <a:latin typeface="Montserrat"/>
              <a:ea typeface="Montserrat"/>
              <a:cs typeface="Montserrat"/>
              <a:sym typeface="Montserrat"/>
            </a:endParaRPr>
          </a:p>
          <a:p>
            <a:pPr indent="-389143" lvl="0" marL="966155" rtl="0" algn="l">
              <a:lnSpc>
                <a:spcPct val="100000"/>
              </a:lnSpc>
              <a:spcBef>
                <a:spcPts val="0"/>
              </a:spcBef>
              <a:spcAft>
                <a:spcPts val="0"/>
              </a:spcAft>
              <a:buClr>
                <a:schemeClr val="dk1"/>
              </a:buClr>
              <a:buSzPts val="2200"/>
              <a:buFont typeface="Montserrat"/>
              <a:buChar char="👉"/>
            </a:pPr>
            <a:r>
              <a:rPr b="1" lang="en" sz="2300">
                <a:solidFill>
                  <a:srgbClr val="FF6600"/>
                </a:solidFill>
                <a:latin typeface="Montserrat"/>
                <a:ea typeface="Montserrat"/>
                <a:cs typeface="Montserrat"/>
                <a:sym typeface="Montserrat"/>
              </a:rPr>
              <a:t>51%</a:t>
            </a:r>
            <a:r>
              <a:rPr lang="en" sz="2300">
                <a:solidFill>
                  <a:schemeClr val="dk1"/>
                </a:solidFill>
                <a:latin typeface="Montserrat"/>
                <a:ea typeface="Montserrat"/>
                <a:cs typeface="Montserrat"/>
                <a:sym typeface="Montserrat"/>
              </a:rPr>
              <a:t> have received a decision</a:t>
            </a:r>
            <a:endParaRPr sz="2300">
              <a:solidFill>
                <a:schemeClr val="dk1"/>
              </a:solidFill>
              <a:latin typeface="Montserrat"/>
              <a:ea typeface="Montserrat"/>
              <a:cs typeface="Montserrat"/>
              <a:sym typeface="Montserrat"/>
            </a:endParaRPr>
          </a:p>
          <a:p>
            <a:pPr indent="-389143" lvl="0" marL="1449232" rtl="0" algn="l">
              <a:lnSpc>
                <a:spcPct val="100000"/>
              </a:lnSpc>
              <a:spcBef>
                <a:spcPts val="0"/>
              </a:spcBef>
              <a:spcAft>
                <a:spcPts val="0"/>
              </a:spcAft>
              <a:buClr>
                <a:schemeClr val="dk1"/>
              </a:buClr>
              <a:buSzPts val="2200"/>
              <a:buFont typeface="Montserrat"/>
              <a:buChar char="👉"/>
            </a:pPr>
            <a:r>
              <a:rPr lang="en" sz="2300">
                <a:solidFill>
                  <a:schemeClr val="dk1"/>
                </a:solidFill>
                <a:latin typeface="Montserrat"/>
                <a:ea typeface="Montserrat"/>
                <a:cs typeface="Montserrat"/>
                <a:sym typeface="Montserrat"/>
              </a:rPr>
              <a:t>of which</a:t>
            </a:r>
            <a:r>
              <a:rPr b="1" lang="en" sz="2300">
                <a:solidFill>
                  <a:srgbClr val="FF6600"/>
                </a:solidFill>
                <a:latin typeface="Montserrat"/>
                <a:ea typeface="Montserrat"/>
                <a:cs typeface="Montserrat"/>
                <a:sym typeface="Montserrat"/>
              </a:rPr>
              <a:t> 99%</a:t>
            </a:r>
            <a:r>
              <a:rPr lang="en" sz="2300">
                <a:solidFill>
                  <a:schemeClr val="dk1"/>
                </a:solidFill>
                <a:latin typeface="Montserrat"/>
                <a:ea typeface="Montserrat"/>
                <a:cs typeface="Montserrat"/>
                <a:sym typeface="Montserrat"/>
              </a:rPr>
              <a:t> were subsequently admitted into the UK asylum system.</a:t>
            </a:r>
            <a:endParaRPr b="1" sz="2300">
              <a:solidFill>
                <a:srgbClr val="9900FF"/>
              </a:solidFill>
              <a:highlight>
                <a:schemeClr val="lt1"/>
              </a:highlight>
              <a:latin typeface="Montserrat"/>
              <a:ea typeface="Montserrat"/>
              <a:cs typeface="Montserrat"/>
              <a:sym typeface="Montserrat"/>
            </a:endParaRPr>
          </a:p>
        </p:txBody>
      </p:sp>
      <p:sp>
        <p:nvSpPr>
          <p:cNvPr id="135" name="Google Shape;135;g2885e2d6b79_1_2:notes"/>
          <p:cNvSpPr txBox="1"/>
          <p:nvPr>
            <p:ph idx="12" type="sldNum"/>
          </p:nvPr>
        </p:nvSpPr>
        <p:spPr>
          <a:xfrm>
            <a:off x="3902597" y="9516038"/>
            <a:ext cx="2985600" cy="501000"/>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885e2d6b79_0_71: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g2885e2d6b79_0_71:notes"/>
          <p:cNvSpPr txBox="1"/>
          <p:nvPr>
            <p:ph idx="1" type="body"/>
          </p:nvPr>
        </p:nvSpPr>
        <p:spPr>
          <a:xfrm>
            <a:off x="688975" y="4758889"/>
            <a:ext cx="5511900" cy="4508400"/>
          </a:xfrm>
          <a:prstGeom prst="rect">
            <a:avLst/>
          </a:prstGeom>
          <a:noFill/>
          <a:ln>
            <a:noFill/>
          </a:ln>
        </p:spPr>
        <p:txBody>
          <a:bodyPr anchorCtr="0" anchor="t" bIns="48275" lIns="96600" spcFirstLastPara="1" rIns="96600" wrap="square" tIns="48275">
            <a:noAutofit/>
          </a:bodyPr>
          <a:lstStyle/>
          <a:p>
            <a:pPr indent="0" lvl="0" marL="0" rtl="0" algn="l">
              <a:lnSpc>
                <a:spcPct val="100000"/>
              </a:lnSpc>
              <a:spcBef>
                <a:spcPts val="0"/>
              </a:spcBef>
              <a:spcAft>
                <a:spcPts val="0"/>
              </a:spcAft>
              <a:buClr>
                <a:schemeClr val="dk1"/>
              </a:buClr>
              <a:buSzPts val="2200"/>
              <a:buNone/>
            </a:pPr>
            <a:r>
              <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1100"/>
              <a:buNone/>
            </a:pPr>
            <a:r>
              <a:rPr lang="en" sz="2300">
                <a:solidFill>
                  <a:srgbClr val="191919"/>
                </a:solidFill>
                <a:highlight>
                  <a:schemeClr val="lt1"/>
                </a:highlight>
                <a:latin typeface="Montserrat"/>
                <a:ea typeface="Montserrat"/>
                <a:cs typeface="Montserrat"/>
                <a:sym typeface="Montserrat"/>
              </a:rPr>
              <a:t>On the basis of a person’s earlier </a:t>
            </a:r>
            <a:r>
              <a:rPr b="1" lang="en" sz="2300">
                <a:solidFill>
                  <a:srgbClr val="FF6600"/>
                </a:solidFill>
                <a:highlight>
                  <a:schemeClr val="lt1"/>
                </a:highlight>
                <a:latin typeface="Montserrat"/>
                <a:ea typeface="Montserrat"/>
                <a:cs typeface="Montserrat"/>
                <a:sym typeface="Montserrat"/>
              </a:rPr>
              <a:t>presence in or connection to a safe third country</a:t>
            </a:r>
            <a:r>
              <a:rPr lang="en" sz="2300">
                <a:solidFill>
                  <a:srgbClr val="191919"/>
                </a:solidFill>
                <a:highlight>
                  <a:schemeClr val="lt1"/>
                </a:highlight>
                <a:latin typeface="Montserrat"/>
                <a:ea typeface="Montserrat"/>
                <a:cs typeface="Montserrat"/>
                <a:sym typeface="Montserrat"/>
              </a:rPr>
              <a:t>, even if that particular country will not immediately agree to the person’s return.</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1100"/>
              <a:buNone/>
            </a:pPr>
            <a:r>
              <a:rPr lang="en" sz="2300">
                <a:solidFill>
                  <a:srgbClr val="191919"/>
                </a:solidFill>
                <a:highlight>
                  <a:schemeClr val="lt1"/>
                </a:highlight>
                <a:latin typeface="Montserrat"/>
                <a:ea typeface="Montserrat"/>
                <a:cs typeface="Montserrat"/>
                <a:sym typeface="Montserrat"/>
              </a:rPr>
              <a:t>Permit removal to </a:t>
            </a:r>
            <a:r>
              <a:rPr b="1" lang="en" sz="2300">
                <a:solidFill>
                  <a:srgbClr val="FF6600"/>
                </a:solidFill>
                <a:highlight>
                  <a:schemeClr val="lt1"/>
                </a:highlight>
                <a:latin typeface="Montserrat"/>
                <a:ea typeface="Montserrat"/>
                <a:cs typeface="Montserrat"/>
                <a:sym typeface="Montserrat"/>
              </a:rPr>
              <a:t>any safe third country</a:t>
            </a:r>
            <a:r>
              <a:rPr b="1" lang="en" sz="2300">
                <a:solidFill>
                  <a:srgbClr val="191919"/>
                </a:solidFill>
                <a:highlight>
                  <a:schemeClr val="lt1"/>
                </a:highlight>
                <a:latin typeface="Montserrat"/>
                <a:ea typeface="Montserrat"/>
                <a:cs typeface="Montserrat"/>
                <a:sym typeface="Montserrat"/>
              </a:rPr>
              <a:t> </a:t>
            </a:r>
            <a:r>
              <a:rPr lang="en" sz="2300">
                <a:solidFill>
                  <a:srgbClr val="191919"/>
                </a:solidFill>
                <a:highlight>
                  <a:schemeClr val="lt1"/>
                </a:highlight>
                <a:latin typeface="Montserrat"/>
                <a:ea typeface="Montserrat"/>
                <a:cs typeface="Montserrat"/>
                <a:sym typeface="Montserrat"/>
              </a:rPr>
              <a:t>that will take them.</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2200"/>
              <a:buNone/>
            </a:pPr>
            <a:r>
              <a:rPr lang="en" sz="2300">
                <a:solidFill>
                  <a:srgbClr val="191919"/>
                </a:solidFill>
                <a:highlight>
                  <a:schemeClr val="lt1"/>
                </a:highlight>
                <a:latin typeface="Montserrat"/>
                <a:ea typeface="Montserrat"/>
                <a:cs typeface="Montserrat"/>
                <a:sym typeface="Montserrat"/>
              </a:rPr>
              <a:t>Included (=reinforced) in the </a:t>
            </a:r>
            <a:r>
              <a:rPr b="1" lang="en" sz="2300">
                <a:solidFill>
                  <a:srgbClr val="9900FF"/>
                </a:solidFill>
                <a:highlight>
                  <a:schemeClr val="lt1"/>
                </a:highlight>
                <a:latin typeface="Montserrat"/>
                <a:ea typeface="Montserrat"/>
                <a:cs typeface="Montserrat"/>
                <a:sym typeface="Montserrat"/>
              </a:rPr>
              <a:t>Nationality and Borders Act</a:t>
            </a:r>
            <a:endParaRPr b="1" sz="2300">
              <a:solidFill>
                <a:srgbClr val="9900FF"/>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2200"/>
              <a:buNone/>
            </a:pPr>
            <a:r>
              <a:t/>
            </a:r>
            <a:endParaRPr sz="23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200"/>
              <a:buNone/>
            </a:pPr>
            <a:r>
              <a:rPr b="1" lang="en" sz="2300">
                <a:solidFill>
                  <a:srgbClr val="9900FF"/>
                </a:solidFill>
                <a:latin typeface="Montserrat"/>
                <a:ea typeface="Montserrat"/>
                <a:cs typeface="Montserrat"/>
                <a:sym typeface="Montserrat"/>
              </a:rPr>
              <a:t>1 January 2021 - 30 June 2022:</a:t>
            </a:r>
            <a:endParaRPr b="1" sz="2300">
              <a:solidFill>
                <a:srgbClr val="9900FF"/>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500"/>
              <a:buNone/>
            </a:pPr>
            <a:r>
              <a:t/>
            </a:r>
            <a:endParaRPr b="1" sz="2600">
              <a:solidFill>
                <a:srgbClr val="FF6600"/>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500"/>
              <a:buNone/>
            </a:pPr>
            <a:r>
              <a:rPr b="1" lang="en" sz="2900">
                <a:solidFill>
                  <a:srgbClr val="FF6600"/>
                </a:solidFill>
                <a:latin typeface="Montserrat"/>
                <a:ea typeface="Montserrat"/>
                <a:cs typeface="Montserrat"/>
                <a:sym typeface="Montserrat"/>
              </a:rPr>
              <a:t>15,898</a:t>
            </a:r>
            <a:r>
              <a:rPr lang="en" sz="2300">
                <a:solidFill>
                  <a:schemeClr val="dk1"/>
                </a:solidFill>
                <a:latin typeface="Montserrat"/>
                <a:ea typeface="Montserrat"/>
                <a:cs typeface="Montserrat"/>
                <a:sym typeface="Montserrat"/>
              </a:rPr>
              <a:t> people were issued with ‘notices of intent’ </a:t>
            </a:r>
            <a:endParaRPr sz="23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SzPts val="2200"/>
              <a:buNone/>
            </a:pPr>
            <a:r>
              <a:t/>
            </a:r>
            <a:endParaRPr sz="2300">
              <a:solidFill>
                <a:schemeClr val="dk1"/>
              </a:solidFill>
              <a:latin typeface="Montserrat"/>
              <a:ea typeface="Montserrat"/>
              <a:cs typeface="Montserrat"/>
              <a:sym typeface="Montserrat"/>
            </a:endParaRPr>
          </a:p>
          <a:p>
            <a:pPr indent="-389143" lvl="0" marL="966155" rtl="0" algn="l">
              <a:lnSpc>
                <a:spcPct val="100000"/>
              </a:lnSpc>
              <a:spcBef>
                <a:spcPts val="0"/>
              </a:spcBef>
              <a:spcAft>
                <a:spcPts val="0"/>
              </a:spcAft>
              <a:buClr>
                <a:schemeClr val="dk1"/>
              </a:buClr>
              <a:buSzPts val="2200"/>
              <a:buFont typeface="Montserrat"/>
              <a:buChar char="👉"/>
            </a:pPr>
            <a:r>
              <a:rPr b="1" lang="en" sz="2300">
                <a:solidFill>
                  <a:srgbClr val="FF6600"/>
                </a:solidFill>
                <a:latin typeface="Montserrat"/>
                <a:ea typeface="Montserrat"/>
                <a:cs typeface="Montserrat"/>
                <a:sym typeface="Montserrat"/>
              </a:rPr>
              <a:t>51%</a:t>
            </a:r>
            <a:r>
              <a:rPr lang="en" sz="2300">
                <a:solidFill>
                  <a:schemeClr val="dk1"/>
                </a:solidFill>
                <a:latin typeface="Montserrat"/>
                <a:ea typeface="Montserrat"/>
                <a:cs typeface="Montserrat"/>
                <a:sym typeface="Montserrat"/>
              </a:rPr>
              <a:t> have received a decision</a:t>
            </a:r>
            <a:endParaRPr sz="2300">
              <a:solidFill>
                <a:schemeClr val="dk1"/>
              </a:solidFill>
              <a:latin typeface="Montserrat"/>
              <a:ea typeface="Montserrat"/>
              <a:cs typeface="Montserrat"/>
              <a:sym typeface="Montserrat"/>
            </a:endParaRPr>
          </a:p>
          <a:p>
            <a:pPr indent="-389143" lvl="0" marL="1449232" rtl="0" algn="l">
              <a:lnSpc>
                <a:spcPct val="100000"/>
              </a:lnSpc>
              <a:spcBef>
                <a:spcPts val="0"/>
              </a:spcBef>
              <a:spcAft>
                <a:spcPts val="0"/>
              </a:spcAft>
              <a:buClr>
                <a:schemeClr val="dk1"/>
              </a:buClr>
              <a:buSzPts val="2200"/>
              <a:buFont typeface="Montserrat"/>
              <a:buChar char="👉"/>
            </a:pPr>
            <a:r>
              <a:rPr lang="en" sz="2300">
                <a:solidFill>
                  <a:schemeClr val="dk1"/>
                </a:solidFill>
                <a:latin typeface="Montserrat"/>
                <a:ea typeface="Montserrat"/>
                <a:cs typeface="Montserrat"/>
                <a:sym typeface="Montserrat"/>
              </a:rPr>
              <a:t>of which</a:t>
            </a:r>
            <a:r>
              <a:rPr b="1" lang="en" sz="2300">
                <a:solidFill>
                  <a:srgbClr val="FF6600"/>
                </a:solidFill>
                <a:latin typeface="Montserrat"/>
                <a:ea typeface="Montserrat"/>
                <a:cs typeface="Montserrat"/>
                <a:sym typeface="Montserrat"/>
              </a:rPr>
              <a:t> 99%</a:t>
            </a:r>
            <a:r>
              <a:rPr lang="en" sz="2300">
                <a:solidFill>
                  <a:schemeClr val="dk1"/>
                </a:solidFill>
                <a:latin typeface="Montserrat"/>
                <a:ea typeface="Montserrat"/>
                <a:cs typeface="Montserrat"/>
                <a:sym typeface="Montserrat"/>
              </a:rPr>
              <a:t> were subsequently admitted into the UK asylum system.</a:t>
            </a:r>
            <a:endParaRPr b="1" sz="2300">
              <a:solidFill>
                <a:srgbClr val="9900FF"/>
              </a:solidFill>
              <a:highlight>
                <a:schemeClr val="lt1"/>
              </a:highlight>
              <a:latin typeface="Montserrat"/>
              <a:ea typeface="Montserrat"/>
              <a:cs typeface="Montserrat"/>
              <a:sym typeface="Montserrat"/>
            </a:endParaRPr>
          </a:p>
        </p:txBody>
      </p:sp>
      <p:sp>
        <p:nvSpPr>
          <p:cNvPr id="143" name="Google Shape;143;g2885e2d6b79_0_71:notes"/>
          <p:cNvSpPr txBox="1"/>
          <p:nvPr>
            <p:ph idx="12" type="sldNum"/>
          </p:nvPr>
        </p:nvSpPr>
        <p:spPr>
          <a:xfrm>
            <a:off x="3902597" y="9516038"/>
            <a:ext cx="2985600" cy="501000"/>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e924d14b95_0_0: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g1e924d14b95_0_0:notes"/>
          <p:cNvSpPr txBox="1"/>
          <p:nvPr>
            <p:ph idx="1" type="body"/>
          </p:nvPr>
        </p:nvSpPr>
        <p:spPr>
          <a:xfrm>
            <a:off x="688975" y="4758889"/>
            <a:ext cx="5511900" cy="4508400"/>
          </a:xfrm>
          <a:prstGeom prst="rect">
            <a:avLst/>
          </a:prstGeom>
          <a:noFill/>
          <a:ln>
            <a:noFill/>
          </a:ln>
        </p:spPr>
        <p:txBody>
          <a:bodyPr anchorCtr="0" anchor="t" bIns="96600" lIns="96600" spcFirstLastPara="1" rIns="96600" wrap="square" tIns="9660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7:notes"/>
          <p:cNvSpPr/>
          <p:nvPr>
            <p:ph idx="2" type="sldImg"/>
          </p:nvPr>
        </p:nvSpPr>
        <p:spPr>
          <a:xfrm>
            <a:off x="104775" y="750888"/>
            <a:ext cx="6680200" cy="37576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Google Shape;158;p7:notes"/>
          <p:cNvSpPr txBox="1"/>
          <p:nvPr>
            <p:ph idx="1" type="body"/>
          </p:nvPr>
        </p:nvSpPr>
        <p:spPr>
          <a:xfrm>
            <a:off x="688975" y="4758889"/>
            <a:ext cx="5511800" cy="4508421"/>
          </a:xfrm>
          <a:prstGeom prst="rect">
            <a:avLst/>
          </a:prstGeom>
          <a:noFill/>
          <a:ln>
            <a:noFill/>
          </a:ln>
        </p:spPr>
        <p:txBody>
          <a:bodyPr anchorCtr="0" anchor="t" bIns="96600" lIns="96600" spcFirstLastPara="1" rIns="96600" wrap="square" tIns="9660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39e637381d_1_20:notes"/>
          <p:cNvSpPr/>
          <p:nvPr>
            <p:ph idx="2" type="sldImg"/>
          </p:nvPr>
        </p:nvSpPr>
        <p:spPr>
          <a:xfrm>
            <a:off x="104775" y="750888"/>
            <a:ext cx="6680200" cy="37576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5" name="Google Shape;65;g139e637381d_1_20:notes"/>
          <p:cNvSpPr txBox="1"/>
          <p:nvPr>
            <p:ph idx="1" type="body"/>
          </p:nvPr>
        </p:nvSpPr>
        <p:spPr>
          <a:xfrm>
            <a:off x="688975" y="4758889"/>
            <a:ext cx="5511800" cy="4508421"/>
          </a:xfrm>
          <a:prstGeom prst="rect">
            <a:avLst/>
          </a:prstGeom>
          <a:noFill/>
          <a:ln>
            <a:noFill/>
          </a:ln>
        </p:spPr>
        <p:txBody>
          <a:bodyPr anchorCtr="0" anchor="t" bIns="48275" lIns="96600" spcFirstLastPara="1" rIns="96600" wrap="square" tIns="48275">
            <a:noAutofit/>
          </a:bodyPr>
          <a:lstStyle/>
          <a:p>
            <a:pPr indent="0" lvl="0" marL="483078" rtl="0" algn="l">
              <a:lnSpc>
                <a:spcPct val="100000"/>
              </a:lnSpc>
              <a:spcBef>
                <a:spcPts val="0"/>
              </a:spcBef>
              <a:spcAft>
                <a:spcPts val="0"/>
              </a:spcAft>
              <a:buSzPts val="1100"/>
              <a:buNone/>
            </a:pPr>
            <a:r>
              <a:rPr lang="en"/>
              <a:t>Stats from Ref Council: </a:t>
            </a:r>
            <a:r>
              <a:rPr lang="en" sz="1300" u="sng">
                <a:solidFill>
                  <a:schemeClr val="hlink"/>
                </a:solidFill>
                <a:hlinkClick r:id="rId2"/>
              </a:rPr>
              <a:t>https://www.refugeecouncil.org.uk/information/refugee-asylum-facts/top-10-facts-about-refugees-and-people-seeking-asylum/</a:t>
            </a:r>
            <a:r>
              <a:rPr lang="en" sz="1300"/>
              <a:t> </a:t>
            </a:r>
            <a:endParaRPr sz="1300"/>
          </a:p>
          <a:p>
            <a:pPr indent="0" lvl="0" marL="483078" rtl="0" algn="l">
              <a:lnSpc>
                <a:spcPct val="100000"/>
              </a:lnSpc>
              <a:spcBef>
                <a:spcPts val="0"/>
              </a:spcBef>
              <a:spcAft>
                <a:spcPts val="0"/>
              </a:spcAft>
              <a:buSzPts val="1100"/>
              <a:buNone/>
            </a:pPr>
            <a:r>
              <a:t/>
            </a:r>
            <a:endParaRPr sz="1300"/>
          </a:p>
          <a:p>
            <a:pPr indent="0" lvl="0" marL="483078" rtl="0" algn="l">
              <a:lnSpc>
                <a:spcPct val="100000"/>
              </a:lnSpc>
              <a:spcBef>
                <a:spcPts val="0"/>
              </a:spcBef>
              <a:spcAft>
                <a:spcPts val="0"/>
              </a:spcAft>
              <a:buSzPts val="1100"/>
              <a:buNone/>
            </a:pPr>
            <a:r>
              <a:rPr lang="en" sz="1300"/>
              <a:t>There were 74,751 asylum applications (relating to 89,398 people) in the UK in 2022, a 49% increase from 2021. The increase in applications is likely to be due to the continued global increase in the number of people displaced due to war and conflict.</a:t>
            </a:r>
            <a:endParaRPr sz="1300"/>
          </a:p>
        </p:txBody>
      </p:sp>
      <p:sp>
        <p:nvSpPr>
          <p:cNvPr id="66" name="Google Shape;66;g139e637381d_1_20:notes"/>
          <p:cNvSpPr txBox="1"/>
          <p:nvPr>
            <p:ph idx="12" type="sldNum"/>
          </p:nvPr>
        </p:nvSpPr>
        <p:spPr>
          <a:xfrm>
            <a:off x="3902597" y="9516038"/>
            <a:ext cx="2985558" cy="500936"/>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885e2d6b79_0_0: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7" name="Google Shape;77;g2885e2d6b79_0_0:notes"/>
          <p:cNvSpPr txBox="1"/>
          <p:nvPr>
            <p:ph idx="1" type="body"/>
          </p:nvPr>
        </p:nvSpPr>
        <p:spPr>
          <a:xfrm>
            <a:off x="688975" y="4758889"/>
            <a:ext cx="5511900" cy="4508400"/>
          </a:xfrm>
          <a:prstGeom prst="rect">
            <a:avLst/>
          </a:prstGeom>
          <a:noFill/>
          <a:ln>
            <a:noFill/>
          </a:ln>
        </p:spPr>
        <p:txBody>
          <a:bodyPr anchorCtr="0" anchor="t" bIns="48275" lIns="96600" spcFirstLastPara="1" rIns="96600" wrap="square" tIns="48275">
            <a:noAutofit/>
          </a:bodyPr>
          <a:lstStyle/>
          <a:p>
            <a:pPr indent="0" lvl="0" marL="483077" rtl="0" algn="l">
              <a:lnSpc>
                <a:spcPct val="100000"/>
              </a:lnSpc>
              <a:spcBef>
                <a:spcPts val="0"/>
              </a:spcBef>
              <a:spcAft>
                <a:spcPts val="0"/>
              </a:spcAft>
              <a:buSzPts val="1100"/>
              <a:buNone/>
            </a:pPr>
            <a:r>
              <a:rPr lang="en" sz="1700" u="sng">
                <a:solidFill>
                  <a:schemeClr val="hlink"/>
                </a:solidFill>
                <a:latin typeface="Montserrat"/>
                <a:ea typeface="Montserrat"/>
                <a:cs typeface="Montserrat"/>
                <a:sym typeface="Montserrat"/>
                <a:hlinkClick r:id="rId2"/>
              </a:rPr>
              <a:t>https://www.refugeecouncil.org.uk/wp-content/uploads/2023/03/Refugee-Council-Asylum-Bill-impact-assessement.pdf</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Clr>
                <a:schemeClr val="dk1"/>
              </a:buClr>
              <a:buSzPts val="1100"/>
              <a:buFont typeface="Arial"/>
              <a:buNone/>
            </a:pPr>
            <a:r>
              <a:rPr lang="en" sz="1600" u="sng">
                <a:solidFill>
                  <a:schemeClr val="hlink"/>
                </a:solidFill>
                <a:latin typeface="Montserrat"/>
                <a:ea typeface="Montserrat"/>
                <a:cs typeface="Montserrat"/>
                <a:sym typeface="Montserrat"/>
                <a:hlinkClick r:id="rId3"/>
              </a:rPr>
              <a:t>https://researchbriefings.files.parliament.uk/documents/CBP-9747/CBP-9747.pdf</a:t>
            </a:r>
            <a:r>
              <a:rPr lang="en" sz="1600">
                <a:solidFill>
                  <a:schemeClr val="dk1"/>
                </a:solidFill>
                <a:latin typeface="Montserrat"/>
                <a:ea typeface="Montserrat"/>
                <a:cs typeface="Montserrat"/>
                <a:sym typeface="Montserrat"/>
              </a:rPr>
              <a:t> </a:t>
            </a:r>
            <a:endParaRPr b="1" sz="600">
              <a:solidFill>
                <a:srgbClr val="9900FF"/>
              </a:solidFill>
              <a:highlight>
                <a:schemeClr val="lt1"/>
              </a:highlight>
              <a:latin typeface="Montserrat"/>
              <a:ea typeface="Montserrat"/>
              <a:cs typeface="Montserrat"/>
              <a:sym typeface="Montserrat"/>
            </a:endParaRPr>
          </a:p>
          <a:p>
            <a:pPr indent="0" lvl="0" marL="483077" rtl="0" algn="l">
              <a:lnSpc>
                <a:spcPct val="100000"/>
              </a:lnSpc>
              <a:spcBef>
                <a:spcPts val="0"/>
              </a:spcBef>
              <a:spcAft>
                <a:spcPts val="0"/>
              </a:spcAft>
              <a:buSzPts val="1100"/>
              <a:buNone/>
            </a:pPr>
            <a:r>
              <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rPr lang="en" sz="1700">
                <a:solidFill>
                  <a:schemeClr val="dk1"/>
                </a:solidFill>
                <a:latin typeface="Montserrat"/>
                <a:ea typeface="Montserrat"/>
                <a:cs typeface="Montserrat"/>
                <a:sym typeface="Montserrat"/>
              </a:rPr>
              <a:t>Definition of irregular arrivals:</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t/>
            </a:r>
            <a:endParaRPr sz="17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1100"/>
              <a:buFont typeface="Arial"/>
              <a:buNone/>
            </a:pPr>
            <a:r>
              <a:rPr lang="en" sz="1500">
                <a:solidFill>
                  <a:schemeClr val="dk1"/>
                </a:solidFill>
                <a:highlight>
                  <a:schemeClr val="lt1"/>
                </a:highlight>
                <a:latin typeface="Raleway"/>
                <a:ea typeface="Raleway"/>
                <a:cs typeface="Raleway"/>
                <a:sym typeface="Raleway"/>
              </a:rPr>
              <a:t>The IMA places a new duty on the Home Secretary to take steps to </a:t>
            </a:r>
            <a:r>
              <a:rPr b="1" lang="en" sz="1500">
                <a:solidFill>
                  <a:schemeClr val="dk1"/>
                </a:solidFill>
                <a:highlight>
                  <a:schemeClr val="lt1"/>
                </a:highlight>
                <a:latin typeface="Raleway"/>
                <a:ea typeface="Raleway"/>
                <a:cs typeface="Raleway"/>
                <a:sym typeface="Raleway"/>
              </a:rPr>
              <a:t>remove anyone (and their family members)</a:t>
            </a:r>
            <a:r>
              <a:rPr lang="en" sz="1500">
                <a:solidFill>
                  <a:schemeClr val="dk1"/>
                </a:solidFill>
                <a:highlight>
                  <a:schemeClr val="lt1"/>
                </a:highlight>
                <a:latin typeface="Raleway"/>
                <a:ea typeface="Raleway"/>
                <a:cs typeface="Raleway"/>
                <a:sym typeface="Raleway"/>
              </a:rPr>
              <a:t> who fulfils the following four conditions:</a:t>
            </a:r>
            <a:endParaRPr sz="1500">
              <a:solidFill>
                <a:schemeClr val="dk1"/>
              </a:solidFill>
              <a:highlight>
                <a:schemeClr val="lt1"/>
              </a:highlight>
              <a:latin typeface="Raleway"/>
              <a:ea typeface="Raleway"/>
              <a:cs typeface="Raleway"/>
              <a:sym typeface="Raleway"/>
            </a:endParaRPr>
          </a:p>
          <a:p>
            <a:pPr indent="0" lvl="0" marL="457200" rtl="0" algn="l">
              <a:lnSpc>
                <a:spcPct val="100000"/>
              </a:lnSpc>
              <a:spcBef>
                <a:spcPts val="0"/>
              </a:spcBef>
              <a:spcAft>
                <a:spcPts val="0"/>
              </a:spcAft>
              <a:buClr>
                <a:schemeClr val="dk1"/>
              </a:buClr>
              <a:buSzPts val="1100"/>
              <a:buFont typeface="Arial"/>
              <a:buNone/>
            </a:pPr>
            <a:r>
              <a:rPr lang="en" sz="1300">
                <a:solidFill>
                  <a:schemeClr val="dk1"/>
                </a:solidFill>
                <a:highlight>
                  <a:schemeClr val="lt1"/>
                </a:highlight>
                <a:latin typeface="Raleway"/>
                <a:ea typeface="Raleway"/>
                <a:cs typeface="Raleway"/>
                <a:sym typeface="Raleway"/>
              </a:rPr>
              <a:t>○ They entered the UK in breach of immigration rules;</a:t>
            </a:r>
            <a:endParaRPr sz="1300">
              <a:solidFill>
                <a:schemeClr val="dk1"/>
              </a:solidFill>
              <a:highlight>
                <a:schemeClr val="lt1"/>
              </a:highlight>
              <a:latin typeface="Raleway"/>
              <a:ea typeface="Raleway"/>
              <a:cs typeface="Raleway"/>
              <a:sym typeface="Raleway"/>
            </a:endParaRPr>
          </a:p>
          <a:p>
            <a:pPr indent="0" lvl="0" marL="457200" rtl="0" algn="l">
              <a:lnSpc>
                <a:spcPct val="100000"/>
              </a:lnSpc>
              <a:spcBef>
                <a:spcPts val="0"/>
              </a:spcBef>
              <a:spcAft>
                <a:spcPts val="0"/>
              </a:spcAft>
              <a:buClr>
                <a:schemeClr val="dk1"/>
              </a:buClr>
              <a:buSzPts val="1100"/>
              <a:buFont typeface="Arial"/>
              <a:buNone/>
            </a:pPr>
            <a:r>
              <a:rPr lang="en" sz="1300">
                <a:solidFill>
                  <a:schemeClr val="dk1"/>
                </a:solidFill>
                <a:highlight>
                  <a:schemeClr val="lt1"/>
                </a:highlight>
                <a:latin typeface="Raleway"/>
                <a:ea typeface="Raleway"/>
                <a:cs typeface="Raleway"/>
                <a:sym typeface="Raleway"/>
              </a:rPr>
              <a:t>○ They arrived on or after 7 March 2023;</a:t>
            </a:r>
            <a:endParaRPr sz="1300">
              <a:solidFill>
                <a:schemeClr val="dk1"/>
              </a:solidFill>
              <a:highlight>
                <a:schemeClr val="lt1"/>
              </a:highlight>
              <a:latin typeface="Raleway"/>
              <a:ea typeface="Raleway"/>
              <a:cs typeface="Raleway"/>
              <a:sym typeface="Raleway"/>
            </a:endParaRPr>
          </a:p>
          <a:p>
            <a:pPr indent="0" lvl="0" marL="457200" rtl="0" algn="l">
              <a:lnSpc>
                <a:spcPct val="100000"/>
              </a:lnSpc>
              <a:spcBef>
                <a:spcPts val="0"/>
              </a:spcBef>
              <a:spcAft>
                <a:spcPts val="0"/>
              </a:spcAft>
              <a:buClr>
                <a:schemeClr val="dk1"/>
              </a:buClr>
              <a:buSzPts val="1100"/>
              <a:buFont typeface="Arial"/>
              <a:buNone/>
            </a:pPr>
            <a:r>
              <a:rPr lang="en" sz="1300">
                <a:solidFill>
                  <a:schemeClr val="dk1"/>
                </a:solidFill>
                <a:highlight>
                  <a:schemeClr val="lt1"/>
                </a:highlight>
                <a:latin typeface="Raleway"/>
                <a:ea typeface="Raleway"/>
                <a:cs typeface="Raleway"/>
                <a:sym typeface="Raleway"/>
              </a:rPr>
              <a:t>○ They didn’t travel directly from the country they’re seeking protection from;</a:t>
            </a:r>
            <a:endParaRPr sz="1300">
              <a:solidFill>
                <a:schemeClr val="dk1"/>
              </a:solidFill>
              <a:highlight>
                <a:schemeClr val="lt1"/>
              </a:highlight>
              <a:latin typeface="Raleway"/>
              <a:ea typeface="Raleway"/>
              <a:cs typeface="Raleway"/>
              <a:sym typeface="Raleway"/>
            </a:endParaRPr>
          </a:p>
          <a:p>
            <a:pPr indent="0" lvl="0" marL="457200" rtl="0" algn="l">
              <a:lnSpc>
                <a:spcPct val="100000"/>
              </a:lnSpc>
              <a:spcBef>
                <a:spcPts val="0"/>
              </a:spcBef>
              <a:spcAft>
                <a:spcPts val="0"/>
              </a:spcAft>
              <a:buClr>
                <a:schemeClr val="dk1"/>
              </a:buClr>
              <a:buSzPts val="1500"/>
              <a:buFont typeface="Arial"/>
              <a:buNone/>
            </a:pPr>
            <a:r>
              <a:rPr lang="en" sz="1300">
                <a:solidFill>
                  <a:schemeClr val="dk1"/>
                </a:solidFill>
                <a:highlight>
                  <a:schemeClr val="lt1"/>
                </a:highlight>
                <a:latin typeface="Raleway"/>
                <a:ea typeface="Raleway"/>
                <a:cs typeface="Raleway"/>
                <a:sym typeface="Raleway"/>
              </a:rPr>
              <a:t>○ They require leave to remain in the UK but don’t have it.</a:t>
            </a:r>
            <a:endParaRPr sz="1700">
              <a:solidFill>
                <a:schemeClr val="dk1"/>
              </a:solidFill>
              <a:latin typeface="Montserrat"/>
              <a:ea typeface="Montserrat"/>
              <a:cs typeface="Montserrat"/>
              <a:sym typeface="Montserrat"/>
            </a:endParaRPr>
          </a:p>
        </p:txBody>
      </p:sp>
      <p:sp>
        <p:nvSpPr>
          <p:cNvPr id="78" name="Google Shape;78;g2885e2d6b79_0_0:notes"/>
          <p:cNvSpPr txBox="1"/>
          <p:nvPr>
            <p:ph idx="12" type="sldNum"/>
          </p:nvPr>
        </p:nvSpPr>
        <p:spPr>
          <a:xfrm>
            <a:off x="3902597" y="9516038"/>
            <a:ext cx="2985600" cy="501000"/>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8bedb1d17b_0_64: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5" name="Google Shape;85;g28bedb1d17b_0_64:notes"/>
          <p:cNvSpPr txBox="1"/>
          <p:nvPr>
            <p:ph idx="1" type="body"/>
          </p:nvPr>
        </p:nvSpPr>
        <p:spPr>
          <a:xfrm>
            <a:off x="688975" y="4758889"/>
            <a:ext cx="5511900" cy="4508400"/>
          </a:xfrm>
          <a:prstGeom prst="rect">
            <a:avLst/>
          </a:prstGeom>
          <a:noFill/>
          <a:ln>
            <a:noFill/>
          </a:ln>
        </p:spPr>
        <p:txBody>
          <a:bodyPr anchorCtr="0" anchor="t" bIns="48275" lIns="96600" spcFirstLastPara="1" rIns="96600" wrap="square" tIns="48275">
            <a:noAutofit/>
          </a:bodyPr>
          <a:lstStyle/>
          <a:p>
            <a:pPr indent="0" lvl="0" marL="483077" rtl="0" algn="l">
              <a:lnSpc>
                <a:spcPct val="100000"/>
              </a:lnSpc>
              <a:spcBef>
                <a:spcPts val="0"/>
              </a:spcBef>
              <a:spcAft>
                <a:spcPts val="0"/>
              </a:spcAft>
              <a:buSzPts val="1100"/>
              <a:buNone/>
            </a:pPr>
            <a:r>
              <a:rPr lang="en" sz="1600" u="sng">
                <a:solidFill>
                  <a:schemeClr val="hlink"/>
                </a:solidFill>
                <a:latin typeface="Montserrat"/>
                <a:ea typeface="Montserrat"/>
                <a:cs typeface="Montserrat"/>
                <a:sym typeface="Montserrat"/>
                <a:hlinkClick r:id="rId2"/>
              </a:rPr>
              <a:t>https://www.refugeecouncil.org.uk/wp-content/uploads/2023/03/Refugee-Council-Asylum-Bill-impact-assessement.pdf</a:t>
            </a:r>
            <a:endParaRPr sz="1600">
              <a:solidFill>
                <a:srgbClr val="9900FF"/>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t/>
            </a:r>
            <a:endParaRPr sz="1600">
              <a:solidFill>
                <a:srgbClr val="9900FF"/>
              </a:solidFill>
              <a:latin typeface="Montserrat"/>
              <a:ea typeface="Montserrat"/>
              <a:cs typeface="Montserrat"/>
              <a:sym typeface="Montserrat"/>
            </a:endParaRPr>
          </a:p>
        </p:txBody>
      </p:sp>
      <p:sp>
        <p:nvSpPr>
          <p:cNvPr id="86" name="Google Shape;86;g28bedb1d17b_0_64:notes"/>
          <p:cNvSpPr txBox="1"/>
          <p:nvPr>
            <p:ph idx="12" type="sldNum"/>
          </p:nvPr>
        </p:nvSpPr>
        <p:spPr>
          <a:xfrm>
            <a:off x="3902597" y="9516038"/>
            <a:ext cx="2985600" cy="501000"/>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8bedb1d17b_0_5: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g28bedb1d17b_0_5:notes"/>
          <p:cNvSpPr txBox="1"/>
          <p:nvPr>
            <p:ph idx="1" type="body"/>
          </p:nvPr>
        </p:nvSpPr>
        <p:spPr>
          <a:xfrm>
            <a:off x="688975" y="4758889"/>
            <a:ext cx="5511900" cy="4508400"/>
          </a:xfrm>
          <a:prstGeom prst="rect">
            <a:avLst/>
          </a:prstGeom>
          <a:noFill/>
          <a:ln>
            <a:noFill/>
          </a:ln>
        </p:spPr>
        <p:txBody>
          <a:bodyPr anchorCtr="0" anchor="t" bIns="48275" lIns="96600" spcFirstLastPara="1" rIns="96600" wrap="square" tIns="48275">
            <a:noAutofit/>
          </a:bodyPr>
          <a:lstStyle/>
          <a:p>
            <a:pPr indent="0" lvl="0" marL="483077" rtl="0" algn="l">
              <a:lnSpc>
                <a:spcPct val="100000"/>
              </a:lnSpc>
              <a:spcBef>
                <a:spcPts val="0"/>
              </a:spcBef>
              <a:spcAft>
                <a:spcPts val="0"/>
              </a:spcAft>
              <a:buSzPts val="1100"/>
              <a:buNone/>
            </a:pPr>
            <a:r>
              <a:rPr lang="en" u="sng">
                <a:solidFill>
                  <a:schemeClr val="hlink"/>
                </a:solidFill>
                <a:hlinkClick r:id="rId2"/>
              </a:rPr>
              <a:t>https://www.refugeecouncil.org.uk/wp-content/uploads/2023/03/Refugee-Council-Asylum-Bill-impact-assessement.pdf</a:t>
            </a:r>
            <a:endParaRPr/>
          </a:p>
          <a:p>
            <a:pPr indent="0" lvl="0" marL="483077" rtl="0" algn="l">
              <a:lnSpc>
                <a:spcPct val="100000"/>
              </a:lnSpc>
              <a:spcBef>
                <a:spcPts val="0"/>
              </a:spcBef>
              <a:spcAft>
                <a:spcPts val="0"/>
              </a:spcAft>
              <a:buSzPts val="1100"/>
              <a:buNone/>
            </a:pPr>
            <a:r>
              <a:t/>
            </a:r>
            <a:endParaRPr/>
          </a:p>
          <a:p>
            <a:pPr indent="0" lvl="0" marL="483077" rtl="0" algn="l">
              <a:lnSpc>
                <a:spcPct val="100000"/>
              </a:lnSpc>
              <a:spcBef>
                <a:spcPts val="0"/>
              </a:spcBef>
              <a:spcAft>
                <a:spcPts val="0"/>
              </a:spcAft>
              <a:buSzPts val="1100"/>
              <a:buNone/>
            </a:pPr>
            <a:r>
              <a:rPr lang="en" sz="1700" u="sng">
                <a:solidFill>
                  <a:schemeClr val="hlink"/>
                </a:solidFill>
                <a:latin typeface="Montserrat"/>
                <a:ea typeface="Montserrat"/>
                <a:cs typeface="Montserrat"/>
                <a:sym typeface="Montserrat"/>
                <a:hlinkClick r:id="rId3"/>
              </a:rPr>
              <a:t>https://www.refugeecouncil.org.uk/wp-content/uploads/2023/03/Refugee-Council-Asylum-Bill-impact-assessement.pdf</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rPr lang="en" sz="1700">
                <a:solidFill>
                  <a:schemeClr val="dk1"/>
                </a:solidFill>
                <a:latin typeface="Montserrat"/>
                <a:ea typeface="Montserrat"/>
                <a:cs typeface="Montserrat"/>
                <a:sym typeface="Montserrat"/>
              </a:rPr>
              <a:t>Definition of irregular arrivals:</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t/>
            </a:r>
            <a:endParaRPr sz="1700">
              <a:solidFill>
                <a:schemeClr val="dk1"/>
              </a:solidFill>
              <a:latin typeface="Montserrat"/>
              <a:ea typeface="Montserrat"/>
              <a:cs typeface="Montserrat"/>
              <a:sym typeface="Montserrat"/>
            </a:endParaRPr>
          </a:p>
          <a:p>
            <a:pPr indent="0" lvl="0" marL="0" rtl="0" algn="l">
              <a:spcBef>
                <a:spcPts val="0"/>
              </a:spcBef>
              <a:spcAft>
                <a:spcPts val="0"/>
              </a:spcAft>
              <a:buSzPts val="1100"/>
              <a:buNone/>
            </a:pPr>
            <a:r>
              <a:rPr lang="en" sz="1500">
                <a:solidFill>
                  <a:schemeClr val="dk1"/>
                </a:solidFill>
                <a:highlight>
                  <a:schemeClr val="lt1"/>
                </a:highlight>
                <a:latin typeface="Raleway"/>
                <a:ea typeface="Raleway"/>
                <a:cs typeface="Raleway"/>
                <a:sym typeface="Raleway"/>
              </a:rPr>
              <a:t>The IMA places a new duty on the Home Secretary to take steps to </a:t>
            </a:r>
            <a:r>
              <a:rPr b="1" lang="en" sz="1500">
                <a:solidFill>
                  <a:schemeClr val="dk1"/>
                </a:solidFill>
                <a:highlight>
                  <a:schemeClr val="lt1"/>
                </a:highlight>
                <a:latin typeface="Raleway"/>
                <a:ea typeface="Raleway"/>
                <a:cs typeface="Raleway"/>
                <a:sym typeface="Raleway"/>
              </a:rPr>
              <a:t>remove anyone (and their family members)</a:t>
            </a:r>
            <a:r>
              <a:rPr lang="en" sz="1500">
                <a:solidFill>
                  <a:schemeClr val="dk1"/>
                </a:solidFill>
                <a:highlight>
                  <a:schemeClr val="lt1"/>
                </a:highlight>
                <a:latin typeface="Raleway"/>
                <a:ea typeface="Raleway"/>
                <a:cs typeface="Raleway"/>
                <a:sym typeface="Raleway"/>
              </a:rPr>
              <a:t> who fulfils the following four conditions:</a:t>
            </a:r>
            <a:endParaRPr sz="1500">
              <a:solidFill>
                <a:schemeClr val="dk1"/>
              </a:solidFill>
              <a:highlight>
                <a:schemeClr val="lt1"/>
              </a:highlight>
              <a:latin typeface="Raleway"/>
              <a:ea typeface="Raleway"/>
              <a:cs typeface="Raleway"/>
              <a:sym typeface="Raleway"/>
            </a:endParaRPr>
          </a:p>
          <a:p>
            <a:pPr indent="0" lvl="0" marL="457200" rtl="0" algn="l">
              <a:spcBef>
                <a:spcPts val="0"/>
              </a:spcBef>
              <a:spcAft>
                <a:spcPts val="0"/>
              </a:spcAft>
              <a:buSzPts val="1100"/>
              <a:buNone/>
            </a:pPr>
            <a:r>
              <a:rPr lang="en" sz="1300">
                <a:solidFill>
                  <a:schemeClr val="dk1"/>
                </a:solidFill>
                <a:highlight>
                  <a:schemeClr val="lt1"/>
                </a:highlight>
                <a:latin typeface="Raleway"/>
                <a:ea typeface="Raleway"/>
                <a:cs typeface="Raleway"/>
                <a:sym typeface="Raleway"/>
              </a:rPr>
              <a:t>○ They entered the UK in breach of immigration rules;</a:t>
            </a:r>
            <a:endParaRPr sz="1300">
              <a:solidFill>
                <a:schemeClr val="dk1"/>
              </a:solidFill>
              <a:highlight>
                <a:schemeClr val="lt1"/>
              </a:highlight>
              <a:latin typeface="Raleway"/>
              <a:ea typeface="Raleway"/>
              <a:cs typeface="Raleway"/>
              <a:sym typeface="Raleway"/>
            </a:endParaRPr>
          </a:p>
          <a:p>
            <a:pPr indent="0" lvl="0" marL="457200" rtl="0" algn="l">
              <a:spcBef>
                <a:spcPts val="0"/>
              </a:spcBef>
              <a:spcAft>
                <a:spcPts val="0"/>
              </a:spcAft>
              <a:buSzPts val="1100"/>
              <a:buNone/>
            </a:pPr>
            <a:r>
              <a:rPr lang="en" sz="1300">
                <a:solidFill>
                  <a:schemeClr val="dk1"/>
                </a:solidFill>
                <a:highlight>
                  <a:schemeClr val="lt1"/>
                </a:highlight>
                <a:latin typeface="Raleway"/>
                <a:ea typeface="Raleway"/>
                <a:cs typeface="Raleway"/>
                <a:sym typeface="Raleway"/>
              </a:rPr>
              <a:t>○ They arrived on or after 7 March 2023;</a:t>
            </a:r>
            <a:endParaRPr sz="1300">
              <a:solidFill>
                <a:schemeClr val="dk1"/>
              </a:solidFill>
              <a:highlight>
                <a:schemeClr val="lt1"/>
              </a:highlight>
              <a:latin typeface="Raleway"/>
              <a:ea typeface="Raleway"/>
              <a:cs typeface="Raleway"/>
              <a:sym typeface="Raleway"/>
            </a:endParaRPr>
          </a:p>
          <a:p>
            <a:pPr indent="0" lvl="0" marL="457200" rtl="0" algn="l">
              <a:spcBef>
                <a:spcPts val="0"/>
              </a:spcBef>
              <a:spcAft>
                <a:spcPts val="0"/>
              </a:spcAft>
              <a:buSzPts val="1100"/>
              <a:buNone/>
            </a:pPr>
            <a:r>
              <a:rPr lang="en" sz="1300">
                <a:solidFill>
                  <a:schemeClr val="dk1"/>
                </a:solidFill>
                <a:highlight>
                  <a:schemeClr val="lt1"/>
                </a:highlight>
                <a:latin typeface="Raleway"/>
                <a:ea typeface="Raleway"/>
                <a:cs typeface="Raleway"/>
                <a:sym typeface="Raleway"/>
              </a:rPr>
              <a:t>○ They didn’t travel directly from the country they’re seeking protection from;</a:t>
            </a:r>
            <a:endParaRPr sz="1300">
              <a:solidFill>
                <a:schemeClr val="dk1"/>
              </a:solidFill>
              <a:highlight>
                <a:schemeClr val="lt1"/>
              </a:highlight>
              <a:latin typeface="Raleway"/>
              <a:ea typeface="Raleway"/>
              <a:cs typeface="Raleway"/>
              <a:sym typeface="Raleway"/>
            </a:endParaRPr>
          </a:p>
          <a:p>
            <a:pPr indent="0" lvl="0" marL="457200" rtl="0" algn="l">
              <a:spcBef>
                <a:spcPts val="0"/>
              </a:spcBef>
              <a:spcAft>
                <a:spcPts val="0"/>
              </a:spcAft>
              <a:buSzPts val="1500"/>
              <a:buNone/>
            </a:pPr>
            <a:r>
              <a:rPr lang="en" sz="1300">
                <a:solidFill>
                  <a:schemeClr val="dk1"/>
                </a:solidFill>
                <a:highlight>
                  <a:schemeClr val="lt1"/>
                </a:highlight>
                <a:latin typeface="Raleway"/>
                <a:ea typeface="Raleway"/>
                <a:cs typeface="Raleway"/>
                <a:sym typeface="Raleway"/>
              </a:rPr>
              <a:t>○ They require leave to remain in the UK but don’t have it.</a:t>
            </a:r>
            <a:endParaRPr sz="1700">
              <a:solidFill>
                <a:schemeClr val="dk1"/>
              </a:solidFill>
              <a:latin typeface="Montserrat"/>
              <a:ea typeface="Montserrat"/>
              <a:cs typeface="Montserrat"/>
              <a:sym typeface="Montserrat"/>
            </a:endParaRPr>
          </a:p>
        </p:txBody>
      </p:sp>
      <p:sp>
        <p:nvSpPr>
          <p:cNvPr id="94" name="Google Shape;94;g28bedb1d17b_0_5:notes"/>
          <p:cNvSpPr txBox="1"/>
          <p:nvPr>
            <p:ph idx="12" type="sldNum"/>
          </p:nvPr>
        </p:nvSpPr>
        <p:spPr>
          <a:xfrm>
            <a:off x="3902597" y="9516038"/>
            <a:ext cx="2985600" cy="501000"/>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885e2d6b79_0_31: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g2885e2d6b79_0_31:notes"/>
          <p:cNvSpPr txBox="1"/>
          <p:nvPr>
            <p:ph idx="1" type="body"/>
          </p:nvPr>
        </p:nvSpPr>
        <p:spPr>
          <a:xfrm>
            <a:off x="688975" y="4758889"/>
            <a:ext cx="5511900" cy="4508400"/>
          </a:xfrm>
          <a:prstGeom prst="rect">
            <a:avLst/>
          </a:prstGeom>
          <a:noFill/>
          <a:ln>
            <a:noFill/>
          </a:ln>
        </p:spPr>
        <p:txBody>
          <a:bodyPr anchorCtr="0" anchor="t" bIns="48275" lIns="96600" spcFirstLastPara="1" rIns="96600" wrap="square" tIns="48275">
            <a:noAutofit/>
          </a:bodyPr>
          <a:lstStyle/>
          <a:p>
            <a:pPr indent="0" lvl="0" marL="483077" rtl="0" algn="l">
              <a:lnSpc>
                <a:spcPct val="100000"/>
              </a:lnSpc>
              <a:spcBef>
                <a:spcPts val="0"/>
              </a:spcBef>
              <a:spcAft>
                <a:spcPts val="0"/>
              </a:spcAft>
              <a:buSzPts val="1100"/>
              <a:buNone/>
            </a:pPr>
            <a:r>
              <a:rPr lang="en" sz="1700" u="sng">
                <a:solidFill>
                  <a:schemeClr val="hlink"/>
                </a:solidFill>
                <a:latin typeface="Montserrat"/>
                <a:ea typeface="Montserrat"/>
                <a:cs typeface="Montserrat"/>
                <a:sym typeface="Montserrat"/>
                <a:hlinkClick r:id="rId2"/>
              </a:rPr>
              <a:t>https://www.refugeecouncil.org.uk/wp-content/uploads/2023/03/Refugee-Council-Asylum-Bill-impact-assessement.pdf</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rPr lang="en" sz="1700">
                <a:solidFill>
                  <a:schemeClr val="dk1"/>
                </a:solidFill>
                <a:latin typeface="Montserrat"/>
                <a:ea typeface="Montserrat"/>
                <a:cs typeface="Montserrat"/>
                <a:sym typeface="Montserrat"/>
              </a:rPr>
              <a:t>Definition of irregular arrivals:</a:t>
            </a:r>
            <a:endParaRPr sz="1700">
              <a:solidFill>
                <a:schemeClr val="dk1"/>
              </a:solidFill>
              <a:latin typeface="Montserrat"/>
              <a:ea typeface="Montserrat"/>
              <a:cs typeface="Montserrat"/>
              <a:sym typeface="Montserrat"/>
            </a:endParaRPr>
          </a:p>
          <a:p>
            <a:pPr indent="0" lvl="0" marL="483077" rtl="0" algn="l">
              <a:lnSpc>
                <a:spcPct val="100000"/>
              </a:lnSpc>
              <a:spcBef>
                <a:spcPts val="0"/>
              </a:spcBef>
              <a:spcAft>
                <a:spcPts val="0"/>
              </a:spcAft>
              <a:buSzPts val="1100"/>
              <a:buNone/>
            </a:pPr>
            <a:r>
              <a:t/>
            </a:r>
            <a:endParaRPr sz="17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SzPts val="1100"/>
              <a:buNone/>
            </a:pPr>
            <a:r>
              <a:rPr lang="en" sz="1500">
                <a:solidFill>
                  <a:schemeClr val="dk1"/>
                </a:solidFill>
                <a:highlight>
                  <a:schemeClr val="lt1"/>
                </a:highlight>
                <a:latin typeface="Raleway"/>
                <a:ea typeface="Raleway"/>
                <a:cs typeface="Raleway"/>
                <a:sym typeface="Raleway"/>
              </a:rPr>
              <a:t>The IMA places a new duty on the Home Secretary to take steps to </a:t>
            </a:r>
            <a:r>
              <a:rPr b="1" lang="en" sz="1500">
                <a:solidFill>
                  <a:schemeClr val="dk1"/>
                </a:solidFill>
                <a:highlight>
                  <a:schemeClr val="lt1"/>
                </a:highlight>
                <a:latin typeface="Raleway"/>
                <a:ea typeface="Raleway"/>
                <a:cs typeface="Raleway"/>
                <a:sym typeface="Raleway"/>
              </a:rPr>
              <a:t>remove anyone (and their family members)</a:t>
            </a:r>
            <a:r>
              <a:rPr lang="en" sz="1500">
                <a:solidFill>
                  <a:schemeClr val="dk1"/>
                </a:solidFill>
                <a:highlight>
                  <a:schemeClr val="lt1"/>
                </a:highlight>
                <a:latin typeface="Raleway"/>
                <a:ea typeface="Raleway"/>
                <a:cs typeface="Raleway"/>
                <a:sym typeface="Raleway"/>
              </a:rPr>
              <a:t> who fulfils the following four conditions:</a:t>
            </a:r>
            <a:endParaRPr sz="1500">
              <a:solidFill>
                <a:schemeClr val="dk1"/>
              </a:solidFill>
              <a:highlight>
                <a:schemeClr val="lt1"/>
              </a:highlight>
              <a:latin typeface="Raleway"/>
              <a:ea typeface="Raleway"/>
              <a:cs typeface="Raleway"/>
              <a:sym typeface="Raleway"/>
            </a:endParaRPr>
          </a:p>
          <a:p>
            <a:pPr indent="0" lvl="0" marL="457200" rtl="0" algn="l">
              <a:lnSpc>
                <a:spcPct val="100000"/>
              </a:lnSpc>
              <a:spcBef>
                <a:spcPts val="0"/>
              </a:spcBef>
              <a:spcAft>
                <a:spcPts val="0"/>
              </a:spcAft>
              <a:buSzPts val="1100"/>
              <a:buNone/>
            </a:pPr>
            <a:r>
              <a:rPr lang="en" sz="1300">
                <a:solidFill>
                  <a:schemeClr val="dk1"/>
                </a:solidFill>
                <a:highlight>
                  <a:schemeClr val="lt1"/>
                </a:highlight>
                <a:latin typeface="Raleway"/>
                <a:ea typeface="Raleway"/>
                <a:cs typeface="Raleway"/>
                <a:sym typeface="Raleway"/>
              </a:rPr>
              <a:t>○ They entered the UK in breach of immigration rules;</a:t>
            </a:r>
            <a:endParaRPr sz="1300">
              <a:solidFill>
                <a:schemeClr val="dk1"/>
              </a:solidFill>
              <a:highlight>
                <a:schemeClr val="lt1"/>
              </a:highlight>
              <a:latin typeface="Raleway"/>
              <a:ea typeface="Raleway"/>
              <a:cs typeface="Raleway"/>
              <a:sym typeface="Raleway"/>
            </a:endParaRPr>
          </a:p>
          <a:p>
            <a:pPr indent="0" lvl="0" marL="457200" rtl="0" algn="l">
              <a:lnSpc>
                <a:spcPct val="100000"/>
              </a:lnSpc>
              <a:spcBef>
                <a:spcPts val="0"/>
              </a:spcBef>
              <a:spcAft>
                <a:spcPts val="0"/>
              </a:spcAft>
              <a:buSzPts val="1100"/>
              <a:buNone/>
            </a:pPr>
            <a:r>
              <a:rPr lang="en" sz="1300">
                <a:solidFill>
                  <a:schemeClr val="dk1"/>
                </a:solidFill>
                <a:highlight>
                  <a:schemeClr val="lt1"/>
                </a:highlight>
                <a:latin typeface="Raleway"/>
                <a:ea typeface="Raleway"/>
                <a:cs typeface="Raleway"/>
                <a:sym typeface="Raleway"/>
              </a:rPr>
              <a:t>○ They arrived on or after 7 March 2023;</a:t>
            </a:r>
            <a:endParaRPr sz="1300">
              <a:solidFill>
                <a:schemeClr val="dk1"/>
              </a:solidFill>
              <a:highlight>
                <a:schemeClr val="lt1"/>
              </a:highlight>
              <a:latin typeface="Raleway"/>
              <a:ea typeface="Raleway"/>
              <a:cs typeface="Raleway"/>
              <a:sym typeface="Raleway"/>
            </a:endParaRPr>
          </a:p>
          <a:p>
            <a:pPr indent="0" lvl="0" marL="457200" rtl="0" algn="l">
              <a:lnSpc>
                <a:spcPct val="100000"/>
              </a:lnSpc>
              <a:spcBef>
                <a:spcPts val="0"/>
              </a:spcBef>
              <a:spcAft>
                <a:spcPts val="0"/>
              </a:spcAft>
              <a:buSzPts val="1100"/>
              <a:buNone/>
            </a:pPr>
            <a:r>
              <a:rPr lang="en" sz="1300">
                <a:solidFill>
                  <a:schemeClr val="dk1"/>
                </a:solidFill>
                <a:highlight>
                  <a:schemeClr val="lt1"/>
                </a:highlight>
                <a:latin typeface="Raleway"/>
                <a:ea typeface="Raleway"/>
                <a:cs typeface="Raleway"/>
                <a:sym typeface="Raleway"/>
              </a:rPr>
              <a:t>○ They didn’t travel directly from the country they’re seeking protection from;</a:t>
            </a:r>
            <a:endParaRPr sz="1300">
              <a:solidFill>
                <a:schemeClr val="dk1"/>
              </a:solidFill>
              <a:highlight>
                <a:schemeClr val="lt1"/>
              </a:highlight>
              <a:latin typeface="Raleway"/>
              <a:ea typeface="Raleway"/>
              <a:cs typeface="Raleway"/>
              <a:sym typeface="Raleway"/>
            </a:endParaRPr>
          </a:p>
          <a:p>
            <a:pPr indent="0" lvl="0" marL="457200" rtl="0" algn="l">
              <a:lnSpc>
                <a:spcPct val="100000"/>
              </a:lnSpc>
              <a:spcBef>
                <a:spcPts val="0"/>
              </a:spcBef>
              <a:spcAft>
                <a:spcPts val="0"/>
              </a:spcAft>
              <a:buSzPts val="1500"/>
              <a:buNone/>
            </a:pPr>
            <a:r>
              <a:rPr lang="en" sz="1300">
                <a:solidFill>
                  <a:schemeClr val="dk1"/>
                </a:solidFill>
                <a:highlight>
                  <a:schemeClr val="lt1"/>
                </a:highlight>
                <a:latin typeface="Raleway"/>
                <a:ea typeface="Raleway"/>
                <a:cs typeface="Raleway"/>
                <a:sym typeface="Raleway"/>
              </a:rPr>
              <a:t>○ They require leave to remain in the UK but don’t have it.</a:t>
            </a:r>
            <a:endParaRPr sz="1700">
              <a:solidFill>
                <a:schemeClr val="dk1"/>
              </a:solidFill>
              <a:latin typeface="Montserrat"/>
              <a:ea typeface="Montserrat"/>
              <a:cs typeface="Montserrat"/>
              <a:sym typeface="Montserrat"/>
            </a:endParaRPr>
          </a:p>
        </p:txBody>
      </p:sp>
      <p:sp>
        <p:nvSpPr>
          <p:cNvPr id="103" name="Google Shape;103;g2885e2d6b79_0_31:notes"/>
          <p:cNvSpPr txBox="1"/>
          <p:nvPr>
            <p:ph idx="12" type="sldNum"/>
          </p:nvPr>
        </p:nvSpPr>
        <p:spPr>
          <a:xfrm>
            <a:off x="3902597" y="9516038"/>
            <a:ext cx="2985600" cy="501000"/>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885e2d6b79_0_23: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g2885e2d6b79_0_23:notes"/>
          <p:cNvSpPr txBox="1"/>
          <p:nvPr>
            <p:ph idx="1" type="body"/>
          </p:nvPr>
        </p:nvSpPr>
        <p:spPr>
          <a:xfrm>
            <a:off x="688975" y="4758889"/>
            <a:ext cx="5511900" cy="4508400"/>
          </a:xfrm>
          <a:prstGeom prst="rect">
            <a:avLst/>
          </a:prstGeom>
          <a:noFill/>
          <a:ln>
            <a:noFill/>
          </a:ln>
        </p:spPr>
        <p:txBody>
          <a:bodyPr anchorCtr="0" anchor="t" bIns="48275" lIns="96600" spcFirstLastPara="1" rIns="96600" wrap="square" tIns="48275">
            <a:noAutofit/>
          </a:bodyPr>
          <a:lstStyle/>
          <a:p>
            <a:pPr indent="0" lvl="0" marL="483077" rtl="0" algn="l">
              <a:lnSpc>
                <a:spcPct val="100000"/>
              </a:lnSpc>
              <a:spcBef>
                <a:spcPts val="0"/>
              </a:spcBef>
              <a:spcAft>
                <a:spcPts val="0"/>
              </a:spcAft>
              <a:buSzPts val="1100"/>
              <a:buNone/>
            </a:pPr>
            <a:r>
              <a:rPr lang="en" sz="1700">
                <a:solidFill>
                  <a:schemeClr val="dk1"/>
                </a:solidFill>
                <a:latin typeface="Montserrat"/>
                <a:ea typeface="Montserrat"/>
                <a:cs typeface="Montserrat"/>
                <a:sym typeface="Montserrat"/>
              </a:rPr>
              <a:t>https://www.refugeecouncil.org.uk/wp-content/uploads/2023/03/Refugee-Council-Asylum-Bill-impact-assessement.pdf</a:t>
            </a:r>
            <a:endParaRPr sz="1300">
              <a:solidFill>
                <a:schemeClr val="dk1"/>
              </a:solidFill>
              <a:highlight>
                <a:schemeClr val="lt1"/>
              </a:highlight>
              <a:latin typeface="Raleway"/>
              <a:ea typeface="Raleway"/>
              <a:cs typeface="Raleway"/>
              <a:sym typeface="Raleway"/>
            </a:endParaRPr>
          </a:p>
          <a:p>
            <a:pPr indent="0" lvl="0" marL="457200" rtl="0" algn="l">
              <a:lnSpc>
                <a:spcPct val="100000"/>
              </a:lnSpc>
              <a:spcBef>
                <a:spcPts val="0"/>
              </a:spcBef>
              <a:spcAft>
                <a:spcPts val="0"/>
              </a:spcAft>
              <a:buSzPts val="1100"/>
              <a:buNone/>
            </a:pPr>
            <a:r>
              <a:t/>
            </a:r>
            <a:endParaRPr sz="1700">
              <a:solidFill>
                <a:schemeClr val="dk1"/>
              </a:solidFill>
              <a:latin typeface="Montserrat"/>
              <a:ea typeface="Montserrat"/>
              <a:cs typeface="Montserrat"/>
              <a:sym typeface="Montserrat"/>
            </a:endParaRPr>
          </a:p>
        </p:txBody>
      </p:sp>
      <p:sp>
        <p:nvSpPr>
          <p:cNvPr id="111" name="Google Shape;111;g2885e2d6b79_0_23:notes"/>
          <p:cNvSpPr txBox="1"/>
          <p:nvPr>
            <p:ph idx="12" type="sldNum"/>
          </p:nvPr>
        </p:nvSpPr>
        <p:spPr>
          <a:xfrm>
            <a:off x="3902597" y="9516038"/>
            <a:ext cx="2985600" cy="501000"/>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885e2d6b79_0_54: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g2885e2d6b79_0_54:notes"/>
          <p:cNvSpPr txBox="1"/>
          <p:nvPr>
            <p:ph idx="1" type="body"/>
          </p:nvPr>
        </p:nvSpPr>
        <p:spPr>
          <a:xfrm>
            <a:off x="688975" y="4758889"/>
            <a:ext cx="5511900" cy="4508400"/>
          </a:xfrm>
          <a:prstGeom prst="rect">
            <a:avLst/>
          </a:prstGeom>
          <a:noFill/>
          <a:ln>
            <a:noFill/>
          </a:ln>
        </p:spPr>
        <p:txBody>
          <a:bodyPr anchorCtr="0" anchor="t" bIns="48275" lIns="96600" spcFirstLastPara="1" rIns="96600" wrap="square" tIns="48275">
            <a:noAutofit/>
          </a:bodyPr>
          <a:lstStyle/>
          <a:p>
            <a:pPr indent="0" lvl="0" marL="0" rtl="0" algn="l">
              <a:lnSpc>
                <a:spcPct val="100000"/>
              </a:lnSpc>
              <a:spcBef>
                <a:spcPts val="0"/>
              </a:spcBef>
              <a:spcAft>
                <a:spcPts val="0"/>
              </a:spcAft>
              <a:buClr>
                <a:schemeClr val="dk1"/>
              </a:buClr>
              <a:buSzPts val="2200"/>
              <a:buNone/>
            </a:pPr>
            <a:r>
              <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1100"/>
              <a:buNone/>
            </a:pPr>
            <a:r>
              <a:rPr lang="en" sz="2300">
                <a:solidFill>
                  <a:srgbClr val="191919"/>
                </a:solidFill>
                <a:highlight>
                  <a:schemeClr val="lt1"/>
                </a:highlight>
                <a:latin typeface="Montserrat"/>
                <a:ea typeface="Montserrat"/>
                <a:cs typeface="Montserrat"/>
                <a:sym typeface="Montserrat"/>
              </a:rPr>
              <a:t>On the basis of a person’s earlier </a:t>
            </a:r>
            <a:r>
              <a:rPr b="1" lang="en" sz="2300">
                <a:solidFill>
                  <a:srgbClr val="FF6600"/>
                </a:solidFill>
                <a:highlight>
                  <a:schemeClr val="lt1"/>
                </a:highlight>
                <a:latin typeface="Montserrat"/>
                <a:ea typeface="Montserrat"/>
                <a:cs typeface="Montserrat"/>
                <a:sym typeface="Montserrat"/>
              </a:rPr>
              <a:t>presence in or connection to a safe third country</a:t>
            </a:r>
            <a:r>
              <a:rPr lang="en" sz="2300">
                <a:solidFill>
                  <a:srgbClr val="191919"/>
                </a:solidFill>
                <a:highlight>
                  <a:schemeClr val="lt1"/>
                </a:highlight>
                <a:latin typeface="Montserrat"/>
                <a:ea typeface="Montserrat"/>
                <a:cs typeface="Montserrat"/>
                <a:sym typeface="Montserrat"/>
              </a:rPr>
              <a:t>, even if that particular country will not immediately agree to the person’s return.</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1100"/>
              <a:buNone/>
            </a:pPr>
            <a:r>
              <a:rPr lang="en" sz="2300">
                <a:solidFill>
                  <a:srgbClr val="191919"/>
                </a:solidFill>
                <a:highlight>
                  <a:schemeClr val="lt1"/>
                </a:highlight>
                <a:latin typeface="Montserrat"/>
                <a:ea typeface="Montserrat"/>
                <a:cs typeface="Montserrat"/>
                <a:sym typeface="Montserrat"/>
              </a:rPr>
              <a:t>Permit removal to </a:t>
            </a:r>
            <a:r>
              <a:rPr b="1" lang="en" sz="2300">
                <a:solidFill>
                  <a:srgbClr val="FF6600"/>
                </a:solidFill>
                <a:highlight>
                  <a:schemeClr val="lt1"/>
                </a:highlight>
                <a:latin typeface="Montserrat"/>
                <a:ea typeface="Montserrat"/>
                <a:cs typeface="Montserrat"/>
                <a:sym typeface="Montserrat"/>
              </a:rPr>
              <a:t>any safe third country</a:t>
            </a:r>
            <a:r>
              <a:rPr b="1" lang="en" sz="2300">
                <a:solidFill>
                  <a:srgbClr val="191919"/>
                </a:solidFill>
                <a:highlight>
                  <a:schemeClr val="lt1"/>
                </a:highlight>
                <a:latin typeface="Montserrat"/>
                <a:ea typeface="Montserrat"/>
                <a:cs typeface="Montserrat"/>
                <a:sym typeface="Montserrat"/>
              </a:rPr>
              <a:t> </a:t>
            </a:r>
            <a:r>
              <a:rPr lang="en" sz="2300">
                <a:solidFill>
                  <a:srgbClr val="191919"/>
                </a:solidFill>
                <a:highlight>
                  <a:schemeClr val="lt1"/>
                </a:highlight>
                <a:latin typeface="Montserrat"/>
                <a:ea typeface="Montserrat"/>
                <a:cs typeface="Montserrat"/>
                <a:sym typeface="Montserrat"/>
              </a:rPr>
              <a:t>that will take them.</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2200"/>
              <a:buNone/>
            </a:pPr>
            <a:r>
              <a:rPr lang="en" sz="2300">
                <a:solidFill>
                  <a:srgbClr val="191919"/>
                </a:solidFill>
                <a:highlight>
                  <a:schemeClr val="lt1"/>
                </a:highlight>
                <a:latin typeface="Montserrat"/>
                <a:ea typeface="Montserrat"/>
                <a:cs typeface="Montserrat"/>
                <a:sym typeface="Montserrat"/>
              </a:rPr>
              <a:t>Included (=reinforced) in the </a:t>
            </a:r>
            <a:r>
              <a:rPr b="1" lang="en" sz="2300">
                <a:solidFill>
                  <a:srgbClr val="9900FF"/>
                </a:solidFill>
                <a:highlight>
                  <a:schemeClr val="lt1"/>
                </a:highlight>
                <a:latin typeface="Montserrat"/>
                <a:ea typeface="Montserrat"/>
                <a:cs typeface="Montserrat"/>
                <a:sym typeface="Montserrat"/>
              </a:rPr>
              <a:t>Nationality and Borders Act</a:t>
            </a:r>
            <a:endParaRPr b="1" sz="2300">
              <a:solidFill>
                <a:srgbClr val="9900FF"/>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2200"/>
              <a:buNone/>
            </a:pPr>
            <a:r>
              <a:t/>
            </a:r>
            <a:endParaRPr sz="23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200"/>
              <a:buNone/>
            </a:pPr>
            <a:r>
              <a:rPr b="1" lang="en" sz="2300">
                <a:solidFill>
                  <a:srgbClr val="9900FF"/>
                </a:solidFill>
                <a:latin typeface="Montserrat"/>
                <a:ea typeface="Montserrat"/>
                <a:cs typeface="Montserrat"/>
                <a:sym typeface="Montserrat"/>
              </a:rPr>
              <a:t>1 January 2021 - 30 June 2022:</a:t>
            </a:r>
            <a:endParaRPr b="1" sz="2300">
              <a:solidFill>
                <a:srgbClr val="9900FF"/>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500"/>
              <a:buNone/>
            </a:pPr>
            <a:r>
              <a:t/>
            </a:r>
            <a:endParaRPr b="1" sz="2600">
              <a:solidFill>
                <a:srgbClr val="FF6600"/>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500"/>
              <a:buNone/>
            </a:pPr>
            <a:r>
              <a:rPr b="1" lang="en" sz="2900">
                <a:solidFill>
                  <a:srgbClr val="FF6600"/>
                </a:solidFill>
                <a:latin typeface="Montserrat"/>
                <a:ea typeface="Montserrat"/>
                <a:cs typeface="Montserrat"/>
                <a:sym typeface="Montserrat"/>
              </a:rPr>
              <a:t>15,898</a:t>
            </a:r>
            <a:r>
              <a:rPr lang="en" sz="2300">
                <a:solidFill>
                  <a:schemeClr val="dk1"/>
                </a:solidFill>
                <a:latin typeface="Montserrat"/>
                <a:ea typeface="Montserrat"/>
                <a:cs typeface="Montserrat"/>
                <a:sym typeface="Montserrat"/>
              </a:rPr>
              <a:t> people were issued with ‘notices of intent’ </a:t>
            </a:r>
            <a:endParaRPr sz="23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SzPts val="2200"/>
              <a:buNone/>
            </a:pPr>
            <a:r>
              <a:t/>
            </a:r>
            <a:endParaRPr sz="2300">
              <a:solidFill>
                <a:schemeClr val="dk1"/>
              </a:solidFill>
              <a:latin typeface="Montserrat"/>
              <a:ea typeface="Montserrat"/>
              <a:cs typeface="Montserrat"/>
              <a:sym typeface="Montserrat"/>
            </a:endParaRPr>
          </a:p>
          <a:p>
            <a:pPr indent="-389143" lvl="0" marL="966155" rtl="0" algn="l">
              <a:lnSpc>
                <a:spcPct val="100000"/>
              </a:lnSpc>
              <a:spcBef>
                <a:spcPts val="0"/>
              </a:spcBef>
              <a:spcAft>
                <a:spcPts val="0"/>
              </a:spcAft>
              <a:buClr>
                <a:schemeClr val="dk1"/>
              </a:buClr>
              <a:buSzPts val="2200"/>
              <a:buFont typeface="Montserrat"/>
              <a:buChar char="👉"/>
            </a:pPr>
            <a:r>
              <a:rPr b="1" lang="en" sz="2300">
                <a:solidFill>
                  <a:srgbClr val="FF6600"/>
                </a:solidFill>
                <a:latin typeface="Montserrat"/>
                <a:ea typeface="Montserrat"/>
                <a:cs typeface="Montserrat"/>
                <a:sym typeface="Montserrat"/>
              </a:rPr>
              <a:t>51%</a:t>
            </a:r>
            <a:r>
              <a:rPr lang="en" sz="2300">
                <a:solidFill>
                  <a:schemeClr val="dk1"/>
                </a:solidFill>
                <a:latin typeface="Montserrat"/>
                <a:ea typeface="Montserrat"/>
                <a:cs typeface="Montserrat"/>
                <a:sym typeface="Montserrat"/>
              </a:rPr>
              <a:t> have received a decision</a:t>
            </a:r>
            <a:endParaRPr sz="2300">
              <a:solidFill>
                <a:schemeClr val="dk1"/>
              </a:solidFill>
              <a:latin typeface="Montserrat"/>
              <a:ea typeface="Montserrat"/>
              <a:cs typeface="Montserrat"/>
              <a:sym typeface="Montserrat"/>
            </a:endParaRPr>
          </a:p>
          <a:p>
            <a:pPr indent="-389143" lvl="0" marL="1449232" rtl="0" algn="l">
              <a:lnSpc>
                <a:spcPct val="100000"/>
              </a:lnSpc>
              <a:spcBef>
                <a:spcPts val="0"/>
              </a:spcBef>
              <a:spcAft>
                <a:spcPts val="0"/>
              </a:spcAft>
              <a:buClr>
                <a:schemeClr val="dk1"/>
              </a:buClr>
              <a:buSzPts val="2200"/>
              <a:buFont typeface="Montserrat"/>
              <a:buChar char="👉"/>
            </a:pPr>
            <a:r>
              <a:rPr lang="en" sz="2300">
                <a:solidFill>
                  <a:schemeClr val="dk1"/>
                </a:solidFill>
                <a:latin typeface="Montserrat"/>
                <a:ea typeface="Montserrat"/>
                <a:cs typeface="Montserrat"/>
                <a:sym typeface="Montserrat"/>
              </a:rPr>
              <a:t>of which</a:t>
            </a:r>
            <a:r>
              <a:rPr b="1" lang="en" sz="2300">
                <a:solidFill>
                  <a:srgbClr val="FF6600"/>
                </a:solidFill>
                <a:latin typeface="Montserrat"/>
                <a:ea typeface="Montserrat"/>
                <a:cs typeface="Montserrat"/>
                <a:sym typeface="Montserrat"/>
              </a:rPr>
              <a:t> 99%</a:t>
            </a:r>
            <a:r>
              <a:rPr lang="en" sz="2300">
                <a:solidFill>
                  <a:schemeClr val="dk1"/>
                </a:solidFill>
                <a:latin typeface="Montserrat"/>
                <a:ea typeface="Montserrat"/>
                <a:cs typeface="Montserrat"/>
                <a:sym typeface="Montserrat"/>
              </a:rPr>
              <a:t> were subsequently admitted into the UK asylum system.</a:t>
            </a:r>
            <a:endParaRPr b="1" sz="2300">
              <a:solidFill>
                <a:srgbClr val="9900FF"/>
              </a:solidFill>
              <a:highlight>
                <a:schemeClr val="lt1"/>
              </a:highlight>
              <a:latin typeface="Montserrat"/>
              <a:ea typeface="Montserrat"/>
              <a:cs typeface="Montserrat"/>
              <a:sym typeface="Montserrat"/>
            </a:endParaRPr>
          </a:p>
        </p:txBody>
      </p:sp>
      <p:sp>
        <p:nvSpPr>
          <p:cNvPr id="119" name="Google Shape;119;g2885e2d6b79_0_54:notes"/>
          <p:cNvSpPr txBox="1"/>
          <p:nvPr>
            <p:ph idx="12" type="sldNum"/>
          </p:nvPr>
        </p:nvSpPr>
        <p:spPr>
          <a:xfrm>
            <a:off x="3902597" y="9516038"/>
            <a:ext cx="2985600" cy="501000"/>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885e2d6b79_0_62:notes"/>
          <p:cNvSpPr/>
          <p:nvPr>
            <p:ph idx="2" type="sldImg"/>
          </p:nvPr>
        </p:nvSpPr>
        <p:spPr>
          <a:xfrm>
            <a:off x="104775" y="750888"/>
            <a:ext cx="6680100" cy="3757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g2885e2d6b79_0_62:notes"/>
          <p:cNvSpPr txBox="1"/>
          <p:nvPr>
            <p:ph idx="1" type="body"/>
          </p:nvPr>
        </p:nvSpPr>
        <p:spPr>
          <a:xfrm>
            <a:off x="688975" y="4758889"/>
            <a:ext cx="5511900" cy="4508400"/>
          </a:xfrm>
          <a:prstGeom prst="rect">
            <a:avLst/>
          </a:prstGeom>
          <a:noFill/>
          <a:ln>
            <a:noFill/>
          </a:ln>
        </p:spPr>
        <p:txBody>
          <a:bodyPr anchorCtr="0" anchor="t" bIns="48275" lIns="96600" spcFirstLastPara="1" rIns="96600" wrap="square" tIns="48275">
            <a:noAutofit/>
          </a:bodyPr>
          <a:lstStyle/>
          <a:p>
            <a:pPr indent="0" lvl="0" marL="0" rtl="0" algn="l">
              <a:lnSpc>
                <a:spcPct val="100000"/>
              </a:lnSpc>
              <a:spcBef>
                <a:spcPts val="0"/>
              </a:spcBef>
              <a:spcAft>
                <a:spcPts val="0"/>
              </a:spcAft>
              <a:buClr>
                <a:schemeClr val="dk1"/>
              </a:buClr>
              <a:buSzPts val="2200"/>
              <a:buNone/>
            </a:pPr>
            <a:r>
              <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1100"/>
              <a:buNone/>
            </a:pPr>
            <a:r>
              <a:rPr lang="en" sz="2300">
                <a:solidFill>
                  <a:srgbClr val="191919"/>
                </a:solidFill>
                <a:highlight>
                  <a:schemeClr val="lt1"/>
                </a:highlight>
                <a:latin typeface="Montserrat"/>
                <a:ea typeface="Montserrat"/>
                <a:cs typeface="Montserrat"/>
                <a:sym typeface="Montserrat"/>
              </a:rPr>
              <a:t>On the basis of a person’s earlier </a:t>
            </a:r>
            <a:r>
              <a:rPr b="1" lang="en" sz="2300">
                <a:solidFill>
                  <a:srgbClr val="FF6600"/>
                </a:solidFill>
                <a:highlight>
                  <a:schemeClr val="lt1"/>
                </a:highlight>
                <a:latin typeface="Montserrat"/>
                <a:ea typeface="Montserrat"/>
                <a:cs typeface="Montserrat"/>
                <a:sym typeface="Montserrat"/>
              </a:rPr>
              <a:t>presence in or connection to a safe third country</a:t>
            </a:r>
            <a:r>
              <a:rPr lang="en" sz="2300">
                <a:solidFill>
                  <a:srgbClr val="191919"/>
                </a:solidFill>
                <a:highlight>
                  <a:schemeClr val="lt1"/>
                </a:highlight>
                <a:latin typeface="Montserrat"/>
                <a:ea typeface="Montserrat"/>
                <a:cs typeface="Montserrat"/>
                <a:sym typeface="Montserrat"/>
              </a:rPr>
              <a:t>, even if that particular country will not immediately agree to the person’s return.</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1100"/>
              <a:buNone/>
            </a:pPr>
            <a:r>
              <a:rPr lang="en" sz="2300">
                <a:solidFill>
                  <a:srgbClr val="191919"/>
                </a:solidFill>
                <a:highlight>
                  <a:schemeClr val="lt1"/>
                </a:highlight>
                <a:latin typeface="Montserrat"/>
                <a:ea typeface="Montserrat"/>
                <a:cs typeface="Montserrat"/>
                <a:sym typeface="Montserrat"/>
              </a:rPr>
              <a:t>Permit removal to </a:t>
            </a:r>
            <a:r>
              <a:rPr b="1" lang="en" sz="2300">
                <a:solidFill>
                  <a:srgbClr val="FF6600"/>
                </a:solidFill>
                <a:highlight>
                  <a:schemeClr val="lt1"/>
                </a:highlight>
                <a:latin typeface="Montserrat"/>
                <a:ea typeface="Montserrat"/>
                <a:cs typeface="Montserrat"/>
                <a:sym typeface="Montserrat"/>
              </a:rPr>
              <a:t>any safe third country</a:t>
            </a:r>
            <a:r>
              <a:rPr b="1" lang="en" sz="2300">
                <a:solidFill>
                  <a:srgbClr val="191919"/>
                </a:solidFill>
                <a:highlight>
                  <a:schemeClr val="lt1"/>
                </a:highlight>
                <a:latin typeface="Montserrat"/>
                <a:ea typeface="Montserrat"/>
                <a:cs typeface="Montserrat"/>
                <a:sym typeface="Montserrat"/>
              </a:rPr>
              <a:t> </a:t>
            </a:r>
            <a:r>
              <a:rPr lang="en" sz="2300">
                <a:solidFill>
                  <a:srgbClr val="191919"/>
                </a:solidFill>
                <a:highlight>
                  <a:schemeClr val="lt1"/>
                </a:highlight>
                <a:latin typeface="Montserrat"/>
                <a:ea typeface="Montserrat"/>
                <a:cs typeface="Montserrat"/>
                <a:sym typeface="Montserrat"/>
              </a:rPr>
              <a:t>that will take them.</a:t>
            </a:r>
            <a:endParaRPr sz="2300">
              <a:solidFill>
                <a:srgbClr val="191919"/>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2200"/>
              <a:buNone/>
            </a:pPr>
            <a:r>
              <a:rPr lang="en" sz="2300">
                <a:solidFill>
                  <a:srgbClr val="191919"/>
                </a:solidFill>
                <a:highlight>
                  <a:schemeClr val="lt1"/>
                </a:highlight>
                <a:latin typeface="Montserrat"/>
                <a:ea typeface="Montserrat"/>
                <a:cs typeface="Montserrat"/>
                <a:sym typeface="Montserrat"/>
              </a:rPr>
              <a:t>Included (=reinforced) in the </a:t>
            </a:r>
            <a:r>
              <a:rPr b="1" lang="en" sz="2300">
                <a:solidFill>
                  <a:srgbClr val="9900FF"/>
                </a:solidFill>
                <a:highlight>
                  <a:schemeClr val="lt1"/>
                </a:highlight>
                <a:latin typeface="Montserrat"/>
                <a:ea typeface="Montserrat"/>
                <a:cs typeface="Montserrat"/>
                <a:sym typeface="Montserrat"/>
              </a:rPr>
              <a:t>Nationality and Borders Act</a:t>
            </a:r>
            <a:endParaRPr b="1" sz="2300">
              <a:solidFill>
                <a:srgbClr val="9900FF"/>
              </a:solidFill>
              <a:highlight>
                <a:schemeClr val="lt1"/>
              </a:highlight>
              <a:latin typeface="Montserrat"/>
              <a:ea typeface="Montserrat"/>
              <a:cs typeface="Montserrat"/>
              <a:sym typeface="Montserrat"/>
            </a:endParaRPr>
          </a:p>
          <a:p>
            <a:pPr indent="0" lvl="0" marL="0" rtl="0" algn="l">
              <a:lnSpc>
                <a:spcPct val="100000"/>
              </a:lnSpc>
              <a:spcBef>
                <a:spcPts val="0"/>
              </a:spcBef>
              <a:spcAft>
                <a:spcPts val="0"/>
              </a:spcAft>
              <a:buSzPts val="2200"/>
              <a:buNone/>
            </a:pPr>
            <a:r>
              <a:t/>
            </a:r>
            <a:endParaRPr sz="23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200"/>
              <a:buNone/>
            </a:pPr>
            <a:r>
              <a:rPr b="1" lang="en" sz="2300">
                <a:solidFill>
                  <a:srgbClr val="9900FF"/>
                </a:solidFill>
                <a:latin typeface="Montserrat"/>
                <a:ea typeface="Montserrat"/>
                <a:cs typeface="Montserrat"/>
                <a:sym typeface="Montserrat"/>
              </a:rPr>
              <a:t>1 January 2021 - 30 June 2022:</a:t>
            </a:r>
            <a:endParaRPr b="1" sz="2300">
              <a:solidFill>
                <a:srgbClr val="9900FF"/>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500"/>
              <a:buNone/>
            </a:pPr>
            <a:r>
              <a:t/>
            </a:r>
            <a:endParaRPr b="1" sz="2600">
              <a:solidFill>
                <a:srgbClr val="FF6600"/>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2500"/>
              <a:buNone/>
            </a:pPr>
            <a:r>
              <a:rPr b="1" lang="en" sz="2900">
                <a:solidFill>
                  <a:srgbClr val="FF6600"/>
                </a:solidFill>
                <a:latin typeface="Montserrat"/>
                <a:ea typeface="Montserrat"/>
                <a:cs typeface="Montserrat"/>
                <a:sym typeface="Montserrat"/>
              </a:rPr>
              <a:t>15,898</a:t>
            </a:r>
            <a:r>
              <a:rPr lang="en" sz="2300">
                <a:solidFill>
                  <a:schemeClr val="dk1"/>
                </a:solidFill>
                <a:latin typeface="Montserrat"/>
                <a:ea typeface="Montserrat"/>
                <a:cs typeface="Montserrat"/>
                <a:sym typeface="Montserrat"/>
              </a:rPr>
              <a:t> people were issued with ‘notices of intent’ </a:t>
            </a:r>
            <a:endParaRPr sz="2300">
              <a:solidFill>
                <a:schemeClr val="dk1"/>
              </a:solidFill>
              <a:latin typeface="Montserrat"/>
              <a:ea typeface="Montserrat"/>
              <a:cs typeface="Montserrat"/>
              <a:sym typeface="Montserrat"/>
            </a:endParaRPr>
          </a:p>
          <a:p>
            <a:pPr indent="0" lvl="0" marL="0" rtl="0" algn="l">
              <a:lnSpc>
                <a:spcPct val="100000"/>
              </a:lnSpc>
              <a:spcBef>
                <a:spcPts val="0"/>
              </a:spcBef>
              <a:spcAft>
                <a:spcPts val="0"/>
              </a:spcAft>
              <a:buSzPts val="2200"/>
              <a:buNone/>
            </a:pPr>
            <a:r>
              <a:t/>
            </a:r>
            <a:endParaRPr sz="2300">
              <a:solidFill>
                <a:schemeClr val="dk1"/>
              </a:solidFill>
              <a:latin typeface="Montserrat"/>
              <a:ea typeface="Montserrat"/>
              <a:cs typeface="Montserrat"/>
              <a:sym typeface="Montserrat"/>
            </a:endParaRPr>
          </a:p>
          <a:p>
            <a:pPr indent="-389143" lvl="0" marL="966155" rtl="0" algn="l">
              <a:lnSpc>
                <a:spcPct val="100000"/>
              </a:lnSpc>
              <a:spcBef>
                <a:spcPts val="0"/>
              </a:spcBef>
              <a:spcAft>
                <a:spcPts val="0"/>
              </a:spcAft>
              <a:buClr>
                <a:schemeClr val="dk1"/>
              </a:buClr>
              <a:buSzPts val="2200"/>
              <a:buFont typeface="Montserrat"/>
              <a:buChar char="👉"/>
            </a:pPr>
            <a:r>
              <a:rPr b="1" lang="en" sz="2300">
                <a:solidFill>
                  <a:srgbClr val="FF6600"/>
                </a:solidFill>
                <a:latin typeface="Montserrat"/>
                <a:ea typeface="Montserrat"/>
                <a:cs typeface="Montserrat"/>
                <a:sym typeface="Montserrat"/>
              </a:rPr>
              <a:t>51%</a:t>
            </a:r>
            <a:r>
              <a:rPr lang="en" sz="2300">
                <a:solidFill>
                  <a:schemeClr val="dk1"/>
                </a:solidFill>
                <a:latin typeface="Montserrat"/>
                <a:ea typeface="Montserrat"/>
                <a:cs typeface="Montserrat"/>
                <a:sym typeface="Montserrat"/>
              </a:rPr>
              <a:t> have received a decision</a:t>
            </a:r>
            <a:endParaRPr sz="2300">
              <a:solidFill>
                <a:schemeClr val="dk1"/>
              </a:solidFill>
              <a:latin typeface="Montserrat"/>
              <a:ea typeface="Montserrat"/>
              <a:cs typeface="Montserrat"/>
              <a:sym typeface="Montserrat"/>
            </a:endParaRPr>
          </a:p>
          <a:p>
            <a:pPr indent="-389143" lvl="0" marL="1449232" rtl="0" algn="l">
              <a:lnSpc>
                <a:spcPct val="100000"/>
              </a:lnSpc>
              <a:spcBef>
                <a:spcPts val="0"/>
              </a:spcBef>
              <a:spcAft>
                <a:spcPts val="0"/>
              </a:spcAft>
              <a:buClr>
                <a:schemeClr val="dk1"/>
              </a:buClr>
              <a:buSzPts val="2200"/>
              <a:buFont typeface="Montserrat"/>
              <a:buChar char="👉"/>
            </a:pPr>
            <a:r>
              <a:rPr lang="en" sz="2300">
                <a:solidFill>
                  <a:schemeClr val="dk1"/>
                </a:solidFill>
                <a:latin typeface="Montserrat"/>
                <a:ea typeface="Montserrat"/>
                <a:cs typeface="Montserrat"/>
                <a:sym typeface="Montserrat"/>
              </a:rPr>
              <a:t>of which</a:t>
            </a:r>
            <a:r>
              <a:rPr b="1" lang="en" sz="2300">
                <a:solidFill>
                  <a:srgbClr val="FF6600"/>
                </a:solidFill>
                <a:latin typeface="Montserrat"/>
                <a:ea typeface="Montserrat"/>
                <a:cs typeface="Montserrat"/>
                <a:sym typeface="Montserrat"/>
              </a:rPr>
              <a:t> 99%</a:t>
            </a:r>
            <a:r>
              <a:rPr lang="en" sz="2300">
                <a:solidFill>
                  <a:schemeClr val="dk1"/>
                </a:solidFill>
                <a:latin typeface="Montserrat"/>
                <a:ea typeface="Montserrat"/>
                <a:cs typeface="Montserrat"/>
                <a:sym typeface="Montserrat"/>
              </a:rPr>
              <a:t> were subsequently admitted into the UK asylum system.</a:t>
            </a:r>
            <a:endParaRPr b="1" sz="2300">
              <a:solidFill>
                <a:srgbClr val="9900FF"/>
              </a:solidFill>
              <a:highlight>
                <a:schemeClr val="lt1"/>
              </a:highlight>
              <a:latin typeface="Montserrat"/>
              <a:ea typeface="Montserrat"/>
              <a:cs typeface="Montserrat"/>
              <a:sym typeface="Montserrat"/>
            </a:endParaRPr>
          </a:p>
        </p:txBody>
      </p:sp>
      <p:sp>
        <p:nvSpPr>
          <p:cNvPr id="127" name="Google Shape;127;g2885e2d6b79_0_62:notes"/>
          <p:cNvSpPr txBox="1"/>
          <p:nvPr>
            <p:ph idx="12" type="sldNum"/>
          </p:nvPr>
        </p:nvSpPr>
        <p:spPr>
          <a:xfrm>
            <a:off x="3902597" y="9516038"/>
            <a:ext cx="2985600" cy="501000"/>
          </a:xfrm>
          <a:prstGeom prst="rect">
            <a:avLst/>
          </a:prstGeom>
          <a:noFill/>
          <a:ln>
            <a:noFill/>
          </a:ln>
        </p:spPr>
        <p:txBody>
          <a:bodyPr anchorCtr="0" anchor="b" bIns="48275" lIns="96600" spcFirstLastPara="1" rIns="96600" wrap="square" tIns="48275">
            <a:noAutofit/>
          </a:bodyPr>
          <a:lstStyle/>
          <a:p>
            <a:pPr indent="0" lvl="0" marL="0" marR="0" rtl="0" algn="r">
              <a:lnSpc>
                <a:spcPct val="100000"/>
              </a:lnSpc>
              <a:spcBef>
                <a:spcPts val="0"/>
              </a:spcBef>
              <a:spcAft>
                <a:spcPts val="0"/>
              </a:spcAft>
              <a:buClr>
                <a:srgbClr val="000000"/>
              </a:buClr>
              <a:buSzPts val="1500"/>
              <a:buFont typeface="Arial"/>
              <a:buNone/>
            </a:pPr>
            <a:fld id="{00000000-1234-1234-1234-123412341234}" type="slidenum">
              <a:rPr b="0" i="0" lang="en" sz="1500" u="none" cap="none" strike="noStrike">
                <a:solidFill>
                  <a:srgbClr val="000000"/>
                </a:solidFill>
                <a:latin typeface="Arial"/>
                <a:ea typeface="Arial"/>
                <a:cs typeface="Arial"/>
                <a:sym typeface="Arial"/>
              </a:rPr>
              <a:t>‹#›</a:t>
            </a:fld>
            <a:endParaRPr b="0" i="0" sz="15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p18"/>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9" name="Google Shape;49;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p19"/>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19"/>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53" name="Google Shape;53;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 name="Shape 13"/>
        <p:cNvGrpSpPr/>
        <p:nvPr/>
      </p:nvGrpSpPr>
      <p:grpSpPr>
        <a:xfrm>
          <a:off x="0" y="0"/>
          <a:ext cx="0" cy="0"/>
          <a:chOff x="0" y="0"/>
          <a:chExt cx="0" cy="0"/>
        </a:xfrm>
      </p:grpSpPr>
      <p:sp>
        <p:nvSpPr>
          <p:cNvPr id="14" name="Google Shape;14;p10"/>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6" name="Google Shape;16;p1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7" name="Google Shape;17;p10"/>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8" name="Google Shape;18;p1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1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5" name="Google Shape;25;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8" name="Google Shape;28;p13"/>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9" name="Google Shape;29;p13"/>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0" name="Google Shape;30;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3" name="Google Shape;33;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15"/>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6" name="Google Shape;36;p15"/>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7" name="Google Shape;37;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p16"/>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0" name="Google Shape;40;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17"/>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17"/>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4" name="Google Shape;44;p17"/>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5" name="Google Shape;45;p17"/>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6" name="Google Shape;46;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hyperlink" Target="https://leeds.public-i.tv/core/portal/webcast_interactive/79924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hyperlink" Target="http://www.asylummatter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refugeecouncil.org.uk/information/refugee-asylum-facts/top-10-facts-about-refugees-and-people-seeking-asylum/"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theguardian.com/global-development/2023/mar/29/revealed-66-children-still-missing-from-just-one-uk-local-authority-after-vanishing-from-asylum-hotel#:~:text=The%20figure%20included%2076%20youngsters,youngsters%20made%20wards%20of%20cour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p:nvPr/>
        </p:nvSpPr>
        <p:spPr>
          <a:xfrm>
            <a:off x="107554" y="87449"/>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 name="Google Shape;61;p1"/>
          <p:cNvSpPr txBox="1"/>
          <p:nvPr>
            <p:ph type="ctrTitle"/>
          </p:nvPr>
        </p:nvSpPr>
        <p:spPr>
          <a:xfrm>
            <a:off x="230600" y="-182700"/>
            <a:ext cx="8520600" cy="287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Clr>
                <a:schemeClr val="dk1"/>
              </a:buClr>
              <a:buSzPts val="5778"/>
              <a:buFont typeface="Arial"/>
              <a:buNone/>
            </a:pPr>
            <a:r>
              <a:rPr b="1" lang="en" sz="3300">
                <a:solidFill>
                  <a:srgbClr val="FF6600"/>
                </a:solidFill>
                <a:latin typeface="Montserrat"/>
                <a:ea typeface="Montserrat"/>
                <a:cs typeface="Montserrat"/>
                <a:sym typeface="Montserrat"/>
              </a:rPr>
              <a:t>Illegal Migration Act:</a:t>
            </a:r>
            <a:endParaRPr b="1" sz="3300">
              <a:solidFill>
                <a:srgbClr val="FF6600"/>
              </a:solidFill>
              <a:latin typeface="Montserrat"/>
              <a:ea typeface="Montserrat"/>
              <a:cs typeface="Montserrat"/>
              <a:sym typeface="Montserrat"/>
            </a:endParaRPr>
          </a:p>
          <a:p>
            <a:pPr indent="0" lvl="0" marL="0" rtl="0" algn="ctr">
              <a:lnSpc>
                <a:spcPct val="100000"/>
              </a:lnSpc>
              <a:spcBef>
                <a:spcPts val="0"/>
              </a:spcBef>
              <a:spcAft>
                <a:spcPts val="0"/>
              </a:spcAft>
              <a:buClr>
                <a:schemeClr val="dk1"/>
              </a:buClr>
              <a:buSzPts val="5778"/>
              <a:buFont typeface="Arial"/>
              <a:buNone/>
            </a:pPr>
            <a:r>
              <a:rPr b="1" lang="en" sz="3300">
                <a:solidFill>
                  <a:srgbClr val="FF6600"/>
                </a:solidFill>
                <a:latin typeface="Montserrat"/>
                <a:ea typeface="Montserrat"/>
                <a:cs typeface="Montserrat"/>
                <a:sym typeface="Montserrat"/>
              </a:rPr>
              <a:t>Impacts</a:t>
            </a:r>
            <a:endParaRPr b="1" sz="3300">
              <a:solidFill>
                <a:srgbClr val="FF6600"/>
              </a:solidFill>
              <a:latin typeface="Montserrat"/>
              <a:ea typeface="Montserrat"/>
              <a:cs typeface="Montserrat"/>
              <a:sym typeface="Montserrat"/>
            </a:endParaRPr>
          </a:p>
          <a:p>
            <a:pPr indent="0" lvl="0" marL="0" rtl="0" algn="ctr">
              <a:lnSpc>
                <a:spcPct val="100000"/>
              </a:lnSpc>
              <a:spcBef>
                <a:spcPts val="0"/>
              </a:spcBef>
              <a:spcAft>
                <a:spcPts val="0"/>
              </a:spcAft>
              <a:buSzPts val="5778"/>
              <a:buNone/>
            </a:pPr>
            <a:r>
              <a:t/>
            </a:r>
            <a:endParaRPr b="1" sz="1833">
              <a:solidFill>
                <a:srgbClr val="FF6600"/>
              </a:solidFill>
              <a:latin typeface="Montserrat"/>
              <a:ea typeface="Montserrat"/>
              <a:cs typeface="Montserrat"/>
              <a:sym typeface="Montserrat"/>
            </a:endParaRPr>
          </a:p>
          <a:p>
            <a:pPr indent="0" lvl="0" marL="0" rtl="0" algn="ctr">
              <a:lnSpc>
                <a:spcPct val="100000"/>
              </a:lnSpc>
              <a:spcBef>
                <a:spcPts val="0"/>
              </a:spcBef>
              <a:spcAft>
                <a:spcPts val="0"/>
              </a:spcAft>
              <a:buSzPts val="5778"/>
              <a:buNone/>
            </a:pPr>
            <a:r>
              <a:rPr b="1" lang="en" sz="1833">
                <a:solidFill>
                  <a:srgbClr val="FF6600"/>
                </a:solidFill>
                <a:latin typeface="Montserrat"/>
                <a:ea typeface="Montserrat"/>
                <a:cs typeface="Montserrat"/>
                <a:sym typeface="Montserrat"/>
              </a:rPr>
              <a:t>Leeds Strategic Migration Board</a:t>
            </a:r>
            <a:endParaRPr b="1" sz="1833">
              <a:solidFill>
                <a:srgbClr val="FF6600"/>
              </a:solidFill>
              <a:latin typeface="Montserrat"/>
              <a:ea typeface="Montserrat"/>
              <a:cs typeface="Montserrat"/>
              <a:sym typeface="Montserrat"/>
            </a:endParaRPr>
          </a:p>
          <a:p>
            <a:pPr indent="0" lvl="0" marL="0" rtl="0" algn="ctr">
              <a:lnSpc>
                <a:spcPct val="100000"/>
              </a:lnSpc>
              <a:spcBef>
                <a:spcPts val="0"/>
              </a:spcBef>
              <a:spcAft>
                <a:spcPts val="0"/>
              </a:spcAft>
              <a:buSzPts val="5778"/>
              <a:buNone/>
            </a:pPr>
            <a:r>
              <a:rPr b="1" lang="en" sz="1850">
                <a:solidFill>
                  <a:srgbClr val="FF6600"/>
                </a:solidFill>
                <a:latin typeface="Montserrat"/>
                <a:ea typeface="Montserrat"/>
                <a:cs typeface="Montserrat"/>
                <a:sym typeface="Montserrat"/>
              </a:rPr>
              <a:t>October 2023</a:t>
            </a:r>
            <a:endParaRPr b="1" sz="1850">
              <a:solidFill>
                <a:srgbClr val="FF6600"/>
              </a:solidFill>
              <a:latin typeface="Montserrat"/>
              <a:ea typeface="Montserrat"/>
              <a:cs typeface="Montserrat"/>
              <a:sym typeface="Montserrat"/>
            </a:endParaRPr>
          </a:p>
          <a:p>
            <a:pPr indent="0" lvl="0" marL="0" rtl="0" algn="ctr">
              <a:lnSpc>
                <a:spcPct val="100000"/>
              </a:lnSpc>
              <a:spcBef>
                <a:spcPts val="0"/>
              </a:spcBef>
              <a:spcAft>
                <a:spcPts val="0"/>
              </a:spcAft>
              <a:buSzPts val="5778"/>
              <a:buNone/>
            </a:pPr>
            <a:r>
              <a:rPr lang="en" sz="1850">
                <a:solidFill>
                  <a:srgbClr val="FF6600"/>
                </a:solidFill>
                <a:latin typeface="Montserrat"/>
                <a:ea typeface="Montserrat"/>
                <a:cs typeface="Montserrat"/>
                <a:sym typeface="Montserrat"/>
              </a:rPr>
              <a:t>Mary Brandon, Asylum Matters</a:t>
            </a:r>
            <a:endParaRPr sz="1850">
              <a:solidFill>
                <a:srgbClr val="FF6600"/>
              </a:solidFill>
              <a:latin typeface="Montserrat"/>
              <a:ea typeface="Montserrat"/>
              <a:cs typeface="Montserrat"/>
              <a:sym typeface="Montserrat"/>
            </a:endParaRPr>
          </a:p>
        </p:txBody>
      </p:sp>
      <p:pic>
        <p:nvPicPr>
          <p:cNvPr id="62" name="Google Shape;62;p1"/>
          <p:cNvPicPr preferRelativeResize="0"/>
          <p:nvPr/>
        </p:nvPicPr>
        <p:blipFill rotWithShape="1">
          <a:blip r:embed="rId3">
            <a:alphaModFix/>
          </a:blip>
          <a:srcRect b="0" l="0" r="0" t="0"/>
          <a:stretch/>
        </p:blipFill>
        <p:spPr>
          <a:xfrm>
            <a:off x="2360500" y="2921825"/>
            <a:ext cx="4422975" cy="1977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2885e2d6b79_1_2"/>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8" name="Google Shape;138;g2885e2d6b79_1_2"/>
          <p:cNvSpPr txBox="1"/>
          <p:nvPr/>
        </p:nvSpPr>
        <p:spPr>
          <a:xfrm>
            <a:off x="611550" y="249499"/>
            <a:ext cx="8208900" cy="2031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 sz="3100" u="none" cap="none" strike="noStrike">
                <a:solidFill>
                  <a:srgbClr val="9900FF"/>
                </a:solidFill>
                <a:latin typeface="Montserrat"/>
                <a:ea typeface="Montserrat"/>
                <a:cs typeface="Montserrat"/>
                <a:sym typeface="Montserrat"/>
              </a:rPr>
              <a:t>Illegal Migration Act: </a:t>
            </a:r>
            <a:endParaRPr b="1" i="0" sz="31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rPr b="1" i="0" lang="en" sz="2100" u="none" cap="none" strike="noStrike">
                <a:solidFill>
                  <a:srgbClr val="9900FF"/>
                </a:solidFill>
                <a:latin typeface="Montserrat"/>
                <a:ea typeface="Montserrat"/>
                <a:cs typeface="Montserrat"/>
                <a:sym typeface="Montserrat"/>
              </a:rPr>
              <a:t>Impacts on legal services</a:t>
            </a:r>
            <a:endParaRPr b="1" i="0" sz="21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t/>
            </a:r>
            <a:endParaRPr b="0" i="0" sz="1400" u="none" cap="none" strike="noStrike">
              <a:solidFill>
                <a:srgbClr val="9900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EB3F1D"/>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
        <p:nvSpPr>
          <p:cNvPr id="139" name="Google Shape;139;g2885e2d6b79_1_2"/>
          <p:cNvSpPr txBox="1"/>
          <p:nvPr/>
        </p:nvSpPr>
        <p:spPr>
          <a:xfrm>
            <a:off x="340800" y="1347425"/>
            <a:ext cx="8462400" cy="3140100"/>
          </a:xfrm>
          <a:prstGeom prst="rect">
            <a:avLst/>
          </a:prstGeom>
          <a:noFill/>
          <a:ln>
            <a:noFill/>
          </a:ln>
        </p:spPr>
        <p:txBody>
          <a:bodyPr anchorCtr="0" anchor="t" bIns="91425" lIns="91425" spcFirstLastPara="1" rIns="91425" wrap="square" tIns="91425">
            <a:spAutoFit/>
          </a:bodyPr>
          <a:lstStyle/>
          <a:p>
            <a:pPr indent="-304800" lvl="0" marL="457200" marR="0" rtl="0" algn="l">
              <a:lnSpc>
                <a:spcPct val="100000"/>
              </a:lnSpc>
              <a:spcBef>
                <a:spcPts val="0"/>
              </a:spcBef>
              <a:spcAft>
                <a:spcPts val="0"/>
              </a:spcAft>
              <a:buClr>
                <a:srgbClr val="000000"/>
              </a:buClr>
              <a:buSzPts val="1200"/>
              <a:buFont typeface="Raleway"/>
              <a:buChar char="●"/>
            </a:pPr>
            <a:r>
              <a:rPr b="0" i="0" lang="en" sz="1300" u="none" cap="none" strike="noStrike">
                <a:solidFill>
                  <a:srgbClr val="000000"/>
                </a:solidFill>
                <a:latin typeface="Raleway"/>
                <a:ea typeface="Raleway"/>
                <a:cs typeface="Raleway"/>
                <a:sym typeface="Raleway"/>
              </a:rPr>
              <a:t>Legal representatives will be able to do very little to assist, there are very few legal services to be offered to prevent </a:t>
            </a:r>
            <a:r>
              <a:rPr lang="en" sz="1300">
                <a:latin typeface="Raleway"/>
                <a:ea typeface="Raleway"/>
                <a:cs typeface="Raleway"/>
                <a:sym typeface="Raleway"/>
              </a:rPr>
              <a:t>detention and/or removal</a:t>
            </a:r>
            <a:r>
              <a:rPr b="0" i="0" lang="en" sz="1300" u="none" cap="none" strike="noStrike">
                <a:solidFill>
                  <a:srgbClr val="000000"/>
                </a:solidFill>
                <a:latin typeface="Raleway"/>
                <a:ea typeface="Raleway"/>
                <a:cs typeface="Raleway"/>
                <a:sym typeface="Raleway"/>
              </a:rPr>
              <a:t>, except out of time suspensive claims, JR / habeas corpus / bail procedures, and any strategic litigation  </a:t>
            </a:r>
            <a:endParaRPr b="0" i="0" sz="1300" u="none" cap="none" strike="noStrike">
              <a:solidFill>
                <a:srgbClr val="000000"/>
              </a:solidFill>
              <a:latin typeface="Raleway"/>
              <a:ea typeface="Raleway"/>
              <a:cs typeface="Raleway"/>
              <a:sym typeface="Raleway"/>
            </a:endParaRPr>
          </a:p>
          <a:p>
            <a:pPr indent="-304800" lvl="0" marL="457200" marR="0" rtl="0" algn="l">
              <a:lnSpc>
                <a:spcPct val="100000"/>
              </a:lnSpc>
              <a:spcBef>
                <a:spcPts val="1000"/>
              </a:spcBef>
              <a:spcAft>
                <a:spcPts val="0"/>
              </a:spcAft>
              <a:buClr>
                <a:srgbClr val="000000"/>
              </a:buClr>
              <a:buSzPts val="1200"/>
              <a:buFont typeface="Raleway"/>
              <a:buChar char="●"/>
            </a:pPr>
            <a:r>
              <a:rPr b="0" i="0" lang="en" sz="1300" u="none" cap="none" strike="noStrike">
                <a:solidFill>
                  <a:srgbClr val="000000"/>
                </a:solidFill>
                <a:latin typeface="Raleway"/>
                <a:ea typeface="Raleway"/>
                <a:cs typeface="Raleway"/>
                <a:sym typeface="Raleway"/>
              </a:rPr>
              <a:t>Some have no capacity to provide services under IMA or capacity is v limited + legal aid deserts. </a:t>
            </a:r>
            <a:endParaRPr b="0" i="0" sz="1300" u="none" cap="none" strike="noStrike">
              <a:solidFill>
                <a:srgbClr val="000000"/>
              </a:solidFill>
              <a:latin typeface="Raleway"/>
              <a:ea typeface="Raleway"/>
              <a:cs typeface="Raleway"/>
              <a:sym typeface="Raleway"/>
            </a:endParaRPr>
          </a:p>
          <a:p>
            <a:pPr indent="-304800" lvl="0" marL="457200" marR="0" rtl="0" algn="l">
              <a:lnSpc>
                <a:spcPct val="100000"/>
              </a:lnSpc>
              <a:spcBef>
                <a:spcPts val="1000"/>
              </a:spcBef>
              <a:spcAft>
                <a:spcPts val="0"/>
              </a:spcAft>
              <a:buClr>
                <a:srgbClr val="000000"/>
              </a:buClr>
              <a:buSzPts val="1200"/>
              <a:buFont typeface="Raleway"/>
              <a:buChar char="●"/>
            </a:pPr>
            <a:r>
              <a:rPr b="0" i="0" lang="en" sz="1300" u="none" cap="none" strike="noStrike">
                <a:solidFill>
                  <a:srgbClr val="000000"/>
                </a:solidFill>
                <a:latin typeface="Raleway"/>
                <a:ea typeface="Raleway"/>
                <a:cs typeface="Raleway"/>
                <a:sym typeface="Raleway"/>
              </a:rPr>
              <a:t>No capacity to run cases in 8 days. </a:t>
            </a:r>
            <a:endParaRPr b="0" i="0" sz="1300" u="none" cap="none" strike="noStrike">
              <a:solidFill>
                <a:srgbClr val="000000"/>
              </a:solidFill>
              <a:latin typeface="Raleway"/>
              <a:ea typeface="Raleway"/>
              <a:cs typeface="Raleway"/>
              <a:sym typeface="Raleway"/>
            </a:endParaRPr>
          </a:p>
          <a:p>
            <a:pPr indent="-304800" lvl="0" marL="457200" marR="0" rtl="0" algn="l">
              <a:lnSpc>
                <a:spcPct val="100000"/>
              </a:lnSpc>
              <a:spcBef>
                <a:spcPts val="1000"/>
              </a:spcBef>
              <a:spcAft>
                <a:spcPts val="0"/>
              </a:spcAft>
              <a:buClr>
                <a:srgbClr val="000000"/>
              </a:buClr>
              <a:buSzPts val="1200"/>
              <a:buFont typeface="Raleway"/>
              <a:buChar char="●"/>
            </a:pPr>
            <a:r>
              <a:rPr b="0" i="0" lang="en" sz="1300" u="none" cap="none" strike="noStrike">
                <a:solidFill>
                  <a:srgbClr val="000000"/>
                </a:solidFill>
                <a:latin typeface="Raleway"/>
                <a:ea typeface="Raleway"/>
                <a:cs typeface="Raleway"/>
                <a:sym typeface="Raleway"/>
              </a:rPr>
              <a:t>Many will have to re-train. </a:t>
            </a:r>
            <a:endParaRPr b="0" i="0" sz="1300" u="none" cap="none" strike="noStrike">
              <a:solidFill>
                <a:srgbClr val="000000"/>
              </a:solidFill>
              <a:latin typeface="Raleway"/>
              <a:ea typeface="Raleway"/>
              <a:cs typeface="Raleway"/>
              <a:sym typeface="Raleway"/>
            </a:endParaRPr>
          </a:p>
          <a:p>
            <a:pPr indent="-304800" lvl="0" marL="457200" marR="0" rtl="0" algn="l">
              <a:lnSpc>
                <a:spcPct val="100000"/>
              </a:lnSpc>
              <a:spcBef>
                <a:spcPts val="1000"/>
              </a:spcBef>
              <a:spcAft>
                <a:spcPts val="0"/>
              </a:spcAft>
              <a:buClr>
                <a:srgbClr val="000000"/>
              </a:buClr>
              <a:buSzPts val="1200"/>
              <a:buFont typeface="Raleway"/>
              <a:buChar char="●"/>
            </a:pPr>
            <a:r>
              <a:rPr b="0" i="0" lang="en" sz="1300" u="none" cap="none" strike="noStrike">
                <a:solidFill>
                  <a:srgbClr val="000000"/>
                </a:solidFill>
                <a:latin typeface="Raleway"/>
                <a:ea typeface="Raleway"/>
                <a:cs typeface="Raleway"/>
                <a:sym typeface="Raleway"/>
              </a:rPr>
              <a:t>Retention and recruitment a huge challenge.  </a:t>
            </a:r>
            <a:endParaRPr b="0" i="0" sz="1300" u="none" cap="none" strike="noStrike">
              <a:solidFill>
                <a:srgbClr val="000000"/>
              </a:solidFill>
              <a:latin typeface="Raleway"/>
              <a:ea typeface="Raleway"/>
              <a:cs typeface="Raleway"/>
              <a:sym typeface="Raleway"/>
            </a:endParaRPr>
          </a:p>
          <a:p>
            <a:pPr indent="-304800" lvl="0" marL="457200" marR="0" rtl="0" algn="l">
              <a:lnSpc>
                <a:spcPct val="100000"/>
              </a:lnSpc>
              <a:spcBef>
                <a:spcPts val="1000"/>
              </a:spcBef>
              <a:spcAft>
                <a:spcPts val="0"/>
              </a:spcAft>
              <a:buClr>
                <a:srgbClr val="000000"/>
              </a:buClr>
              <a:buSzPts val="1200"/>
              <a:buFont typeface="Raleway"/>
              <a:buChar char="●"/>
            </a:pPr>
            <a:r>
              <a:rPr b="0" i="0" lang="en" sz="1300" u="none" cap="none" strike="noStrike">
                <a:solidFill>
                  <a:srgbClr val="000000"/>
                </a:solidFill>
                <a:latin typeface="Raleway"/>
                <a:ea typeface="Raleway"/>
                <a:cs typeface="Raleway"/>
                <a:sym typeface="Raleway"/>
              </a:rPr>
              <a:t>Shift from domestic cases to non-suspensive appeals, Strasbourg claims etc.</a:t>
            </a:r>
            <a:endParaRPr b="0" i="0" sz="1300" u="none" cap="none" strike="noStrike">
              <a:solidFill>
                <a:srgbClr val="000000"/>
              </a:solidFill>
              <a:latin typeface="Raleway"/>
              <a:ea typeface="Raleway"/>
              <a:cs typeface="Raleway"/>
              <a:sym typeface="Raleway"/>
            </a:endParaRPr>
          </a:p>
          <a:p>
            <a:pPr indent="-304800" lvl="0" marL="457200" marR="0" rtl="0" algn="l">
              <a:lnSpc>
                <a:spcPct val="100000"/>
              </a:lnSpc>
              <a:spcBef>
                <a:spcPts val="1000"/>
              </a:spcBef>
              <a:spcAft>
                <a:spcPts val="0"/>
              </a:spcAft>
              <a:buClr>
                <a:srgbClr val="000000"/>
              </a:buClr>
              <a:buSzPts val="1200"/>
              <a:buFont typeface="Raleway"/>
              <a:buChar char="●"/>
            </a:pPr>
            <a:r>
              <a:rPr b="0" i="0" lang="en" sz="1300" u="none" cap="none" strike="noStrike">
                <a:solidFill>
                  <a:srgbClr val="000000"/>
                </a:solidFill>
                <a:latin typeface="Raleway"/>
                <a:ea typeface="Raleway"/>
                <a:cs typeface="Raleway"/>
                <a:sym typeface="Raleway"/>
              </a:rPr>
              <a:t>Need for urgent, possibly shorter, medico-legal reports  Ties in with MEX report that lack of legal advice is the new norm and a sector-wide strategy is needed</a:t>
            </a:r>
            <a:endParaRPr b="0" i="0" sz="1200" u="none" cap="none" strike="noStrike">
              <a:solidFill>
                <a:srgbClr val="000000"/>
              </a:solidFill>
              <a:latin typeface="Raleway"/>
              <a:ea typeface="Raleway"/>
              <a:cs typeface="Raleway"/>
              <a:sym typeface="Raleway"/>
            </a:endParaRPr>
          </a:p>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Raleway"/>
              <a:ea typeface="Raleway"/>
              <a:cs typeface="Raleway"/>
              <a:sym typeface="Raleway"/>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885e2d6b79_0_71"/>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6" name="Google Shape;146;g2885e2d6b79_0_71"/>
          <p:cNvSpPr txBox="1"/>
          <p:nvPr/>
        </p:nvSpPr>
        <p:spPr>
          <a:xfrm>
            <a:off x="484900" y="526949"/>
            <a:ext cx="8208900" cy="1662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 sz="2800" u="none" cap="none" strike="noStrike">
                <a:solidFill>
                  <a:srgbClr val="9900FF"/>
                </a:solidFill>
                <a:latin typeface="Montserrat"/>
                <a:ea typeface="Montserrat"/>
                <a:cs typeface="Montserrat"/>
                <a:sym typeface="Montserrat"/>
              </a:rPr>
              <a:t>Discussion: how to respond/prepare</a:t>
            </a:r>
            <a:endParaRPr b="1" i="0" sz="28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t/>
            </a:r>
            <a:endParaRPr b="0" i="0" sz="1400" u="none" cap="none" strike="noStrike">
              <a:solidFill>
                <a:srgbClr val="9900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EB3F1D"/>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
        <p:nvSpPr>
          <p:cNvPr id="147" name="Google Shape;147;g2885e2d6b79_0_71"/>
          <p:cNvSpPr txBox="1"/>
          <p:nvPr/>
        </p:nvSpPr>
        <p:spPr>
          <a:xfrm>
            <a:off x="358150" y="1005950"/>
            <a:ext cx="8462400" cy="4417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t/>
            </a:r>
            <a:endParaRPr b="0" i="0" sz="1700" u="none" cap="none" strike="noStrike">
              <a:solidFill>
                <a:srgbClr val="000000"/>
              </a:solidFill>
              <a:latin typeface="Raleway"/>
              <a:ea typeface="Raleway"/>
              <a:cs typeface="Raleway"/>
              <a:sym typeface="Raleway"/>
            </a:endParaRPr>
          </a:p>
          <a:p>
            <a:pPr indent="-330200" lvl="0" marL="457200" marR="0" rtl="0" algn="l">
              <a:lnSpc>
                <a:spcPct val="100000"/>
              </a:lnSpc>
              <a:spcBef>
                <a:spcPts val="1000"/>
              </a:spcBef>
              <a:spcAft>
                <a:spcPts val="0"/>
              </a:spcAft>
              <a:buClr>
                <a:schemeClr val="dk1"/>
              </a:buClr>
              <a:buSzPts val="1600"/>
              <a:buFont typeface="Raleway"/>
              <a:buChar char="●"/>
            </a:pPr>
            <a:r>
              <a:rPr b="1" i="0" lang="en" sz="1600" u="none" cap="none" strike="noStrike">
                <a:solidFill>
                  <a:schemeClr val="dk1"/>
                </a:solidFill>
                <a:latin typeface="Raleway"/>
                <a:ea typeface="Raleway"/>
                <a:cs typeface="Raleway"/>
                <a:sym typeface="Raleway"/>
              </a:rPr>
              <a:t>Evidence </a:t>
            </a:r>
            <a:r>
              <a:rPr b="0" i="0" lang="en" sz="1600" u="none" cap="none" strike="noStrike">
                <a:solidFill>
                  <a:schemeClr val="dk1"/>
                </a:solidFill>
                <a:latin typeface="Raleway"/>
                <a:ea typeface="Raleway"/>
                <a:cs typeface="Raleway"/>
                <a:sym typeface="Raleway"/>
              </a:rPr>
              <a:t>support provided (by VCS and by local authorities)</a:t>
            </a:r>
            <a:r>
              <a:rPr lang="en" sz="1600">
                <a:solidFill>
                  <a:schemeClr val="dk1"/>
                </a:solidFill>
                <a:latin typeface="Raleway"/>
                <a:ea typeface="Raleway"/>
                <a:cs typeface="Raleway"/>
                <a:sym typeface="Raleway"/>
              </a:rPr>
              <a:t>, and use this to challenge the policies</a:t>
            </a:r>
            <a:endParaRPr b="0" i="0" sz="1600" u="none" cap="none" strike="noStrike">
              <a:solidFill>
                <a:schemeClr val="dk1"/>
              </a:solidFill>
              <a:latin typeface="Raleway"/>
              <a:ea typeface="Raleway"/>
              <a:cs typeface="Raleway"/>
              <a:sym typeface="Raleway"/>
            </a:endParaRPr>
          </a:p>
          <a:p>
            <a:pPr indent="-330200" lvl="0" marL="457200" marR="0" rtl="0" algn="l">
              <a:lnSpc>
                <a:spcPct val="100000"/>
              </a:lnSpc>
              <a:spcBef>
                <a:spcPts val="1000"/>
              </a:spcBef>
              <a:spcAft>
                <a:spcPts val="0"/>
              </a:spcAft>
              <a:buClr>
                <a:schemeClr val="dk1"/>
              </a:buClr>
              <a:buSzPts val="1600"/>
              <a:buFont typeface="Raleway"/>
              <a:buChar char="●"/>
            </a:pPr>
            <a:r>
              <a:rPr b="1" i="0" lang="en" sz="1600" u="none" cap="none" strike="noStrike">
                <a:solidFill>
                  <a:schemeClr val="dk1"/>
                </a:solidFill>
                <a:latin typeface="Raleway"/>
                <a:ea typeface="Raleway"/>
                <a:cs typeface="Raleway"/>
                <a:sym typeface="Raleway"/>
              </a:rPr>
              <a:t>Maximise immigration advice</a:t>
            </a:r>
            <a:r>
              <a:rPr b="0" i="0" lang="en" sz="1600" u="none" cap="none" strike="noStrike">
                <a:solidFill>
                  <a:schemeClr val="dk1"/>
                </a:solidFill>
                <a:latin typeface="Raleway"/>
                <a:ea typeface="Raleway"/>
                <a:cs typeface="Raleway"/>
                <a:sym typeface="Raleway"/>
              </a:rPr>
              <a:t> </a:t>
            </a:r>
            <a:r>
              <a:rPr b="1" i="0" lang="en" sz="1600" u="none" cap="none" strike="noStrike">
                <a:solidFill>
                  <a:schemeClr val="dk1"/>
                </a:solidFill>
                <a:latin typeface="Raleway"/>
                <a:ea typeface="Raleway"/>
                <a:cs typeface="Raleway"/>
                <a:sym typeface="Raleway"/>
              </a:rPr>
              <a:t>provision</a:t>
            </a:r>
            <a:r>
              <a:rPr lang="en" sz="1600">
                <a:solidFill>
                  <a:schemeClr val="dk1"/>
                </a:solidFill>
                <a:latin typeface="Raleway"/>
                <a:ea typeface="Raleway"/>
                <a:cs typeface="Raleway"/>
                <a:sym typeface="Raleway"/>
              </a:rPr>
              <a:t>- to ensure legal challenges to the policies at individual and strategic level</a:t>
            </a:r>
            <a:endParaRPr b="0" i="0" sz="1600" u="none" cap="none" strike="noStrike">
              <a:solidFill>
                <a:schemeClr val="dk1"/>
              </a:solidFill>
              <a:latin typeface="Raleway"/>
              <a:ea typeface="Raleway"/>
              <a:cs typeface="Raleway"/>
              <a:sym typeface="Raleway"/>
            </a:endParaRPr>
          </a:p>
          <a:p>
            <a:pPr indent="-330200" lvl="0" marL="457200" rtl="0" algn="l">
              <a:spcBef>
                <a:spcPts val="1000"/>
              </a:spcBef>
              <a:spcAft>
                <a:spcPts val="0"/>
              </a:spcAft>
              <a:buClr>
                <a:schemeClr val="dk1"/>
              </a:buClr>
              <a:buSzPts val="1600"/>
              <a:buFont typeface="Raleway"/>
              <a:buChar char="●"/>
            </a:pPr>
            <a:r>
              <a:rPr b="1" lang="en" sz="1600">
                <a:solidFill>
                  <a:schemeClr val="dk1"/>
                </a:solidFill>
                <a:latin typeface="Raleway"/>
                <a:ea typeface="Raleway"/>
                <a:cs typeface="Raleway"/>
                <a:sym typeface="Raleway"/>
              </a:rPr>
              <a:t>Sharing best practice:</a:t>
            </a:r>
            <a:r>
              <a:rPr lang="en" sz="1600">
                <a:solidFill>
                  <a:schemeClr val="dk1"/>
                </a:solidFill>
                <a:latin typeface="Raleway"/>
                <a:ea typeface="Raleway"/>
                <a:cs typeface="Raleway"/>
                <a:sym typeface="Raleway"/>
              </a:rPr>
              <a:t> Learn from organisations who already work with people marginalised from safety nets and protections- people with NRPF, people who have had their asylum claims refused, undocumented people.. </a:t>
            </a:r>
            <a:endParaRPr sz="1600">
              <a:solidFill>
                <a:schemeClr val="dk1"/>
              </a:solidFill>
              <a:latin typeface="Raleway"/>
              <a:ea typeface="Raleway"/>
              <a:cs typeface="Raleway"/>
              <a:sym typeface="Raleway"/>
            </a:endParaRPr>
          </a:p>
          <a:p>
            <a:pPr indent="-330200" lvl="0" marL="457200" marR="0" rtl="0" algn="l">
              <a:lnSpc>
                <a:spcPct val="100000"/>
              </a:lnSpc>
              <a:spcBef>
                <a:spcPts val="1000"/>
              </a:spcBef>
              <a:spcAft>
                <a:spcPts val="0"/>
              </a:spcAft>
              <a:buClr>
                <a:schemeClr val="dk1"/>
              </a:buClr>
              <a:buSzPts val="1600"/>
              <a:buFont typeface="Raleway"/>
              <a:buChar char="●"/>
            </a:pPr>
            <a:r>
              <a:rPr b="1" i="0" lang="en" sz="1600" u="none" cap="none" strike="noStrike">
                <a:solidFill>
                  <a:schemeClr val="dk1"/>
                </a:solidFill>
                <a:latin typeface="Raleway"/>
                <a:ea typeface="Raleway"/>
                <a:cs typeface="Raleway"/>
                <a:sym typeface="Raleway"/>
              </a:rPr>
              <a:t>Sustainability and well being</a:t>
            </a:r>
            <a:r>
              <a:rPr b="0" i="0" lang="en" sz="1600" u="none" cap="none" strike="noStrike">
                <a:solidFill>
                  <a:schemeClr val="dk1"/>
                </a:solidFill>
                <a:latin typeface="Raleway"/>
                <a:ea typeface="Raleway"/>
                <a:cs typeface="Raleway"/>
                <a:sym typeface="Raleway"/>
              </a:rPr>
              <a:t> prioritised for staff and volunteers, as well as service users</a:t>
            </a:r>
            <a:endParaRPr b="0" i="0" sz="1600" u="none" cap="none" strike="noStrike">
              <a:solidFill>
                <a:schemeClr val="dk1"/>
              </a:solidFill>
              <a:latin typeface="Raleway"/>
              <a:ea typeface="Raleway"/>
              <a:cs typeface="Raleway"/>
              <a:sym typeface="Raleway"/>
            </a:endParaRPr>
          </a:p>
          <a:p>
            <a:pPr indent="-330200" lvl="0" marL="457200" marR="0" rtl="0" algn="l">
              <a:lnSpc>
                <a:spcPct val="100000"/>
              </a:lnSpc>
              <a:spcBef>
                <a:spcPts val="1000"/>
              </a:spcBef>
              <a:spcAft>
                <a:spcPts val="0"/>
              </a:spcAft>
              <a:buClr>
                <a:schemeClr val="dk1"/>
              </a:buClr>
              <a:buSzPts val="1600"/>
              <a:buFont typeface="Raleway"/>
              <a:buChar char="●"/>
            </a:pPr>
            <a:r>
              <a:rPr b="1" i="0" lang="en" sz="1600" u="none" cap="none" strike="noStrike">
                <a:solidFill>
                  <a:schemeClr val="dk1"/>
                </a:solidFill>
                <a:latin typeface="Raleway"/>
                <a:ea typeface="Raleway"/>
                <a:cs typeface="Raleway"/>
                <a:sym typeface="Raleway"/>
              </a:rPr>
              <a:t>Local authorities and health authorities</a:t>
            </a:r>
            <a:r>
              <a:rPr b="1" lang="en" sz="1600">
                <a:solidFill>
                  <a:schemeClr val="dk1"/>
                </a:solidFill>
                <a:latin typeface="Raleway"/>
                <a:ea typeface="Raleway"/>
                <a:cs typeface="Raleway"/>
                <a:sym typeface="Raleway"/>
              </a:rPr>
              <a:t>- </a:t>
            </a:r>
            <a:r>
              <a:rPr b="1" i="0" lang="en" sz="1600" u="none" cap="none" strike="noStrike">
                <a:solidFill>
                  <a:schemeClr val="dk1"/>
                </a:solidFill>
                <a:latin typeface="Raleway"/>
                <a:ea typeface="Raleway"/>
                <a:cs typeface="Raleway"/>
                <a:sym typeface="Raleway"/>
              </a:rPr>
              <a:t>develop safeguards </a:t>
            </a:r>
            <a:r>
              <a:rPr b="0" i="0" lang="en" sz="1600" u="none" cap="none" strike="noStrike">
                <a:solidFill>
                  <a:schemeClr val="dk1"/>
                </a:solidFill>
                <a:latin typeface="Raleway"/>
                <a:ea typeface="Raleway"/>
                <a:cs typeface="Raleway"/>
                <a:sym typeface="Raleway"/>
              </a:rPr>
              <a:t>e.g. migrant champions, firewalls, funding in-house or local</a:t>
            </a:r>
            <a:r>
              <a:rPr lang="en" sz="1600">
                <a:solidFill>
                  <a:schemeClr val="dk1"/>
                </a:solidFill>
                <a:latin typeface="Raleway"/>
                <a:ea typeface="Raleway"/>
                <a:cs typeface="Raleway"/>
                <a:sym typeface="Raleway"/>
              </a:rPr>
              <a:t>-specific</a:t>
            </a:r>
            <a:r>
              <a:rPr b="0" i="0" lang="en" sz="1600" u="none" cap="none" strike="noStrike">
                <a:solidFill>
                  <a:schemeClr val="dk1"/>
                </a:solidFill>
                <a:latin typeface="Raleway"/>
                <a:ea typeface="Raleway"/>
                <a:cs typeface="Raleway"/>
                <a:sym typeface="Raleway"/>
              </a:rPr>
              <a:t> </a:t>
            </a:r>
            <a:r>
              <a:rPr lang="en" sz="1600">
                <a:solidFill>
                  <a:schemeClr val="dk1"/>
                </a:solidFill>
                <a:latin typeface="Raleway"/>
                <a:ea typeface="Raleway"/>
                <a:cs typeface="Raleway"/>
                <a:sym typeface="Raleway"/>
              </a:rPr>
              <a:t>legal </a:t>
            </a:r>
            <a:r>
              <a:rPr b="0" i="0" lang="en" sz="1600" u="none" cap="none" strike="noStrike">
                <a:solidFill>
                  <a:schemeClr val="dk1"/>
                </a:solidFill>
                <a:latin typeface="Raleway"/>
                <a:ea typeface="Raleway"/>
                <a:cs typeface="Raleway"/>
                <a:sym typeface="Raleway"/>
              </a:rPr>
              <a:t>advice, invest in migrant </a:t>
            </a:r>
            <a:r>
              <a:rPr lang="en" sz="1600">
                <a:solidFill>
                  <a:schemeClr val="dk1"/>
                </a:solidFill>
                <a:latin typeface="Raleway"/>
                <a:ea typeface="Raleway"/>
                <a:cs typeface="Raleway"/>
                <a:sym typeface="Raleway"/>
              </a:rPr>
              <a:t>homelessness</a:t>
            </a:r>
            <a:r>
              <a:rPr b="0" i="0" lang="en" sz="1600" u="none" cap="none" strike="noStrike">
                <a:solidFill>
                  <a:schemeClr val="dk1"/>
                </a:solidFill>
                <a:latin typeface="Raleway"/>
                <a:ea typeface="Raleway"/>
                <a:cs typeface="Raleway"/>
                <a:sym typeface="Raleway"/>
              </a:rPr>
              <a:t> strateg</a:t>
            </a:r>
            <a:r>
              <a:rPr lang="en" sz="1600">
                <a:solidFill>
                  <a:schemeClr val="dk1"/>
                </a:solidFill>
                <a:latin typeface="Raleway"/>
                <a:ea typeface="Raleway"/>
                <a:cs typeface="Raleway"/>
                <a:sym typeface="Raleway"/>
              </a:rPr>
              <a:t>ies</a:t>
            </a:r>
            <a:endParaRPr b="0" i="0" sz="1600" u="none" cap="none" strike="noStrike">
              <a:solidFill>
                <a:schemeClr val="dk1"/>
              </a:solidFill>
              <a:latin typeface="Raleway"/>
              <a:ea typeface="Raleway"/>
              <a:cs typeface="Raleway"/>
              <a:sym typeface="Raleway"/>
            </a:endParaRPr>
          </a:p>
          <a:p>
            <a:pPr indent="0" lvl="0" marL="0" marR="0" rtl="0" algn="l">
              <a:lnSpc>
                <a:spcPct val="100000"/>
              </a:lnSpc>
              <a:spcBef>
                <a:spcPts val="1000"/>
              </a:spcBef>
              <a:spcAft>
                <a:spcPts val="0"/>
              </a:spcAft>
              <a:buClr>
                <a:srgbClr val="000000"/>
              </a:buClr>
              <a:buSzPts val="1600"/>
              <a:buFont typeface="Arial"/>
              <a:buNone/>
            </a:pPr>
            <a:r>
              <a:t/>
            </a:r>
            <a:endParaRPr b="0" i="0" sz="1600" u="none" cap="none" strike="noStrike">
              <a:solidFill>
                <a:schemeClr val="dk1"/>
              </a:solidFill>
              <a:latin typeface="Raleway"/>
              <a:ea typeface="Raleway"/>
              <a:cs typeface="Raleway"/>
              <a:sym typeface="Raleway"/>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1e924d14b95_0_0"/>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3" name="Google Shape;153;g1e924d14b95_0_0"/>
          <p:cNvSpPr txBox="1"/>
          <p:nvPr>
            <p:ph type="ctrTitle"/>
          </p:nvPr>
        </p:nvSpPr>
        <p:spPr>
          <a:xfrm>
            <a:off x="558699" y="87475"/>
            <a:ext cx="8026500" cy="7605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92592"/>
              <a:buNone/>
            </a:pPr>
            <a:r>
              <a:t/>
            </a:r>
            <a:endParaRPr b="1" sz="3000">
              <a:solidFill>
                <a:srgbClr val="FF6600"/>
              </a:solidFill>
              <a:latin typeface="Calibri"/>
              <a:ea typeface="Calibri"/>
              <a:cs typeface="Calibri"/>
              <a:sym typeface="Calibri"/>
            </a:endParaRPr>
          </a:p>
          <a:p>
            <a:pPr indent="0" lvl="0" marL="0" rtl="0" algn="ctr">
              <a:lnSpc>
                <a:spcPct val="100000"/>
              </a:lnSpc>
              <a:spcBef>
                <a:spcPts val="0"/>
              </a:spcBef>
              <a:spcAft>
                <a:spcPts val="0"/>
              </a:spcAft>
              <a:buSzPct val="192592"/>
              <a:buNone/>
            </a:pPr>
            <a:r>
              <a:t/>
            </a:r>
            <a:endParaRPr b="1" sz="3000">
              <a:solidFill>
                <a:srgbClr val="FF6600"/>
              </a:solidFill>
              <a:latin typeface="Calibri"/>
              <a:ea typeface="Calibri"/>
              <a:cs typeface="Calibri"/>
              <a:sym typeface="Calibri"/>
            </a:endParaRPr>
          </a:p>
          <a:p>
            <a:pPr indent="0" lvl="0" marL="0" rtl="0" algn="ctr">
              <a:lnSpc>
                <a:spcPct val="100000"/>
              </a:lnSpc>
              <a:spcBef>
                <a:spcPts val="0"/>
              </a:spcBef>
              <a:spcAft>
                <a:spcPts val="0"/>
              </a:spcAft>
              <a:buSzPct val="148604"/>
              <a:buNone/>
            </a:pPr>
            <a:r>
              <a:rPr b="1" lang="en" sz="3888">
                <a:solidFill>
                  <a:srgbClr val="FF6600"/>
                </a:solidFill>
                <a:latin typeface="Montserrat"/>
                <a:ea typeface="Montserrat"/>
                <a:cs typeface="Montserrat"/>
                <a:sym typeface="Montserrat"/>
              </a:rPr>
              <a:t>Leeds responses</a:t>
            </a:r>
            <a:endParaRPr b="1" sz="3888">
              <a:solidFill>
                <a:srgbClr val="FF6600"/>
              </a:solidFill>
              <a:latin typeface="Montserrat"/>
              <a:ea typeface="Montserrat"/>
              <a:cs typeface="Montserrat"/>
              <a:sym typeface="Montserrat"/>
            </a:endParaRPr>
          </a:p>
        </p:txBody>
      </p:sp>
      <p:pic>
        <p:nvPicPr>
          <p:cNvPr id="154" name="Google Shape;154;g1e924d14b95_0_0"/>
          <p:cNvPicPr preferRelativeResize="0"/>
          <p:nvPr/>
        </p:nvPicPr>
        <p:blipFill rotWithShape="1">
          <a:blip r:embed="rId3">
            <a:alphaModFix/>
          </a:blip>
          <a:srcRect b="0" l="0" r="0" t="0"/>
          <a:stretch/>
        </p:blipFill>
        <p:spPr>
          <a:xfrm>
            <a:off x="4952627" y="3430000"/>
            <a:ext cx="3286575" cy="1469150"/>
          </a:xfrm>
          <a:prstGeom prst="rect">
            <a:avLst/>
          </a:prstGeom>
          <a:noFill/>
          <a:ln>
            <a:noFill/>
          </a:ln>
        </p:spPr>
      </p:pic>
      <p:sp>
        <p:nvSpPr>
          <p:cNvPr id="155" name="Google Shape;155;g1e924d14b95_0_0"/>
          <p:cNvSpPr txBox="1"/>
          <p:nvPr/>
        </p:nvSpPr>
        <p:spPr>
          <a:xfrm>
            <a:off x="1312050" y="877075"/>
            <a:ext cx="6519900" cy="41790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Clr>
                <a:schemeClr val="dk1"/>
              </a:buClr>
              <a:buSzPts val="2300"/>
              <a:buFont typeface="Arial"/>
              <a:buNone/>
            </a:pPr>
            <a:r>
              <a:rPr b="1" i="1" lang="en" sz="1800">
                <a:solidFill>
                  <a:srgbClr val="2D2D2D"/>
                </a:solidFill>
                <a:highlight>
                  <a:schemeClr val="lt1"/>
                </a:highlight>
                <a:latin typeface="Raleway"/>
                <a:ea typeface="Raleway"/>
                <a:cs typeface="Raleway"/>
                <a:sym typeface="Raleway"/>
              </a:rPr>
              <a:t>“With these anti-refugee laws, the Government is closing their eyes and throwing people back to war and persecution.” </a:t>
            </a:r>
            <a:r>
              <a:rPr i="1" lang="en" sz="1800">
                <a:solidFill>
                  <a:srgbClr val="2D2D2D"/>
                </a:solidFill>
                <a:highlight>
                  <a:schemeClr val="lt1"/>
                </a:highlight>
                <a:latin typeface="Raleway"/>
                <a:ea typeface="Raleway"/>
                <a:cs typeface="Raleway"/>
                <a:sym typeface="Raleway"/>
              </a:rPr>
              <a:t>Kidist Teklemariam</a:t>
            </a:r>
            <a:endParaRPr i="1" sz="1800">
              <a:solidFill>
                <a:srgbClr val="2D2D2D"/>
              </a:solidFill>
              <a:highlight>
                <a:schemeClr val="lt1"/>
              </a:highlight>
              <a:latin typeface="Raleway"/>
              <a:ea typeface="Raleway"/>
              <a:cs typeface="Raleway"/>
              <a:sym typeface="Raleway"/>
            </a:endParaRPr>
          </a:p>
          <a:p>
            <a:pPr indent="0" lvl="0" marL="0" rtl="0" algn="ctr">
              <a:lnSpc>
                <a:spcPct val="150000"/>
              </a:lnSpc>
              <a:spcBef>
                <a:spcPts val="0"/>
              </a:spcBef>
              <a:spcAft>
                <a:spcPts val="0"/>
              </a:spcAft>
              <a:buClr>
                <a:schemeClr val="dk1"/>
              </a:buClr>
              <a:buSzPts val="2300"/>
              <a:buFont typeface="Arial"/>
              <a:buNone/>
            </a:pPr>
            <a:r>
              <a:t/>
            </a:r>
            <a:endParaRPr i="1" sz="1800">
              <a:solidFill>
                <a:srgbClr val="2D2D2D"/>
              </a:solidFill>
              <a:highlight>
                <a:schemeClr val="lt1"/>
              </a:highlight>
              <a:latin typeface="Raleway"/>
              <a:ea typeface="Raleway"/>
              <a:cs typeface="Raleway"/>
              <a:sym typeface="Raleway"/>
            </a:endParaRPr>
          </a:p>
          <a:p>
            <a:pPr indent="-336550" lvl="0" marL="457200" rtl="0" algn="l">
              <a:lnSpc>
                <a:spcPct val="150000"/>
              </a:lnSpc>
              <a:spcBef>
                <a:spcPts val="0"/>
              </a:spcBef>
              <a:spcAft>
                <a:spcPts val="0"/>
              </a:spcAft>
              <a:buClr>
                <a:schemeClr val="dk1"/>
              </a:buClr>
              <a:buSzPts val="1700"/>
              <a:buFont typeface="Raleway"/>
              <a:buChar char="📢"/>
            </a:pPr>
            <a:r>
              <a:rPr b="1" lang="en" sz="1700">
                <a:solidFill>
                  <a:schemeClr val="dk1"/>
                </a:solidFill>
                <a:latin typeface="Raleway"/>
                <a:ea typeface="Raleway"/>
                <a:cs typeface="Raleway"/>
                <a:sym typeface="Raleway"/>
              </a:rPr>
              <a:t>Deputation to Leeds City Council September 2023</a:t>
            </a:r>
            <a:endParaRPr b="1" sz="1700">
              <a:solidFill>
                <a:schemeClr val="dk1"/>
              </a:solidFill>
              <a:latin typeface="Raleway"/>
              <a:ea typeface="Raleway"/>
              <a:cs typeface="Raleway"/>
              <a:sym typeface="Raleway"/>
            </a:endParaRPr>
          </a:p>
          <a:p>
            <a:pPr indent="-336550" lvl="0" marL="457200" rtl="0" algn="l">
              <a:lnSpc>
                <a:spcPct val="150000"/>
              </a:lnSpc>
              <a:spcBef>
                <a:spcPts val="0"/>
              </a:spcBef>
              <a:spcAft>
                <a:spcPts val="0"/>
              </a:spcAft>
              <a:buClr>
                <a:schemeClr val="dk1"/>
              </a:buClr>
              <a:buSzPts val="1700"/>
              <a:buFont typeface="Raleway"/>
              <a:buChar char="📢"/>
            </a:pPr>
            <a:r>
              <a:rPr b="1" lang="en" sz="1700" u="sng">
                <a:solidFill>
                  <a:schemeClr val="accent5"/>
                </a:solidFill>
                <a:highlight>
                  <a:schemeClr val="lt1"/>
                </a:highlight>
                <a:latin typeface="Raleway"/>
                <a:ea typeface="Raleway"/>
                <a:cs typeface="Raleway"/>
                <a:sym typeface="Raleway"/>
                <a:hlinkClick r:id="rId4">
                  <a:extLst>
                    <a:ext uri="{A12FA001-AC4F-418D-AE19-62706E023703}">
                      <ahyp:hlinkClr val="tx"/>
                    </a:ext>
                  </a:extLst>
                </a:hlinkClick>
              </a:rPr>
              <a:t>https://leeds.public-i.tv/core/portal/webcast_interactive/799246</a:t>
            </a:r>
            <a:endParaRPr i="1" sz="1800">
              <a:solidFill>
                <a:srgbClr val="2D2D2D"/>
              </a:solidFill>
              <a:highlight>
                <a:schemeClr val="lt1"/>
              </a:highlight>
              <a:latin typeface="Raleway"/>
              <a:ea typeface="Raleway"/>
              <a:cs typeface="Raleway"/>
              <a:sym typeface="Raleway"/>
            </a:endParaRPr>
          </a:p>
          <a:p>
            <a:pPr indent="0" lvl="0" marL="0" marR="0" rtl="0" algn="l">
              <a:lnSpc>
                <a:spcPct val="100000"/>
              </a:lnSpc>
              <a:spcBef>
                <a:spcPts val="0"/>
              </a:spcBef>
              <a:spcAft>
                <a:spcPts val="0"/>
              </a:spcAft>
              <a:buClr>
                <a:srgbClr val="000000"/>
              </a:buClr>
              <a:buSzPts val="2500"/>
              <a:buFont typeface="Arial"/>
              <a:buNone/>
            </a:pPr>
            <a:r>
              <a:t/>
            </a:r>
            <a:endParaRPr b="1" sz="2500">
              <a:solidFill>
                <a:srgbClr val="FF6600"/>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2500" u="none" cap="none" strike="noStrike">
              <a:solidFill>
                <a:srgbClr val="FF66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500"/>
              <a:buFont typeface="Arial"/>
              <a:buNone/>
            </a:pPr>
            <a:r>
              <a:t/>
            </a:r>
            <a:endParaRPr b="1" i="0" sz="2500" u="none" cap="none" strike="noStrike">
              <a:solidFill>
                <a:srgbClr val="FF66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7"/>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1" name="Google Shape;161;p7"/>
          <p:cNvSpPr txBox="1"/>
          <p:nvPr>
            <p:ph type="ctrTitle"/>
          </p:nvPr>
        </p:nvSpPr>
        <p:spPr>
          <a:xfrm>
            <a:off x="558699" y="87475"/>
            <a:ext cx="8026500" cy="7605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92592"/>
              <a:buNone/>
            </a:pPr>
            <a:r>
              <a:t/>
            </a:r>
            <a:endParaRPr b="1" sz="3000">
              <a:solidFill>
                <a:srgbClr val="FF6600"/>
              </a:solidFill>
              <a:latin typeface="Calibri"/>
              <a:ea typeface="Calibri"/>
              <a:cs typeface="Calibri"/>
              <a:sym typeface="Calibri"/>
            </a:endParaRPr>
          </a:p>
          <a:p>
            <a:pPr indent="0" lvl="0" marL="0" rtl="0" algn="ctr">
              <a:lnSpc>
                <a:spcPct val="100000"/>
              </a:lnSpc>
              <a:spcBef>
                <a:spcPts val="0"/>
              </a:spcBef>
              <a:spcAft>
                <a:spcPts val="0"/>
              </a:spcAft>
              <a:buSzPct val="192592"/>
              <a:buNone/>
            </a:pPr>
            <a:r>
              <a:t/>
            </a:r>
            <a:endParaRPr b="1" sz="3000">
              <a:solidFill>
                <a:srgbClr val="FF6600"/>
              </a:solidFill>
              <a:latin typeface="Calibri"/>
              <a:ea typeface="Calibri"/>
              <a:cs typeface="Calibri"/>
              <a:sym typeface="Calibri"/>
            </a:endParaRPr>
          </a:p>
          <a:p>
            <a:pPr indent="0" lvl="0" marL="0" rtl="0" algn="ctr">
              <a:lnSpc>
                <a:spcPct val="100000"/>
              </a:lnSpc>
              <a:spcBef>
                <a:spcPts val="0"/>
              </a:spcBef>
              <a:spcAft>
                <a:spcPts val="0"/>
              </a:spcAft>
              <a:buSzPct val="148605"/>
              <a:buNone/>
            </a:pPr>
            <a:r>
              <a:rPr b="1" lang="en" sz="3888">
                <a:solidFill>
                  <a:srgbClr val="FF6600"/>
                </a:solidFill>
                <a:latin typeface="Montserrat"/>
                <a:ea typeface="Montserrat"/>
                <a:cs typeface="Montserrat"/>
                <a:sym typeface="Montserrat"/>
              </a:rPr>
              <a:t>Contact details</a:t>
            </a:r>
            <a:endParaRPr b="1" sz="3888">
              <a:solidFill>
                <a:srgbClr val="FF6600"/>
              </a:solidFill>
              <a:latin typeface="Montserrat"/>
              <a:ea typeface="Montserrat"/>
              <a:cs typeface="Montserrat"/>
              <a:sym typeface="Montserrat"/>
            </a:endParaRPr>
          </a:p>
        </p:txBody>
      </p:sp>
      <p:pic>
        <p:nvPicPr>
          <p:cNvPr id="162" name="Google Shape;162;p7"/>
          <p:cNvPicPr preferRelativeResize="0"/>
          <p:nvPr/>
        </p:nvPicPr>
        <p:blipFill rotWithShape="1">
          <a:blip r:embed="rId3">
            <a:alphaModFix/>
          </a:blip>
          <a:srcRect b="0" l="0" r="0" t="0"/>
          <a:stretch/>
        </p:blipFill>
        <p:spPr>
          <a:xfrm>
            <a:off x="4952627" y="3430000"/>
            <a:ext cx="3286575" cy="1469150"/>
          </a:xfrm>
          <a:prstGeom prst="rect">
            <a:avLst/>
          </a:prstGeom>
          <a:noFill/>
          <a:ln>
            <a:noFill/>
          </a:ln>
        </p:spPr>
      </p:pic>
      <p:sp>
        <p:nvSpPr>
          <p:cNvPr id="163" name="Google Shape;163;p7"/>
          <p:cNvSpPr txBox="1"/>
          <p:nvPr/>
        </p:nvSpPr>
        <p:spPr>
          <a:xfrm>
            <a:off x="1115125" y="847975"/>
            <a:ext cx="6519900" cy="3648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500"/>
              <a:buFont typeface="Arial"/>
              <a:buNone/>
            </a:pPr>
            <a:r>
              <a:rPr b="1" i="0" lang="en" sz="2500" u="none" cap="none" strike="noStrike">
                <a:solidFill>
                  <a:srgbClr val="FF6600"/>
                </a:solidFill>
                <a:latin typeface="Montserrat"/>
                <a:ea typeface="Montserrat"/>
                <a:cs typeface="Montserrat"/>
                <a:sym typeface="Montserrat"/>
              </a:rPr>
              <a:t>Email</a:t>
            </a:r>
            <a:r>
              <a:rPr b="0" i="0" lang="en" sz="2500" u="none" cap="none" strike="noStrike">
                <a:solidFill>
                  <a:srgbClr val="FF6600"/>
                </a:solidFill>
                <a:latin typeface="Montserrat"/>
                <a:ea typeface="Montserrat"/>
                <a:cs typeface="Montserrat"/>
                <a:sym typeface="Montserrat"/>
              </a:rPr>
              <a:t>:</a:t>
            </a:r>
            <a:r>
              <a:rPr b="0" i="0" lang="en" sz="2500" u="none" cap="none" strike="noStrike">
                <a:solidFill>
                  <a:srgbClr val="000000"/>
                </a:solidFill>
                <a:latin typeface="Montserrat"/>
                <a:ea typeface="Montserrat"/>
                <a:cs typeface="Montserrat"/>
                <a:sym typeface="Montserrat"/>
              </a:rPr>
              <a:t> mary@asylummatters.org</a:t>
            </a:r>
            <a:r>
              <a:rPr b="0" i="0" lang="en" sz="2500" u="none" cap="none" strike="noStrike">
                <a:solidFill>
                  <a:srgbClr val="9900FF"/>
                </a:solidFill>
                <a:latin typeface="Montserrat"/>
                <a:ea typeface="Montserrat"/>
                <a:cs typeface="Montserrat"/>
                <a:sym typeface="Montserrat"/>
              </a:rPr>
              <a:t> </a:t>
            </a:r>
            <a:endParaRPr b="0" i="0" sz="2500" u="none" cap="none" strike="noStrike">
              <a:solidFill>
                <a:srgbClr val="9900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500"/>
              <a:buFont typeface="Arial"/>
              <a:buNone/>
            </a:pPr>
            <a:r>
              <a:t/>
            </a:r>
            <a:endParaRPr b="0" i="0" sz="2500" u="none" cap="none" strike="noStrike">
              <a:solidFill>
                <a:srgbClr val="9900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500"/>
              <a:buFont typeface="Arial"/>
              <a:buNone/>
            </a:pPr>
            <a:r>
              <a:rPr b="1" i="0" lang="en" sz="2500" u="none" cap="none" strike="noStrike">
                <a:solidFill>
                  <a:srgbClr val="FF6600"/>
                </a:solidFill>
                <a:latin typeface="Montserrat"/>
                <a:ea typeface="Montserrat"/>
                <a:cs typeface="Montserrat"/>
                <a:sym typeface="Montserrat"/>
              </a:rPr>
              <a:t>Website</a:t>
            </a:r>
            <a:endParaRPr b="0" i="0" sz="2500" u="none" cap="none" strike="noStrike">
              <a:solidFill>
                <a:srgbClr val="FF66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500"/>
              <a:buFont typeface="Arial"/>
              <a:buNone/>
            </a:pPr>
            <a:r>
              <a:rPr b="0" i="0" lang="en" sz="2500" u="sng" cap="none" strike="noStrike">
                <a:solidFill>
                  <a:schemeClr val="dk1"/>
                </a:solidFill>
                <a:latin typeface="Montserrat"/>
                <a:ea typeface="Montserrat"/>
                <a:cs typeface="Montserrat"/>
                <a:sym typeface="Montserrat"/>
                <a:hlinkClick r:id="rId4">
                  <a:extLst>
                    <a:ext uri="{A12FA001-AC4F-418D-AE19-62706E023703}">
                      <ahyp:hlinkClr val="tx"/>
                    </a:ext>
                  </a:extLst>
                </a:hlinkClick>
              </a:rPr>
              <a:t>www.asylummatters.org</a:t>
            </a:r>
            <a:endParaRPr b="0" i="0" sz="25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500"/>
              <a:buFont typeface="Arial"/>
              <a:buNone/>
            </a:pPr>
            <a:r>
              <a:t/>
            </a:r>
            <a:endParaRPr b="0" i="0" sz="2500" u="none" cap="none" strike="noStrike">
              <a:solidFill>
                <a:srgbClr val="9900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500"/>
              <a:buFont typeface="Arial"/>
              <a:buNone/>
            </a:pPr>
            <a:r>
              <a:rPr b="1" i="0" lang="en" sz="2500" u="none" cap="none" strike="noStrike">
                <a:solidFill>
                  <a:srgbClr val="FF6600"/>
                </a:solidFill>
                <a:latin typeface="Montserrat"/>
                <a:ea typeface="Montserrat"/>
                <a:cs typeface="Montserrat"/>
                <a:sym typeface="Montserrat"/>
              </a:rPr>
              <a:t>Twitter</a:t>
            </a:r>
            <a:r>
              <a:rPr b="0" i="0" lang="en" sz="2500" u="none" cap="none" strike="noStrike">
                <a:solidFill>
                  <a:srgbClr val="FF6600"/>
                </a:solidFill>
                <a:latin typeface="Montserrat"/>
                <a:ea typeface="Montserrat"/>
                <a:cs typeface="Montserrat"/>
                <a:sym typeface="Montserrat"/>
              </a:rPr>
              <a:t> </a:t>
            </a:r>
            <a:endParaRPr b="0" i="0" sz="2500" u="none" cap="none" strike="noStrike">
              <a:solidFill>
                <a:srgbClr val="FF66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500"/>
              <a:buFont typeface="Arial"/>
              <a:buNone/>
            </a:pPr>
            <a:r>
              <a:rPr b="0" i="0" lang="en" sz="2500" u="none" cap="none" strike="noStrike">
                <a:solidFill>
                  <a:schemeClr val="dk1"/>
                </a:solidFill>
                <a:latin typeface="Montserrat"/>
                <a:ea typeface="Montserrat"/>
                <a:cs typeface="Montserrat"/>
                <a:sym typeface="Montserrat"/>
              </a:rPr>
              <a:t>@AsylumMatters</a:t>
            </a:r>
            <a:endParaRPr b="0" i="0" sz="25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2500" u="none" cap="none" strike="noStrike">
              <a:solidFill>
                <a:srgbClr val="FF66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500"/>
              <a:buFont typeface="Arial"/>
              <a:buNone/>
            </a:pPr>
            <a:r>
              <a:t/>
            </a:r>
            <a:endParaRPr b="1" i="0" sz="2500" u="none" cap="none" strike="noStrike">
              <a:solidFill>
                <a:srgbClr val="FF66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g139e637381d_1_20"/>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9" name="Google Shape;69;g139e637381d_1_20"/>
          <p:cNvSpPr txBox="1"/>
          <p:nvPr/>
        </p:nvSpPr>
        <p:spPr>
          <a:xfrm>
            <a:off x="417350" y="318025"/>
            <a:ext cx="8208900" cy="1708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 sz="3100" u="none" cap="none" strike="noStrike">
                <a:solidFill>
                  <a:srgbClr val="9900FF"/>
                </a:solidFill>
                <a:latin typeface="Montserrat"/>
                <a:ea typeface="Montserrat"/>
                <a:cs typeface="Montserrat"/>
                <a:sym typeface="Montserrat"/>
              </a:rPr>
              <a:t>Background</a:t>
            </a:r>
            <a:endParaRPr b="1" i="0" sz="31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t/>
            </a:r>
            <a:endParaRPr b="0" i="0" sz="1400" u="none" cap="none" strike="noStrike">
              <a:solidFill>
                <a:srgbClr val="9900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EB3F1D"/>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
        <p:nvSpPr>
          <p:cNvPr id="70" name="Google Shape;70;g139e637381d_1_20"/>
          <p:cNvSpPr txBox="1"/>
          <p:nvPr/>
        </p:nvSpPr>
        <p:spPr>
          <a:xfrm>
            <a:off x="536300" y="948925"/>
            <a:ext cx="7971000" cy="5094900"/>
          </a:xfrm>
          <a:prstGeom prst="rect">
            <a:avLst/>
          </a:prstGeom>
          <a:noFill/>
          <a:ln>
            <a:noFill/>
          </a:ln>
        </p:spPr>
        <p:txBody>
          <a:bodyPr anchorCtr="0" anchor="t" bIns="91425" lIns="91425" spcFirstLastPara="1" rIns="91425" wrap="square" tIns="91425">
            <a:spAutoFit/>
          </a:bodyPr>
          <a:lstStyle/>
          <a:p>
            <a:pPr indent="-342900" lvl="0" marL="457200" marR="0" rtl="0" algn="l">
              <a:lnSpc>
                <a:spcPct val="150000"/>
              </a:lnSpc>
              <a:spcBef>
                <a:spcPts val="0"/>
              </a:spcBef>
              <a:spcAft>
                <a:spcPts val="0"/>
              </a:spcAft>
              <a:buClr>
                <a:srgbClr val="000000"/>
              </a:buClr>
              <a:buSzPts val="1800"/>
              <a:buFont typeface="Montserrat"/>
              <a:buChar char="🌎"/>
            </a:pPr>
            <a:r>
              <a:rPr b="0" i="0" lang="en" sz="1800" u="none" cap="none" strike="noStrike">
                <a:solidFill>
                  <a:schemeClr val="dk1"/>
                </a:solidFill>
                <a:latin typeface="Montserrat"/>
                <a:ea typeface="Montserrat"/>
                <a:cs typeface="Montserrat"/>
                <a:sym typeface="Montserrat"/>
              </a:rPr>
              <a:t>In 2022, the </a:t>
            </a:r>
            <a:r>
              <a:rPr b="1" i="0" lang="en" sz="1800" u="none" cap="none" strike="noStrike">
                <a:solidFill>
                  <a:srgbClr val="FF6600"/>
                </a:solidFill>
                <a:uFill>
                  <a:noFill/>
                </a:uFill>
                <a:latin typeface="Montserrat"/>
                <a:ea typeface="Montserrat"/>
                <a:cs typeface="Montserrat"/>
                <a:sym typeface="Montserrat"/>
                <a:hlinkClick r:id="rId3">
                  <a:extLst>
                    <a:ext uri="{A12FA001-AC4F-418D-AE19-62706E023703}">
                      <ahyp:hlinkClr val="tx"/>
                    </a:ext>
                  </a:extLst>
                </a:hlinkClick>
              </a:rPr>
              <a:t>top five countries of origin</a:t>
            </a:r>
            <a:r>
              <a:rPr b="0" i="0" lang="en" sz="1800" u="none" cap="none" strike="noStrike">
                <a:solidFill>
                  <a:schemeClr val="dk1"/>
                </a:solidFill>
                <a:latin typeface="Montserrat"/>
                <a:ea typeface="Montserrat"/>
                <a:cs typeface="Montserrat"/>
                <a:sym typeface="Montserrat"/>
              </a:rPr>
              <a:t> of people seeking asylum were </a:t>
            </a:r>
            <a:r>
              <a:rPr b="1" i="0" lang="en" sz="1800" u="none" cap="none" strike="noStrike">
                <a:solidFill>
                  <a:srgbClr val="FF6600"/>
                </a:solidFill>
                <a:latin typeface="Montserrat"/>
                <a:ea typeface="Montserrat"/>
                <a:cs typeface="Montserrat"/>
                <a:sym typeface="Montserrat"/>
              </a:rPr>
              <a:t>Iran</a:t>
            </a:r>
            <a:r>
              <a:rPr b="0" i="0" lang="en" sz="1800" u="none" cap="none" strike="noStrike">
                <a:solidFill>
                  <a:srgbClr val="EB3F1D"/>
                </a:solidFill>
                <a:latin typeface="Montserrat"/>
                <a:ea typeface="Montserrat"/>
                <a:cs typeface="Montserrat"/>
                <a:sym typeface="Montserrat"/>
              </a:rPr>
              <a:t>,</a:t>
            </a:r>
            <a:r>
              <a:rPr b="0" i="0" lang="en" sz="1800" u="none" cap="none" strike="noStrike">
                <a:solidFill>
                  <a:schemeClr val="dk1"/>
                </a:solidFill>
                <a:latin typeface="Montserrat"/>
                <a:ea typeface="Montserrat"/>
                <a:cs typeface="Montserrat"/>
                <a:sym typeface="Montserrat"/>
              </a:rPr>
              <a:t> </a:t>
            </a:r>
            <a:r>
              <a:rPr b="1" i="0" lang="en" sz="1800" u="none" cap="none" strike="noStrike">
                <a:solidFill>
                  <a:srgbClr val="FF6600"/>
                </a:solidFill>
                <a:latin typeface="Montserrat"/>
                <a:ea typeface="Montserrat"/>
                <a:cs typeface="Montserrat"/>
                <a:sym typeface="Montserrat"/>
              </a:rPr>
              <a:t>Albania</a:t>
            </a:r>
            <a:r>
              <a:rPr b="0" i="0" lang="en" sz="1800" u="none" cap="none" strike="noStrike">
                <a:solidFill>
                  <a:schemeClr val="dk1"/>
                </a:solidFill>
                <a:latin typeface="Montserrat"/>
                <a:ea typeface="Montserrat"/>
                <a:cs typeface="Montserrat"/>
                <a:sym typeface="Montserrat"/>
              </a:rPr>
              <a:t>, </a:t>
            </a:r>
            <a:r>
              <a:rPr b="1" i="0" lang="en" sz="1800" u="none" cap="none" strike="noStrike">
                <a:solidFill>
                  <a:srgbClr val="FF6600"/>
                </a:solidFill>
                <a:latin typeface="Montserrat"/>
                <a:ea typeface="Montserrat"/>
                <a:cs typeface="Montserrat"/>
                <a:sym typeface="Montserrat"/>
              </a:rPr>
              <a:t>Iraq</a:t>
            </a:r>
            <a:r>
              <a:rPr b="0" i="0" lang="en" sz="1800" u="none" cap="none" strike="noStrike">
                <a:solidFill>
                  <a:schemeClr val="dk1"/>
                </a:solidFill>
                <a:latin typeface="Montserrat"/>
                <a:ea typeface="Montserrat"/>
                <a:cs typeface="Montserrat"/>
                <a:sym typeface="Montserrat"/>
              </a:rPr>
              <a:t>, </a:t>
            </a:r>
            <a:r>
              <a:rPr b="1" i="0" lang="en" sz="1800" u="none" cap="none" strike="noStrike">
                <a:solidFill>
                  <a:srgbClr val="FF6600"/>
                </a:solidFill>
                <a:latin typeface="Montserrat"/>
                <a:ea typeface="Montserrat"/>
                <a:cs typeface="Montserrat"/>
                <a:sym typeface="Montserrat"/>
              </a:rPr>
              <a:t>Afghanistan</a:t>
            </a:r>
            <a:r>
              <a:rPr b="0" i="0" lang="en" sz="1800" u="none" cap="none" strike="noStrike">
                <a:solidFill>
                  <a:schemeClr val="dk1"/>
                </a:solidFill>
                <a:latin typeface="Montserrat"/>
                <a:ea typeface="Montserrat"/>
                <a:cs typeface="Montserrat"/>
                <a:sym typeface="Montserrat"/>
              </a:rPr>
              <a:t>, and </a:t>
            </a:r>
            <a:r>
              <a:rPr b="1" i="0" lang="en" sz="1800" u="none" cap="none" strike="noStrike">
                <a:solidFill>
                  <a:srgbClr val="FF6600"/>
                </a:solidFill>
                <a:latin typeface="Montserrat"/>
                <a:ea typeface="Montserrat"/>
                <a:cs typeface="Montserrat"/>
                <a:sym typeface="Montserrat"/>
              </a:rPr>
              <a:t>Syria</a:t>
            </a:r>
            <a:r>
              <a:rPr b="0" i="0" lang="en" sz="1800" u="none" cap="none" strike="noStrike">
                <a:solidFill>
                  <a:schemeClr val="dk1"/>
                </a:solidFill>
                <a:latin typeface="Montserrat"/>
                <a:ea typeface="Montserrat"/>
                <a:cs typeface="Montserrat"/>
                <a:sym typeface="Montserrat"/>
              </a:rPr>
              <a:t>.</a:t>
            </a:r>
            <a:endParaRPr b="0" i="0" sz="1800" u="none" cap="none" strike="noStrike">
              <a:solidFill>
                <a:schemeClr val="dk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dk1"/>
              </a:buClr>
              <a:buSzPts val="1800"/>
              <a:buFont typeface="Montserrat"/>
              <a:buChar char="🌎"/>
            </a:pPr>
            <a:r>
              <a:rPr b="1" i="0" lang="en" sz="1800" u="none" cap="none" strike="noStrike">
                <a:solidFill>
                  <a:srgbClr val="FF6600"/>
                </a:solidFill>
                <a:latin typeface="Montserrat"/>
                <a:ea typeface="Montserrat"/>
                <a:cs typeface="Montserrat"/>
                <a:sym typeface="Montserrat"/>
              </a:rPr>
              <a:t>89,398</a:t>
            </a:r>
            <a:r>
              <a:rPr b="0" i="0" lang="en" sz="1800" u="none" cap="none" strike="noStrike">
                <a:solidFill>
                  <a:schemeClr val="dk1"/>
                </a:solidFill>
                <a:latin typeface="Montserrat"/>
                <a:ea typeface="Montserrat"/>
                <a:cs typeface="Montserrat"/>
                <a:sym typeface="Montserrat"/>
              </a:rPr>
              <a:t> people claimed asylum in the UK in 2022</a:t>
            </a:r>
            <a:endParaRPr b="1" i="0" sz="1800" u="none" cap="none" strike="noStrike">
              <a:solidFill>
                <a:schemeClr val="dk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dk1"/>
              </a:buClr>
              <a:buSzPts val="1800"/>
              <a:buFont typeface="Montserrat"/>
              <a:buChar char="👉"/>
            </a:pPr>
            <a:r>
              <a:rPr b="1" i="0" lang="en" sz="1800" u="none" cap="none" strike="noStrike">
                <a:solidFill>
                  <a:schemeClr val="dk1"/>
                </a:solidFill>
                <a:latin typeface="Montserrat"/>
                <a:ea typeface="Montserrat"/>
                <a:cs typeface="Montserrat"/>
                <a:sym typeface="Montserrat"/>
              </a:rPr>
              <a:t>In terms of the number of asylum applications per head of population, the UK ranks</a:t>
            </a:r>
            <a:endParaRPr b="1" i="0" sz="1800" u="none" cap="none" strike="noStrike">
              <a:solidFill>
                <a:schemeClr val="dk1"/>
              </a:solidFill>
              <a:latin typeface="Montserrat"/>
              <a:ea typeface="Montserrat"/>
              <a:cs typeface="Montserrat"/>
              <a:sym typeface="Montserrat"/>
            </a:endParaRPr>
          </a:p>
          <a:p>
            <a:pPr indent="0" lvl="0" marL="457200" marR="0" rtl="0" algn="l">
              <a:lnSpc>
                <a:spcPct val="150000"/>
              </a:lnSpc>
              <a:spcBef>
                <a:spcPts val="0"/>
              </a:spcBef>
              <a:spcAft>
                <a:spcPts val="0"/>
              </a:spcAft>
              <a:buClr>
                <a:srgbClr val="000000"/>
              </a:buClr>
              <a:buSzPts val="1200"/>
              <a:buFont typeface="Arial"/>
              <a:buNone/>
            </a:pPr>
            <a:r>
              <a:t/>
            </a:r>
            <a:endParaRPr b="1" i="0" sz="1200" u="none" cap="none" strike="noStrike">
              <a:solidFill>
                <a:schemeClr val="dk1"/>
              </a:solidFill>
              <a:latin typeface="Montserrat"/>
              <a:ea typeface="Montserrat"/>
              <a:cs typeface="Montserrat"/>
              <a:sym typeface="Montserrat"/>
            </a:endParaRPr>
          </a:p>
          <a:p>
            <a:pPr indent="0" lvl="0" marL="0" marR="0" rtl="0" algn="l">
              <a:lnSpc>
                <a:spcPct val="150000"/>
              </a:lnSpc>
              <a:spcBef>
                <a:spcPts val="0"/>
              </a:spcBef>
              <a:spcAft>
                <a:spcPts val="0"/>
              </a:spcAft>
              <a:buClr>
                <a:srgbClr val="000000"/>
              </a:buClr>
              <a:buSzPts val="2400"/>
              <a:buFont typeface="Arial"/>
              <a:buNone/>
            </a:pPr>
            <a:r>
              <a:rPr b="1" i="0" lang="en" sz="2400" u="none" cap="none" strike="noStrike">
                <a:solidFill>
                  <a:schemeClr val="lt1"/>
                </a:solidFill>
                <a:highlight>
                  <a:srgbClr val="FF6600"/>
                </a:highlight>
                <a:latin typeface="Montserrat"/>
                <a:ea typeface="Montserrat"/>
                <a:cs typeface="Montserrat"/>
                <a:sym typeface="Montserrat"/>
              </a:rPr>
              <a:t>Recognition rates: </a:t>
            </a:r>
            <a:endParaRPr b="1" i="0" sz="2400" u="none" cap="none" strike="noStrike">
              <a:solidFill>
                <a:schemeClr val="lt1"/>
              </a:solidFill>
              <a:highlight>
                <a:srgbClr val="FF6600"/>
              </a:highlight>
              <a:latin typeface="Montserrat"/>
              <a:ea typeface="Montserrat"/>
              <a:cs typeface="Montserrat"/>
              <a:sym typeface="Montserrat"/>
            </a:endParaRPr>
          </a:p>
          <a:p>
            <a:pPr indent="-342900" lvl="0" marL="457200" marR="0" rtl="0" algn="l">
              <a:lnSpc>
                <a:spcPct val="150000"/>
              </a:lnSpc>
              <a:spcBef>
                <a:spcPts val="0"/>
              </a:spcBef>
              <a:spcAft>
                <a:spcPts val="0"/>
              </a:spcAft>
              <a:buClr>
                <a:schemeClr val="dk1"/>
              </a:buClr>
              <a:buSzPts val="1800"/>
              <a:buFont typeface="Montserrat"/>
              <a:buChar char="👉"/>
            </a:pPr>
            <a:r>
              <a:rPr b="0" i="0" lang="en" sz="1800" u="none" cap="none" strike="noStrike">
                <a:solidFill>
                  <a:schemeClr val="dk1"/>
                </a:solidFill>
                <a:highlight>
                  <a:schemeClr val="lt1"/>
                </a:highlight>
                <a:latin typeface="Montserrat"/>
                <a:ea typeface="Montserrat"/>
                <a:cs typeface="Montserrat"/>
                <a:sym typeface="Montserrat"/>
              </a:rPr>
              <a:t>        of initial decisions are grants of protection</a:t>
            </a:r>
            <a:endParaRPr b="0" i="0" sz="1800" u="none" cap="none" strike="noStrike">
              <a:solidFill>
                <a:schemeClr val="dk1"/>
              </a:solidFill>
              <a:highlight>
                <a:schemeClr val="lt1"/>
              </a:highlight>
              <a:latin typeface="Montserrat"/>
              <a:ea typeface="Montserrat"/>
              <a:cs typeface="Montserrat"/>
              <a:sym typeface="Montserrat"/>
            </a:endParaRPr>
          </a:p>
          <a:p>
            <a:pPr indent="-342900" lvl="0" marL="457200" marR="0" rtl="0" algn="l">
              <a:lnSpc>
                <a:spcPct val="150000"/>
              </a:lnSpc>
              <a:spcBef>
                <a:spcPts val="0"/>
              </a:spcBef>
              <a:spcAft>
                <a:spcPts val="0"/>
              </a:spcAft>
              <a:buClr>
                <a:schemeClr val="dk1"/>
              </a:buClr>
              <a:buSzPts val="1800"/>
              <a:buFont typeface="Montserrat"/>
              <a:buChar char="👉"/>
            </a:pPr>
            <a:r>
              <a:rPr b="1" i="0" lang="en" sz="1800" u="none" cap="none" strike="noStrike">
                <a:solidFill>
                  <a:srgbClr val="FF6600"/>
                </a:solidFill>
                <a:highlight>
                  <a:schemeClr val="lt1"/>
                </a:highlight>
                <a:latin typeface="Montserrat"/>
                <a:ea typeface="Montserrat"/>
                <a:cs typeface="Montserrat"/>
                <a:sym typeface="Montserrat"/>
              </a:rPr>
              <a:t>        </a:t>
            </a:r>
            <a:r>
              <a:rPr b="0" i="0" lang="en" sz="1800" u="none" cap="none" strike="noStrike">
                <a:solidFill>
                  <a:schemeClr val="dk1"/>
                </a:solidFill>
                <a:highlight>
                  <a:schemeClr val="lt1"/>
                </a:highlight>
                <a:latin typeface="Montserrat"/>
                <a:ea typeface="Montserrat"/>
                <a:cs typeface="Montserrat"/>
                <a:sym typeface="Montserrat"/>
              </a:rPr>
              <a:t>of asylum appeals are allowed </a:t>
            </a:r>
            <a:endParaRPr b="0" i="0" sz="1800" u="none" cap="none" strike="noStrike">
              <a:solidFill>
                <a:schemeClr val="dk1"/>
              </a:solidFill>
              <a:highlight>
                <a:schemeClr val="lt1"/>
              </a:highlight>
              <a:latin typeface="Montserrat"/>
              <a:ea typeface="Montserrat"/>
              <a:cs typeface="Montserrat"/>
              <a:sym typeface="Montserrat"/>
            </a:endParaRPr>
          </a:p>
          <a:p>
            <a:pPr indent="0" lvl="0" marL="457200" marR="0" rtl="0" algn="l">
              <a:lnSpc>
                <a:spcPct val="150000"/>
              </a:lnSpc>
              <a:spcBef>
                <a:spcPts val="0"/>
              </a:spcBef>
              <a:spcAft>
                <a:spcPts val="0"/>
              </a:spcAft>
              <a:buClr>
                <a:srgbClr val="000000"/>
              </a:buClr>
              <a:buSzPts val="1800"/>
              <a:buFont typeface="Arial"/>
              <a:buNone/>
            </a:pPr>
            <a:r>
              <a:t/>
            </a:r>
            <a:endParaRPr b="0" i="0" sz="1800" u="none" cap="none" strike="noStrike">
              <a:solidFill>
                <a:schemeClr val="dk1"/>
              </a:solidFill>
              <a:highlight>
                <a:schemeClr val="lt1"/>
              </a:highlight>
              <a:latin typeface="Montserrat"/>
              <a:ea typeface="Montserrat"/>
              <a:cs typeface="Montserrat"/>
              <a:sym typeface="Montserrat"/>
            </a:endParaRPr>
          </a:p>
          <a:p>
            <a:pPr indent="0" lvl="0" marL="0" marR="0" rtl="0" algn="l">
              <a:lnSpc>
                <a:spcPct val="150000"/>
              </a:lnSpc>
              <a:spcBef>
                <a:spcPts val="0"/>
              </a:spcBef>
              <a:spcAft>
                <a:spcPts val="0"/>
              </a:spcAft>
              <a:buClr>
                <a:srgbClr val="000000"/>
              </a:buClr>
              <a:buSzPts val="1800"/>
              <a:buFont typeface="Arial"/>
              <a:buNone/>
            </a:pPr>
            <a:r>
              <a:t/>
            </a:r>
            <a:endParaRPr b="1" i="0" sz="18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000000"/>
              </a:solidFill>
              <a:latin typeface="Calibri"/>
              <a:ea typeface="Calibri"/>
              <a:cs typeface="Calibri"/>
              <a:sym typeface="Calibri"/>
            </a:endParaRPr>
          </a:p>
        </p:txBody>
      </p:sp>
      <p:sp>
        <p:nvSpPr>
          <p:cNvPr id="71" name="Google Shape;71;g139e637381d_1_20"/>
          <p:cNvSpPr txBox="1"/>
          <p:nvPr/>
        </p:nvSpPr>
        <p:spPr>
          <a:xfrm>
            <a:off x="4336900" y="2571750"/>
            <a:ext cx="4699500" cy="600134"/>
          </a:xfrm>
          <a:prstGeom prst="rect">
            <a:avLst/>
          </a:prstGeom>
          <a:noFill/>
          <a:ln>
            <a:noFill/>
          </a:ln>
        </p:spPr>
        <p:txBody>
          <a:bodyPr anchorCtr="0" anchor="t" bIns="91425" lIns="91425" spcFirstLastPara="1" rIns="91425" wrap="square" tIns="91425">
            <a:spAutoFit/>
          </a:bodyPr>
          <a:lstStyle/>
          <a:p>
            <a:pPr indent="0" lvl="0" marL="0" marR="0" rtl="0" algn="l">
              <a:lnSpc>
                <a:spcPct val="150000"/>
              </a:lnSpc>
              <a:spcBef>
                <a:spcPts val="0"/>
              </a:spcBef>
              <a:spcAft>
                <a:spcPts val="0"/>
              </a:spcAft>
              <a:buClr>
                <a:srgbClr val="000000"/>
              </a:buClr>
              <a:buSzPts val="1800"/>
              <a:buFont typeface="Arial"/>
              <a:buNone/>
            </a:pPr>
            <a:r>
              <a:rPr b="1" i="0" lang="en" sz="1800" u="none" cap="none" strike="noStrike">
                <a:solidFill>
                  <a:srgbClr val="FF6600"/>
                </a:solidFill>
                <a:latin typeface="Montserrat"/>
                <a:ea typeface="Montserrat"/>
                <a:cs typeface="Montserrat"/>
                <a:sym typeface="Montserrat"/>
              </a:rPr>
              <a:t>20th highest in Europe.</a:t>
            </a:r>
            <a:endParaRPr b="0" i="0" sz="1400" u="none" cap="none" strike="noStrike">
              <a:solidFill>
                <a:srgbClr val="FF6600"/>
              </a:solidFill>
              <a:latin typeface="Arial"/>
              <a:ea typeface="Arial"/>
              <a:cs typeface="Arial"/>
              <a:sym typeface="Arial"/>
            </a:endParaRPr>
          </a:p>
        </p:txBody>
      </p:sp>
      <p:sp>
        <p:nvSpPr>
          <p:cNvPr id="72" name="Google Shape;72;g139e637381d_1_20"/>
          <p:cNvSpPr txBox="1"/>
          <p:nvPr/>
        </p:nvSpPr>
        <p:spPr>
          <a:xfrm>
            <a:off x="1003607" y="3977269"/>
            <a:ext cx="884665"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 sz="1600" u="none" cap="none" strike="noStrike">
                <a:solidFill>
                  <a:srgbClr val="FF6600"/>
                </a:solidFill>
                <a:highlight>
                  <a:schemeClr val="lt1"/>
                </a:highlight>
                <a:latin typeface="Montserrat"/>
                <a:ea typeface="Montserrat"/>
                <a:cs typeface="Montserrat"/>
                <a:sym typeface="Montserrat"/>
              </a:rPr>
              <a:t>75%</a:t>
            </a:r>
            <a:endParaRPr b="0" i="0" sz="1600" u="none" cap="none" strike="noStrike">
              <a:solidFill>
                <a:srgbClr val="000000"/>
              </a:solidFill>
              <a:latin typeface="Arial"/>
              <a:ea typeface="Arial"/>
              <a:cs typeface="Arial"/>
              <a:sym typeface="Arial"/>
            </a:endParaRPr>
          </a:p>
        </p:txBody>
      </p:sp>
      <p:sp>
        <p:nvSpPr>
          <p:cNvPr id="73" name="Google Shape;73;g139e637381d_1_20"/>
          <p:cNvSpPr txBox="1"/>
          <p:nvPr/>
        </p:nvSpPr>
        <p:spPr>
          <a:xfrm>
            <a:off x="1003607" y="4417283"/>
            <a:ext cx="646331"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 sz="1600" u="none" cap="none" strike="noStrike">
                <a:solidFill>
                  <a:srgbClr val="FF6600"/>
                </a:solidFill>
                <a:highlight>
                  <a:schemeClr val="lt1"/>
                </a:highlight>
                <a:latin typeface="Montserrat"/>
                <a:ea typeface="Montserrat"/>
                <a:cs typeface="Montserrat"/>
                <a:sym typeface="Montserrat"/>
              </a:rPr>
              <a:t>44%</a:t>
            </a:r>
            <a:endParaRPr b="0" i="0" sz="1600" u="none" cap="none" strike="noStrike">
              <a:solidFill>
                <a:srgbClr val="000000"/>
              </a:solidFill>
              <a:latin typeface="Arial"/>
              <a:ea typeface="Arial"/>
              <a:cs typeface="Arial"/>
              <a:sym typeface="Arial"/>
            </a:endParaRPr>
          </a:p>
        </p:txBody>
      </p:sp>
      <p:pic>
        <p:nvPicPr>
          <p:cNvPr id="74" name="Google Shape;74;g139e637381d_1_20"/>
          <p:cNvPicPr preferRelativeResize="0"/>
          <p:nvPr/>
        </p:nvPicPr>
        <p:blipFill rotWithShape="1">
          <a:blip r:embed="rId4">
            <a:alphaModFix/>
          </a:blip>
          <a:srcRect b="0" l="0" r="0" t="0"/>
          <a:stretch/>
        </p:blipFill>
        <p:spPr>
          <a:xfrm>
            <a:off x="6463975" y="3280325"/>
            <a:ext cx="2399549" cy="1599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g2885e2d6b79_0_0"/>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1" name="Google Shape;81;g2885e2d6b79_0_0"/>
          <p:cNvSpPr txBox="1"/>
          <p:nvPr/>
        </p:nvSpPr>
        <p:spPr>
          <a:xfrm>
            <a:off x="611550" y="249499"/>
            <a:ext cx="8208900" cy="2093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 sz="2800" u="none" cap="none" strike="noStrike">
                <a:solidFill>
                  <a:srgbClr val="9900FF"/>
                </a:solidFill>
                <a:latin typeface="Montserrat"/>
                <a:ea typeface="Montserrat"/>
                <a:cs typeface="Montserrat"/>
                <a:sym typeface="Montserrat"/>
              </a:rPr>
              <a:t>Illegal Migration Act:</a:t>
            </a:r>
            <a:endParaRPr b="1" i="0" sz="28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rPr b="1" i="0" lang="en" sz="2800" u="none" cap="none" strike="noStrike">
                <a:solidFill>
                  <a:srgbClr val="9900FF"/>
                </a:solidFill>
                <a:latin typeface="Montserrat"/>
                <a:ea typeface="Montserrat"/>
                <a:cs typeface="Montserrat"/>
                <a:sym typeface="Montserrat"/>
              </a:rPr>
              <a:t>destroying the right to seek safety</a:t>
            </a:r>
            <a:endParaRPr b="1" i="0" sz="28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t/>
            </a:r>
            <a:endParaRPr b="0" i="0" sz="1400" u="none" cap="none" strike="noStrike">
              <a:solidFill>
                <a:srgbClr val="9900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EB3F1D"/>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
        <p:nvSpPr>
          <p:cNvPr id="82" name="Google Shape;82;g2885e2d6b79_0_0"/>
          <p:cNvSpPr txBox="1"/>
          <p:nvPr/>
        </p:nvSpPr>
        <p:spPr>
          <a:xfrm>
            <a:off x="215550" y="1278400"/>
            <a:ext cx="8604900" cy="3570900"/>
          </a:xfrm>
          <a:prstGeom prst="rect">
            <a:avLst/>
          </a:prstGeom>
          <a:noFill/>
          <a:ln>
            <a:noFill/>
          </a:ln>
        </p:spPr>
        <p:txBody>
          <a:bodyPr anchorCtr="0" anchor="t" bIns="91425" lIns="91425" spcFirstLastPara="1" rIns="91425" wrap="square" tIns="91425">
            <a:spAutoFit/>
          </a:bodyPr>
          <a:lstStyle/>
          <a:p>
            <a:pPr indent="-323850" lvl="0" marL="457200" marR="0" rtl="0" algn="l">
              <a:lnSpc>
                <a:spcPct val="100000"/>
              </a:lnSpc>
              <a:spcBef>
                <a:spcPts val="0"/>
              </a:spcBef>
              <a:spcAft>
                <a:spcPts val="0"/>
              </a:spcAft>
              <a:buClr>
                <a:schemeClr val="dk1"/>
              </a:buClr>
              <a:buSzPts val="1500"/>
              <a:buFont typeface="Raleway"/>
              <a:buChar char="●"/>
            </a:pPr>
            <a:r>
              <a:rPr b="0" i="0" lang="en" sz="1500" u="none" cap="none" strike="noStrike">
                <a:solidFill>
                  <a:schemeClr val="dk1"/>
                </a:solidFill>
                <a:highlight>
                  <a:srgbClr val="FFFFFF"/>
                </a:highlight>
                <a:latin typeface="Raleway"/>
                <a:ea typeface="Raleway"/>
                <a:cs typeface="Raleway"/>
                <a:sym typeface="Raleway"/>
              </a:rPr>
              <a:t>Duty to remove all irregular arrivals except separated children (until they turn 18), unless for family reunion, and some survivors of modern slavery  </a:t>
            </a:r>
            <a:endParaRPr b="0" i="0" sz="1500" u="none" cap="none" strike="noStrike">
              <a:solidFill>
                <a:schemeClr val="dk1"/>
              </a:solidFill>
              <a:highlight>
                <a:srgbClr val="FFFFFF"/>
              </a:highlight>
              <a:latin typeface="Raleway"/>
              <a:ea typeface="Raleway"/>
              <a:cs typeface="Raleway"/>
              <a:sym typeface="Raleway"/>
            </a:endParaRPr>
          </a:p>
          <a:p>
            <a:pPr indent="0" lvl="0" marL="457200" marR="0" rtl="0" algn="l">
              <a:lnSpc>
                <a:spcPct val="100000"/>
              </a:lnSpc>
              <a:spcBef>
                <a:spcPts val="0"/>
              </a:spcBef>
              <a:spcAft>
                <a:spcPts val="0"/>
              </a:spcAft>
              <a:buNone/>
            </a:pPr>
            <a:r>
              <a:t/>
            </a:r>
            <a:endParaRPr sz="1500">
              <a:solidFill>
                <a:schemeClr val="dk1"/>
              </a:solidFill>
              <a:highlight>
                <a:srgbClr val="FFFFFF"/>
              </a:highlight>
              <a:latin typeface="Raleway"/>
              <a:ea typeface="Raleway"/>
              <a:cs typeface="Raleway"/>
              <a:sym typeface="Raleway"/>
            </a:endParaRPr>
          </a:p>
          <a:p>
            <a:pPr indent="-323850" lvl="0" marL="457200" marR="0" rtl="0" algn="l">
              <a:lnSpc>
                <a:spcPct val="100000"/>
              </a:lnSpc>
              <a:spcBef>
                <a:spcPts val="0"/>
              </a:spcBef>
              <a:spcAft>
                <a:spcPts val="0"/>
              </a:spcAft>
              <a:buClr>
                <a:schemeClr val="dk1"/>
              </a:buClr>
              <a:buSzPts val="1500"/>
              <a:buFont typeface="Raleway"/>
              <a:buChar char="●"/>
            </a:pPr>
            <a:r>
              <a:rPr b="0" i="0" lang="en" sz="1500" u="none" cap="none" strike="noStrike">
                <a:solidFill>
                  <a:schemeClr val="dk1"/>
                </a:solidFill>
                <a:highlight>
                  <a:srgbClr val="FFFFFF"/>
                </a:highlight>
                <a:latin typeface="Raleway"/>
                <a:ea typeface="Raleway"/>
                <a:cs typeface="Raleway"/>
                <a:sym typeface="Raleway"/>
              </a:rPr>
              <a:t>Makes many asylum claims permanently “inadmissible”  </a:t>
            </a:r>
            <a:endParaRPr b="0" i="0" sz="1500" u="none" cap="none" strike="noStrike">
              <a:solidFill>
                <a:schemeClr val="dk1"/>
              </a:solidFill>
              <a:highlight>
                <a:srgbClr val="FFFFFF"/>
              </a:highlight>
              <a:latin typeface="Raleway"/>
              <a:ea typeface="Raleway"/>
              <a:cs typeface="Raleway"/>
              <a:sym typeface="Raleway"/>
            </a:endParaRPr>
          </a:p>
          <a:p>
            <a:pPr indent="0" lvl="0" marL="0" marR="0" rtl="0" algn="l">
              <a:lnSpc>
                <a:spcPct val="100000"/>
              </a:lnSpc>
              <a:spcBef>
                <a:spcPts val="0"/>
              </a:spcBef>
              <a:spcAft>
                <a:spcPts val="0"/>
              </a:spcAft>
              <a:buClr>
                <a:schemeClr val="dk1"/>
              </a:buClr>
              <a:buSzPts val="1500"/>
              <a:buFont typeface="Arial"/>
              <a:buNone/>
            </a:pPr>
            <a:r>
              <a:t/>
            </a:r>
            <a:endParaRPr b="0" i="0" sz="1500" u="none" cap="none" strike="noStrike">
              <a:solidFill>
                <a:schemeClr val="dk1"/>
              </a:solidFill>
              <a:highlight>
                <a:srgbClr val="FFFFFF"/>
              </a:highlight>
              <a:latin typeface="Raleway"/>
              <a:ea typeface="Raleway"/>
              <a:cs typeface="Raleway"/>
              <a:sym typeface="Raleway"/>
            </a:endParaRPr>
          </a:p>
          <a:p>
            <a:pPr indent="-323850" lvl="0" marL="457200" marR="0" rtl="0" algn="l">
              <a:lnSpc>
                <a:spcPct val="100000"/>
              </a:lnSpc>
              <a:spcBef>
                <a:spcPts val="0"/>
              </a:spcBef>
              <a:spcAft>
                <a:spcPts val="0"/>
              </a:spcAft>
              <a:buClr>
                <a:schemeClr val="dk1"/>
              </a:buClr>
              <a:buSzPts val="1500"/>
              <a:buFont typeface="Raleway"/>
              <a:buChar char="●"/>
            </a:pPr>
            <a:r>
              <a:rPr b="0" i="0" lang="en" sz="1500" u="none" cap="none" strike="noStrike">
                <a:solidFill>
                  <a:schemeClr val="dk1"/>
                </a:solidFill>
                <a:highlight>
                  <a:srgbClr val="FFFFFF"/>
                </a:highlight>
                <a:latin typeface="Raleway"/>
                <a:ea typeface="Raleway"/>
                <a:cs typeface="Raleway"/>
                <a:sym typeface="Raleway"/>
              </a:rPr>
              <a:t>Those not removed:</a:t>
            </a:r>
            <a:endParaRPr b="0" i="0" sz="1500" u="none" cap="none" strike="noStrike">
              <a:solidFill>
                <a:schemeClr val="dk1"/>
              </a:solidFill>
              <a:highlight>
                <a:srgbClr val="FFFFFF"/>
              </a:highlight>
              <a:latin typeface="Raleway"/>
              <a:ea typeface="Raleway"/>
              <a:cs typeface="Raleway"/>
              <a:sym typeface="Raleway"/>
            </a:endParaRPr>
          </a:p>
          <a:p>
            <a:pPr indent="-323850" lvl="1" marL="914400" marR="0" rtl="0" algn="l">
              <a:lnSpc>
                <a:spcPct val="100000"/>
              </a:lnSpc>
              <a:spcBef>
                <a:spcPts val="0"/>
              </a:spcBef>
              <a:spcAft>
                <a:spcPts val="0"/>
              </a:spcAft>
              <a:buClr>
                <a:schemeClr val="dk1"/>
              </a:buClr>
              <a:buSzPts val="1500"/>
              <a:buFont typeface="Raleway"/>
              <a:buChar char="○"/>
            </a:pPr>
            <a:r>
              <a:rPr b="0" i="0" lang="en" sz="1500" u="none" cap="none" strike="noStrike">
                <a:solidFill>
                  <a:schemeClr val="dk1"/>
                </a:solidFill>
                <a:highlight>
                  <a:srgbClr val="FFFFFF"/>
                </a:highlight>
                <a:latin typeface="Raleway"/>
                <a:ea typeface="Raleway"/>
                <a:cs typeface="Raleway"/>
                <a:sym typeface="Raleway"/>
              </a:rPr>
              <a:t>subject to detention (including children and pregnant women) </a:t>
            </a:r>
            <a:endParaRPr b="0" i="0" sz="1500" u="none" cap="none" strike="noStrike">
              <a:solidFill>
                <a:schemeClr val="dk1"/>
              </a:solidFill>
              <a:highlight>
                <a:srgbClr val="FFFFFF"/>
              </a:highlight>
              <a:latin typeface="Raleway"/>
              <a:ea typeface="Raleway"/>
              <a:cs typeface="Raleway"/>
              <a:sym typeface="Raleway"/>
            </a:endParaRPr>
          </a:p>
          <a:p>
            <a:pPr indent="-323850" lvl="1" marL="914400" marR="0" rtl="0" algn="l">
              <a:lnSpc>
                <a:spcPct val="100000"/>
              </a:lnSpc>
              <a:spcBef>
                <a:spcPts val="0"/>
              </a:spcBef>
              <a:spcAft>
                <a:spcPts val="0"/>
              </a:spcAft>
              <a:buClr>
                <a:schemeClr val="dk1"/>
              </a:buClr>
              <a:buSzPts val="1500"/>
              <a:buFont typeface="Raleway"/>
              <a:buChar char="○"/>
            </a:pPr>
            <a:r>
              <a:rPr b="0" i="0" lang="en" sz="1500" u="none" cap="none" strike="noStrike">
                <a:solidFill>
                  <a:schemeClr val="dk1"/>
                </a:solidFill>
                <a:highlight>
                  <a:srgbClr val="FFFFFF"/>
                </a:highlight>
                <a:latin typeface="Raleway"/>
                <a:ea typeface="Raleway"/>
                <a:cs typeface="Raleway"/>
                <a:sym typeface="Raleway"/>
              </a:rPr>
              <a:t>destitute or on S4 support</a:t>
            </a:r>
            <a:endParaRPr b="0" i="0" sz="1500" u="none" cap="none" strike="noStrike">
              <a:solidFill>
                <a:schemeClr val="dk1"/>
              </a:solidFill>
              <a:highlight>
                <a:srgbClr val="FFFFFF"/>
              </a:highlight>
              <a:latin typeface="Raleway"/>
              <a:ea typeface="Raleway"/>
              <a:cs typeface="Raleway"/>
              <a:sym typeface="Raleway"/>
            </a:endParaRPr>
          </a:p>
          <a:p>
            <a:pPr indent="-323850" lvl="1" marL="914400" marR="0" rtl="0" algn="l">
              <a:lnSpc>
                <a:spcPct val="100000"/>
              </a:lnSpc>
              <a:spcBef>
                <a:spcPts val="0"/>
              </a:spcBef>
              <a:spcAft>
                <a:spcPts val="0"/>
              </a:spcAft>
              <a:buClr>
                <a:schemeClr val="dk1"/>
              </a:buClr>
              <a:buSzPts val="1500"/>
              <a:buFont typeface="Raleway"/>
              <a:buChar char="○"/>
            </a:pPr>
            <a:r>
              <a:rPr b="0" i="0" lang="en" sz="1500" u="none" cap="none" strike="noStrike">
                <a:solidFill>
                  <a:schemeClr val="dk1"/>
                </a:solidFill>
                <a:highlight>
                  <a:srgbClr val="FFFFFF"/>
                </a:highlight>
                <a:latin typeface="Raleway"/>
                <a:ea typeface="Raleway"/>
                <a:cs typeface="Raleway"/>
                <a:sym typeface="Raleway"/>
              </a:rPr>
              <a:t>unable to work  </a:t>
            </a:r>
            <a:endParaRPr b="0" i="0" sz="1500" u="none" cap="none" strike="noStrike">
              <a:solidFill>
                <a:schemeClr val="dk1"/>
              </a:solidFill>
              <a:highlight>
                <a:srgbClr val="FFFFFF"/>
              </a:highlight>
              <a:latin typeface="Raleway"/>
              <a:ea typeface="Raleway"/>
              <a:cs typeface="Raleway"/>
              <a:sym typeface="Raleway"/>
            </a:endParaRPr>
          </a:p>
          <a:p>
            <a:pPr indent="0" lvl="0" marL="0" marR="0" rtl="0" algn="l">
              <a:lnSpc>
                <a:spcPct val="100000"/>
              </a:lnSpc>
              <a:spcBef>
                <a:spcPts val="0"/>
              </a:spcBef>
              <a:spcAft>
                <a:spcPts val="0"/>
              </a:spcAft>
              <a:buClr>
                <a:schemeClr val="dk1"/>
              </a:buClr>
              <a:buSzPts val="1500"/>
              <a:buFont typeface="Arial"/>
              <a:buNone/>
            </a:pPr>
            <a:r>
              <a:t/>
            </a:r>
            <a:endParaRPr b="0" i="0" sz="1500" u="none" cap="none" strike="noStrike">
              <a:solidFill>
                <a:schemeClr val="dk1"/>
              </a:solidFill>
              <a:highlight>
                <a:srgbClr val="FFFFFF"/>
              </a:highlight>
              <a:latin typeface="Raleway"/>
              <a:ea typeface="Raleway"/>
              <a:cs typeface="Raleway"/>
              <a:sym typeface="Raleway"/>
            </a:endParaRPr>
          </a:p>
          <a:p>
            <a:pPr indent="-323850" lvl="0" marL="457200" marR="0" rtl="0" algn="l">
              <a:lnSpc>
                <a:spcPct val="100000"/>
              </a:lnSpc>
              <a:spcBef>
                <a:spcPts val="0"/>
              </a:spcBef>
              <a:spcAft>
                <a:spcPts val="0"/>
              </a:spcAft>
              <a:buClr>
                <a:schemeClr val="dk1"/>
              </a:buClr>
              <a:buSzPts val="1500"/>
              <a:buFont typeface="Raleway"/>
              <a:buChar char="●"/>
            </a:pPr>
            <a:r>
              <a:rPr b="0" i="0" lang="en" sz="1500" u="none" cap="none" strike="noStrike">
                <a:solidFill>
                  <a:schemeClr val="dk1"/>
                </a:solidFill>
                <a:highlight>
                  <a:srgbClr val="FFFFFF"/>
                </a:highlight>
                <a:latin typeface="Raleway"/>
                <a:ea typeface="Raleway"/>
                <a:cs typeface="Raleway"/>
                <a:sym typeface="Raleway"/>
              </a:rPr>
              <a:t>Those deemed “inadmissible” cannot apply for leave, subject to a </a:t>
            </a:r>
            <a:r>
              <a:rPr b="1" i="0" lang="en" sz="1500" u="none" cap="none" strike="noStrike">
                <a:solidFill>
                  <a:srgbClr val="FF6600"/>
                </a:solidFill>
                <a:highlight>
                  <a:schemeClr val="lt1"/>
                </a:highlight>
                <a:latin typeface="Raleway"/>
                <a:ea typeface="Raleway"/>
                <a:cs typeface="Raleway"/>
                <a:sym typeface="Raleway"/>
              </a:rPr>
              <a:t>lifetime ban</a:t>
            </a:r>
            <a:r>
              <a:rPr b="0" i="0" lang="en" sz="1500" u="none" cap="none" strike="noStrike">
                <a:solidFill>
                  <a:schemeClr val="dk1"/>
                </a:solidFill>
                <a:highlight>
                  <a:schemeClr val="lt1"/>
                </a:highlight>
                <a:latin typeface="Raleway"/>
                <a:ea typeface="Raleway"/>
                <a:cs typeface="Raleway"/>
                <a:sym typeface="Raleway"/>
              </a:rPr>
              <a:t> on immigration status or British citizenship, including for UK-born children</a:t>
            </a:r>
            <a:endParaRPr b="0" i="0" sz="1500" u="none" cap="none" strike="noStrike">
              <a:solidFill>
                <a:schemeClr val="dk1"/>
              </a:solidFill>
              <a:highlight>
                <a:srgbClr val="FFFFFF"/>
              </a:highlight>
              <a:latin typeface="Raleway"/>
              <a:ea typeface="Raleway"/>
              <a:cs typeface="Raleway"/>
              <a:sym typeface="Raleway"/>
            </a:endParaRPr>
          </a:p>
          <a:p>
            <a:pPr indent="0" lvl="0" marL="0" marR="0" rtl="0" algn="l">
              <a:lnSpc>
                <a:spcPct val="100000"/>
              </a:lnSpc>
              <a:spcBef>
                <a:spcPts val="0"/>
              </a:spcBef>
              <a:spcAft>
                <a:spcPts val="0"/>
              </a:spcAft>
              <a:buClr>
                <a:schemeClr val="dk1"/>
              </a:buClr>
              <a:buSzPts val="1500"/>
              <a:buFont typeface="Arial"/>
              <a:buNone/>
            </a:pPr>
            <a:r>
              <a:t/>
            </a:r>
            <a:endParaRPr b="0" i="0" sz="1500" u="none" cap="none" strike="noStrike">
              <a:solidFill>
                <a:schemeClr val="dk1"/>
              </a:solidFill>
              <a:highlight>
                <a:srgbClr val="FFFFFF"/>
              </a:highlight>
              <a:latin typeface="Raleway"/>
              <a:ea typeface="Raleway"/>
              <a:cs typeface="Raleway"/>
              <a:sym typeface="Raleway"/>
            </a:endParaRPr>
          </a:p>
          <a:p>
            <a:pPr indent="0" lvl="0" marL="457200" marR="0" rtl="0" algn="l">
              <a:lnSpc>
                <a:spcPct val="100000"/>
              </a:lnSpc>
              <a:spcBef>
                <a:spcPts val="0"/>
              </a:spcBef>
              <a:spcAft>
                <a:spcPts val="0"/>
              </a:spcAft>
              <a:buNone/>
            </a:pPr>
            <a:r>
              <a:t/>
            </a:r>
            <a:endParaRPr b="1" i="0" sz="1800" u="none" cap="none" strike="noStrike">
              <a:solidFill>
                <a:srgbClr val="9900FF"/>
              </a:solidFill>
              <a:highlight>
                <a:srgbClr val="FFFFFF"/>
              </a:highlight>
              <a:latin typeface="Raleway"/>
              <a:ea typeface="Raleway"/>
              <a:cs typeface="Raleway"/>
              <a:sym typeface="Raleway"/>
            </a:endParaRPr>
          </a:p>
          <a:p>
            <a:pPr indent="0" lvl="0" marL="0" marR="0" rtl="0" algn="l">
              <a:lnSpc>
                <a:spcPct val="100000"/>
              </a:lnSpc>
              <a:spcBef>
                <a:spcPts val="0"/>
              </a:spcBef>
              <a:spcAft>
                <a:spcPts val="0"/>
              </a:spcAft>
              <a:buClr>
                <a:srgbClr val="000000"/>
              </a:buClr>
              <a:buSzPts val="1100"/>
              <a:buFont typeface="Arial"/>
              <a:buNone/>
            </a:pPr>
            <a:r>
              <a:t/>
            </a:r>
            <a:endParaRPr b="0" i="0" sz="700" u="none" cap="none" strike="noStrike">
              <a:solidFill>
                <a:schemeClr val="dk1"/>
              </a:solidFill>
              <a:highlight>
                <a:srgbClr val="FFFFFF"/>
              </a:highlight>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g28bedb1d17b_0_64"/>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9" name="Google Shape;89;g28bedb1d17b_0_64"/>
          <p:cNvSpPr txBox="1"/>
          <p:nvPr/>
        </p:nvSpPr>
        <p:spPr>
          <a:xfrm>
            <a:off x="611550" y="249499"/>
            <a:ext cx="8208900" cy="252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 sz="2800" u="none" cap="none" strike="noStrike">
                <a:solidFill>
                  <a:srgbClr val="9900FF"/>
                </a:solidFill>
                <a:latin typeface="Montserrat"/>
                <a:ea typeface="Montserrat"/>
                <a:cs typeface="Montserrat"/>
                <a:sym typeface="Montserrat"/>
              </a:rPr>
              <a:t>Illegal Migration Act:</a:t>
            </a:r>
            <a:endParaRPr b="1" i="0" sz="28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chemeClr val="dk1"/>
              </a:buClr>
              <a:buSzPts val="2400"/>
              <a:buFont typeface="Arial"/>
              <a:buNone/>
            </a:pPr>
            <a:r>
              <a:rPr b="1" i="0" lang="en" sz="2800" u="none" cap="none" strike="noStrike">
                <a:solidFill>
                  <a:srgbClr val="9900FF"/>
                </a:solidFill>
                <a:latin typeface="Montserrat"/>
                <a:ea typeface="Montserrat"/>
                <a:cs typeface="Montserrat"/>
                <a:sym typeface="Montserrat"/>
              </a:rPr>
              <a:t>huge expansion of detention</a:t>
            </a:r>
            <a:endParaRPr b="1" i="0" sz="28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chemeClr val="dk1"/>
              </a:buClr>
              <a:buSzPts val="2400"/>
              <a:buFont typeface="Arial"/>
              <a:buNone/>
            </a:pPr>
            <a:r>
              <a:t/>
            </a:r>
            <a:endParaRPr b="1" i="0" sz="28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t/>
            </a:r>
            <a:endParaRPr b="0" i="0" sz="1400" u="none" cap="none" strike="noStrike">
              <a:solidFill>
                <a:srgbClr val="9900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EB3F1D"/>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
        <p:nvSpPr>
          <p:cNvPr id="90" name="Google Shape;90;g28bedb1d17b_0_64"/>
          <p:cNvSpPr txBox="1"/>
          <p:nvPr/>
        </p:nvSpPr>
        <p:spPr>
          <a:xfrm>
            <a:off x="547175" y="1106300"/>
            <a:ext cx="8167800" cy="3894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500"/>
              <a:buFont typeface="Arial"/>
              <a:buNone/>
            </a:pPr>
            <a:r>
              <a:t/>
            </a:r>
            <a:endParaRPr b="0" i="0" sz="1900" u="none" cap="none" strike="noStrike">
              <a:solidFill>
                <a:schemeClr val="dk1"/>
              </a:solidFill>
              <a:highlight>
                <a:schemeClr val="lt1"/>
              </a:highlight>
              <a:latin typeface="Raleway"/>
              <a:ea typeface="Raleway"/>
              <a:cs typeface="Raleway"/>
              <a:sym typeface="Raleway"/>
            </a:endParaRPr>
          </a:p>
          <a:p>
            <a:pPr indent="0" lvl="0" marL="0" marR="0" rtl="0" algn="l">
              <a:lnSpc>
                <a:spcPct val="100000"/>
              </a:lnSpc>
              <a:spcBef>
                <a:spcPts val="0"/>
              </a:spcBef>
              <a:spcAft>
                <a:spcPts val="0"/>
              </a:spcAft>
              <a:buClr>
                <a:srgbClr val="000000"/>
              </a:buClr>
              <a:buSzPts val="1900"/>
              <a:buFont typeface="Arial"/>
              <a:buNone/>
            </a:pPr>
            <a:r>
              <a:rPr b="0" i="0" lang="en" sz="1900" u="none" cap="none" strike="noStrike">
                <a:solidFill>
                  <a:schemeClr val="dk1"/>
                </a:solidFill>
                <a:highlight>
                  <a:schemeClr val="lt1"/>
                </a:highlight>
                <a:latin typeface="Raleway"/>
                <a:ea typeface="Raleway"/>
                <a:cs typeface="Raleway"/>
                <a:sym typeface="Raleway"/>
              </a:rPr>
              <a:t>The bill contains </a:t>
            </a:r>
            <a:r>
              <a:rPr b="1" i="0" lang="en" sz="1900" u="none" cap="none" strike="noStrike">
                <a:solidFill>
                  <a:srgbClr val="FF6600"/>
                </a:solidFill>
                <a:highlight>
                  <a:schemeClr val="lt1"/>
                </a:highlight>
                <a:latin typeface="Raleway"/>
                <a:ea typeface="Raleway"/>
                <a:cs typeface="Raleway"/>
                <a:sym typeface="Raleway"/>
              </a:rPr>
              <a:t>extensive powers to detain people</a:t>
            </a:r>
            <a:r>
              <a:rPr b="0" i="0" lang="en" sz="1900" u="none" cap="none" strike="noStrike">
                <a:solidFill>
                  <a:schemeClr val="dk1"/>
                </a:solidFill>
                <a:highlight>
                  <a:schemeClr val="lt1"/>
                </a:highlight>
                <a:latin typeface="Raleway"/>
                <a:ea typeface="Raleway"/>
                <a:cs typeface="Raleway"/>
                <a:sym typeface="Raleway"/>
              </a:rPr>
              <a:t>, allowing the detention of families with children and pregnant women</a:t>
            </a:r>
            <a:endParaRPr b="0" i="0" sz="1900" u="none" cap="none" strike="noStrike">
              <a:solidFill>
                <a:schemeClr val="dk1"/>
              </a:solidFill>
              <a:highlight>
                <a:schemeClr val="lt1"/>
              </a:highlight>
              <a:latin typeface="Raleway"/>
              <a:ea typeface="Raleway"/>
              <a:cs typeface="Raleway"/>
              <a:sym typeface="Raleway"/>
            </a:endParaRPr>
          </a:p>
          <a:p>
            <a:pPr indent="-342900" lvl="1" marL="1371600" marR="0" rtl="0" algn="l">
              <a:lnSpc>
                <a:spcPct val="100000"/>
              </a:lnSpc>
              <a:spcBef>
                <a:spcPts val="0"/>
              </a:spcBef>
              <a:spcAft>
                <a:spcPts val="0"/>
              </a:spcAft>
              <a:buClr>
                <a:schemeClr val="dk1"/>
              </a:buClr>
              <a:buSzPts val="1800"/>
              <a:buFont typeface="Raleway"/>
              <a:buChar char="○"/>
            </a:pPr>
            <a:r>
              <a:rPr b="0" i="0" lang="en" sz="1900" u="none" cap="none" strike="noStrike">
                <a:solidFill>
                  <a:schemeClr val="dk1"/>
                </a:solidFill>
                <a:highlight>
                  <a:schemeClr val="lt1"/>
                </a:highlight>
                <a:latin typeface="Raleway"/>
                <a:ea typeface="Raleway"/>
                <a:cs typeface="Raleway"/>
                <a:sym typeface="Raleway"/>
              </a:rPr>
              <a:t>no time limits applying </a:t>
            </a:r>
            <a:endParaRPr b="0" i="0" sz="1900" u="none" cap="none" strike="noStrike">
              <a:solidFill>
                <a:schemeClr val="dk1"/>
              </a:solidFill>
              <a:highlight>
                <a:schemeClr val="lt1"/>
              </a:highlight>
              <a:latin typeface="Raleway"/>
              <a:ea typeface="Raleway"/>
              <a:cs typeface="Raleway"/>
              <a:sym typeface="Raleway"/>
            </a:endParaRPr>
          </a:p>
          <a:p>
            <a:pPr indent="-342900" lvl="1" marL="1371600" marR="0" rtl="0" algn="l">
              <a:lnSpc>
                <a:spcPct val="100000"/>
              </a:lnSpc>
              <a:spcBef>
                <a:spcPts val="0"/>
              </a:spcBef>
              <a:spcAft>
                <a:spcPts val="0"/>
              </a:spcAft>
              <a:buClr>
                <a:schemeClr val="dk1"/>
              </a:buClr>
              <a:buSzPts val="1800"/>
              <a:buFont typeface="Raleway"/>
              <a:buChar char="○"/>
            </a:pPr>
            <a:r>
              <a:rPr b="0" i="0" lang="en" sz="1900" u="none" cap="none" strike="noStrike">
                <a:solidFill>
                  <a:schemeClr val="dk1"/>
                </a:solidFill>
                <a:highlight>
                  <a:schemeClr val="lt1"/>
                </a:highlight>
                <a:latin typeface="Raleway"/>
                <a:ea typeface="Raleway"/>
                <a:cs typeface="Raleway"/>
                <a:sym typeface="Raleway"/>
              </a:rPr>
              <a:t>people unable to apply to the courts for bail within the first 28 days. </a:t>
            </a:r>
            <a:endParaRPr b="0" i="0" sz="1900" u="none" cap="none" strike="noStrike">
              <a:solidFill>
                <a:schemeClr val="dk1"/>
              </a:solidFill>
              <a:highlight>
                <a:schemeClr val="lt1"/>
              </a:highlight>
              <a:latin typeface="Raleway"/>
              <a:ea typeface="Raleway"/>
              <a:cs typeface="Raleway"/>
              <a:sym typeface="Raleway"/>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highlight>
                <a:schemeClr val="lt1"/>
              </a:highlight>
              <a:latin typeface="Raleway"/>
              <a:ea typeface="Raleway"/>
              <a:cs typeface="Raleway"/>
              <a:sym typeface="Raleway"/>
            </a:endParaRPr>
          </a:p>
          <a:p>
            <a:pPr indent="0" lvl="0" marL="0" marR="0" rtl="0" algn="l">
              <a:lnSpc>
                <a:spcPct val="100000"/>
              </a:lnSpc>
              <a:spcBef>
                <a:spcPts val="0"/>
              </a:spcBef>
              <a:spcAft>
                <a:spcPts val="0"/>
              </a:spcAft>
              <a:buClr>
                <a:srgbClr val="000000"/>
              </a:buClr>
              <a:buSzPts val="1900"/>
              <a:buFont typeface="Arial"/>
              <a:buNone/>
            </a:pPr>
            <a:r>
              <a:rPr b="0" i="0" lang="en" sz="1900" u="none" cap="none" strike="noStrike">
                <a:solidFill>
                  <a:schemeClr val="dk1"/>
                </a:solidFill>
                <a:highlight>
                  <a:schemeClr val="lt1"/>
                </a:highlight>
                <a:latin typeface="Raleway"/>
                <a:ea typeface="Raleway"/>
                <a:cs typeface="Raleway"/>
                <a:sym typeface="Raleway"/>
              </a:rPr>
              <a:t>Duty to remove people</a:t>
            </a:r>
            <a:endParaRPr b="0" i="0" sz="1900" u="none" cap="none" strike="noStrike">
              <a:solidFill>
                <a:schemeClr val="dk1"/>
              </a:solidFill>
              <a:highlight>
                <a:schemeClr val="lt1"/>
              </a:highlight>
              <a:latin typeface="Raleway"/>
              <a:ea typeface="Raleway"/>
              <a:cs typeface="Raleway"/>
              <a:sym typeface="Raleway"/>
            </a:endParaRPr>
          </a:p>
          <a:p>
            <a:pPr indent="-349250" lvl="0" marL="457200" marR="0" rtl="0" algn="l">
              <a:lnSpc>
                <a:spcPct val="100000"/>
              </a:lnSpc>
              <a:spcBef>
                <a:spcPts val="0"/>
              </a:spcBef>
              <a:spcAft>
                <a:spcPts val="0"/>
              </a:spcAft>
              <a:buClr>
                <a:schemeClr val="dk1"/>
              </a:buClr>
              <a:buSzPts val="1900"/>
              <a:buFont typeface="Raleway"/>
              <a:buChar char="-"/>
            </a:pPr>
            <a:r>
              <a:rPr b="0" i="0" lang="en" sz="1900" u="none" cap="none" strike="noStrike">
                <a:solidFill>
                  <a:schemeClr val="dk1"/>
                </a:solidFill>
                <a:highlight>
                  <a:schemeClr val="lt1"/>
                </a:highlight>
                <a:latin typeface="Raleway"/>
                <a:ea typeface="Raleway"/>
                <a:cs typeface="Raleway"/>
                <a:sym typeface="Raleway"/>
              </a:rPr>
              <a:t>Back to a ‘safe’ home country</a:t>
            </a:r>
            <a:endParaRPr b="0" i="0" sz="1900" u="none" cap="none" strike="noStrike">
              <a:solidFill>
                <a:schemeClr val="dk1"/>
              </a:solidFill>
              <a:highlight>
                <a:schemeClr val="lt1"/>
              </a:highlight>
              <a:latin typeface="Raleway"/>
              <a:ea typeface="Raleway"/>
              <a:cs typeface="Raleway"/>
              <a:sym typeface="Raleway"/>
            </a:endParaRPr>
          </a:p>
          <a:p>
            <a:pPr indent="-349250" lvl="0" marL="457200" marR="0" rtl="0" algn="l">
              <a:lnSpc>
                <a:spcPct val="100000"/>
              </a:lnSpc>
              <a:spcBef>
                <a:spcPts val="0"/>
              </a:spcBef>
              <a:spcAft>
                <a:spcPts val="0"/>
              </a:spcAft>
              <a:buClr>
                <a:schemeClr val="dk1"/>
              </a:buClr>
              <a:buSzPts val="1900"/>
              <a:buFont typeface="Raleway"/>
              <a:buChar char="-"/>
            </a:pPr>
            <a:r>
              <a:rPr b="0" i="0" lang="en" sz="1900" u="none" cap="none" strike="noStrike">
                <a:solidFill>
                  <a:schemeClr val="dk1"/>
                </a:solidFill>
                <a:highlight>
                  <a:schemeClr val="lt1"/>
                </a:highlight>
                <a:latin typeface="Raleway"/>
                <a:ea typeface="Raleway"/>
                <a:cs typeface="Raleway"/>
                <a:sym typeface="Raleway"/>
              </a:rPr>
              <a:t>To a ‘safe’ third country - only agreement is with Rwanda</a:t>
            </a:r>
            <a:endParaRPr b="0" i="0" sz="1300" u="none" cap="none" strike="noStrike">
              <a:solidFill>
                <a:schemeClr val="dk1"/>
              </a:solidFill>
              <a:highlight>
                <a:srgbClr val="FFFFFF"/>
              </a:highlight>
              <a:latin typeface="Raleway"/>
              <a:ea typeface="Raleway"/>
              <a:cs typeface="Raleway"/>
              <a:sym typeface="Raleway"/>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highlight>
                <a:srgbClr val="FFFFFF"/>
              </a:highlight>
              <a:latin typeface="Raleway"/>
              <a:ea typeface="Raleway"/>
              <a:cs typeface="Raleway"/>
              <a:sym typeface="Raleway"/>
            </a:endParaRPr>
          </a:p>
          <a:p>
            <a:pPr indent="0" lvl="0" marL="0" marR="0" rtl="0" algn="l">
              <a:lnSpc>
                <a:spcPct val="100000"/>
              </a:lnSpc>
              <a:spcBef>
                <a:spcPts val="0"/>
              </a:spcBef>
              <a:spcAft>
                <a:spcPts val="0"/>
              </a:spcAft>
              <a:buClr>
                <a:srgbClr val="000000"/>
              </a:buClr>
              <a:buSzPts val="1100"/>
              <a:buFont typeface="Arial"/>
              <a:buNone/>
            </a:pPr>
            <a:r>
              <a:rPr b="1" i="0" lang="en" sz="1900" u="none" cap="none" strike="noStrike">
                <a:solidFill>
                  <a:srgbClr val="FF6600"/>
                </a:solidFill>
                <a:highlight>
                  <a:srgbClr val="FFFFFF"/>
                </a:highlight>
                <a:latin typeface="Raleway"/>
                <a:ea typeface="Raleway"/>
                <a:cs typeface="Raleway"/>
                <a:sym typeface="Raleway"/>
              </a:rPr>
              <a:t>This will leave tens of thousands of people in permanent limbo, in fear of being detained and</a:t>
            </a:r>
            <a:r>
              <a:rPr b="1" lang="en" sz="1900">
                <a:solidFill>
                  <a:srgbClr val="FF6600"/>
                </a:solidFill>
                <a:highlight>
                  <a:srgbClr val="FFFFFF"/>
                </a:highlight>
                <a:latin typeface="Raleway"/>
                <a:ea typeface="Raleway"/>
                <a:cs typeface="Raleway"/>
                <a:sym typeface="Raleway"/>
              </a:rPr>
              <a:t> forcibly removed from the UK.</a:t>
            </a:r>
            <a:endParaRPr b="1" i="0" sz="1900" u="none" cap="none" strike="noStrike">
              <a:solidFill>
                <a:srgbClr val="FF6600"/>
              </a:solidFill>
              <a:highlight>
                <a:srgbClr val="FFFFFF"/>
              </a:highlight>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28bedb1d17b_0_5"/>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g28bedb1d17b_0_5"/>
          <p:cNvSpPr txBox="1"/>
          <p:nvPr/>
        </p:nvSpPr>
        <p:spPr>
          <a:xfrm>
            <a:off x="611550" y="249499"/>
            <a:ext cx="8208900" cy="1662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lang="en" sz="2800">
                <a:solidFill>
                  <a:srgbClr val="9900FF"/>
                </a:solidFill>
                <a:latin typeface="Montserrat"/>
                <a:ea typeface="Montserrat"/>
                <a:cs typeface="Montserrat"/>
                <a:sym typeface="Montserrat"/>
              </a:rPr>
              <a:t>Who does this apply to?</a:t>
            </a:r>
            <a:endParaRPr b="1" i="0" sz="28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t/>
            </a:r>
            <a:endParaRPr b="0" i="0" sz="1400" u="none" cap="none" strike="noStrike">
              <a:solidFill>
                <a:srgbClr val="9900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EB3F1D"/>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
        <p:nvSpPr>
          <p:cNvPr id="98" name="Google Shape;98;g28bedb1d17b_0_5"/>
          <p:cNvSpPr txBox="1"/>
          <p:nvPr/>
        </p:nvSpPr>
        <p:spPr>
          <a:xfrm>
            <a:off x="333575" y="833175"/>
            <a:ext cx="8604900" cy="2970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t/>
            </a:r>
            <a:endParaRPr b="1" sz="1800">
              <a:solidFill>
                <a:schemeClr val="dk1"/>
              </a:solidFill>
              <a:highlight>
                <a:schemeClr val="lt1"/>
              </a:highlight>
              <a:latin typeface="Raleway"/>
              <a:ea typeface="Raleway"/>
              <a:cs typeface="Raleway"/>
              <a:sym typeface="Raleway"/>
            </a:endParaRPr>
          </a:p>
          <a:p>
            <a:pPr indent="0" lvl="0" marL="0" rtl="0" algn="l">
              <a:spcBef>
                <a:spcPts val="0"/>
              </a:spcBef>
              <a:spcAft>
                <a:spcPts val="0"/>
              </a:spcAft>
              <a:buClr>
                <a:schemeClr val="dk1"/>
              </a:buClr>
              <a:buSzPts val="1100"/>
              <a:buFont typeface="Arial"/>
              <a:buNone/>
            </a:pPr>
            <a:r>
              <a:rPr b="1" lang="en" sz="1800">
                <a:solidFill>
                  <a:schemeClr val="dk1"/>
                </a:solidFill>
                <a:highlight>
                  <a:schemeClr val="lt1"/>
                </a:highlight>
                <a:latin typeface="Raleway"/>
                <a:ea typeface="Raleway"/>
                <a:cs typeface="Raleway"/>
                <a:sym typeface="Raleway"/>
              </a:rPr>
              <a:t>“Irregular” arrivals</a:t>
            </a:r>
            <a:endParaRPr b="1" sz="1800">
              <a:solidFill>
                <a:schemeClr val="dk1"/>
              </a:solidFill>
              <a:highlight>
                <a:schemeClr val="lt1"/>
              </a:highlight>
              <a:latin typeface="Raleway"/>
              <a:ea typeface="Raleway"/>
              <a:cs typeface="Raleway"/>
              <a:sym typeface="Raleway"/>
            </a:endParaRPr>
          </a:p>
          <a:p>
            <a:pPr indent="0" lvl="0" marL="0" rtl="0" algn="l">
              <a:spcBef>
                <a:spcPts val="0"/>
              </a:spcBef>
              <a:spcAft>
                <a:spcPts val="0"/>
              </a:spcAft>
              <a:buClr>
                <a:schemeClr val="dk1"/>
              </a:buClr>
              <a:buSzPts val="1100"/>
              <a:buFont typeface="Arial"/>
              <a:buNone/>
            </a:pPr>
            <a:r>
              <a:t/>
            </a:r>
            <a:endParaRPr sz="1800">
              <a:solidFill>
                <a:schemeClr val="dk1"/>
              </a:solidFill>
              <a:highlight>
                <a:schemeClr val="lt1"/>
              </a:highlight>
              <a:latin typeface="Raleway"/>
              <a:ea typeface="Raleway"/>
              <a:cs typeface="Raleway"/>
              <a:sym typeface="Raleway"/>
            </a:endParaRPr>
          </a:p>
          <a:p>
            <a:pPr indent="0" lvl="0" marL="0" rtl="0" algn="l">
              <a:spcBef>
                <a:spcPts val="0"/>
              </a:spcBef>
              <a:spcAft>
                <a:spcPts val="0"/>
              </a:spcAft>
              <a:buClr>
                <a:schemeClr val="dk1"/>
              </a:buClr>
              <a:buSzPts val="1100"/>
              <a:buFont typeface="Arial"/>
              <a:buNone/>
            </a:pPr>
            <a:r>
              <a:rPr lang="en" sz="1600">
                <a:solidFill>
                  <a:schemeClr val="dk1"/>
                </a:solidFill>
                <a:highlight>
                  <a:schemeClr val="lt1"/>
                </a:highlight>
                <a:latin typeface="Raleway"/>
                <a:ea typeface="Raleway"/>
                <a:cs typeface="Raleway"/>
                <a:sym typeface="Raleway"/>
              </a:rPr>
              <a:t>The new duty on the Home Secretary to take steps to </a:t>
            </a:r>
            <a:r>
              <a:rPr b="1" lang="en" sz="1600">
                <a:solidFill>
                  <a:schemeClr val="dk1"/>
                </a:solidFill>
                <a:highlight>
                  <a:schemeClr val="lt1"/>
                </a:highlight>
                <a:latin typeface="Raleway"/>
                <a:ea typeface="Raleway"/>
                <a:cs typeface="Raleway"/>
                <a:sym typeface="Raleway"/>
              </a:rPr>
              <a:t>remove anyone (and their family members)</a:t>
            </a:r>
            <a:r>
              <a:rPr lang="en" sz="1600">
                <a:solidFill>
                  <a:schemeClr val="dk1"/>
                </a:solidFill>
                <a:highlight>
                  <a:schemeClr val="lt1"/>
                </a:highlight>
                <a:latin typeface="Raleway"/>
                <a:ea typeface="Raleway"/>
                <a:cs typeface="Raleway"/>
                <a:sym typeface="Raleway"/>
              </a:rPr>
              <a:t> applies to anyone who fulfils the following conditions:</a:t>
            </a:r>
            <a:endParaRPr sz="1600">
              <a:solidFill>
                <a:schemeClr val="dk1"/>
              </a:solidFill>
              <a:highlight>
                <a:schemeClr val="lt1"/>
              </a:highlight>
              <a:latin typeface="Raleway"/>
              <a:ea typeface="Raleway"/>
              <a:cs typeface="Raleway"/>
              <a:sym typeface="Raleway"/>
            </a:endParaRPr>
          </a:p>
          <a:p>
            <a:pPr indent="-330200" lvl="0" marL="457200" rtl="0" algn="l">
              <a:spcBef>
                <a:spcPts val="0"/>
              </a:spcBef>
              <a:spcAft>
                <a:spcPts val="0"/>
              </a:spcAft>
              <a:buClr>
                <a:schemeClr val="dk1"/>
              </a:buClr>
              <a:buSzPts val="1600"/>
              <a:buFont typeface="Raleway"/>
              <a:buAutoNum type="arabicPeriod"/>
            </a:pPr>
            <a:r>
              <a:rPr lang="en" sz="1600">
                <a:solidFill>
                  <a:schemeClr val="dk1"/>
                </a:solidFill>
                <a:highlight>
                  <a:schemeClr val="lt1"/>
                </a:highlight>
                <a:latin typeface="Raleway"/>
                <a:ea typeface="Raleway"/>
                <a:cs typeface="Raleway"/>
                <a:sym typeface="Raleway"/>
              </a:rPr>
              <a:t>They entered the UK in breach of immigration rules;</a:t>
            </a:r>
            <a:endParaRPr sz="1600">
              <a:solidFill>
                <a:schemeClr val="dk1"/>
              </a:solidFill>
              <a:highlight>
                <a:schemeClr val="lt1"/>
              </a:highlight>
              <a:latin typeface="Raleway"/>
              <a:ea typeface="Raleway"/>
              <a:cs typeface="Raleway"/>
              <a:sym typeface="Raleway"/>
            </a:endParaRPr>
          </a:p>
          <a:p>
            <a:pPr indent="-330200" lvl="0" marL="457200" rtl="0" algn="l">
              <a:spcBef>
                <a:spcPts val="0"/>
              </a:spcBef>
              <a:spcAft>
                <a:spcPts val="0"/>
              </a:spcAft>
              <a:buClr>
                <a:schemeClr val="dk1"/>
              </a:buClr>
              <a:buSzPts val="1600"/>
              <a:buFont typeface="Raleway"/>
              <a:buAutoNum type="arabicPeriod"/>
            </a:pPr>
            <a:r>
              <a:rPr lang="en" sz="1600">
                <a:solidFill>
                  <a:schemeClr val="dk1"/>
                </a:solidFill>
                <a:highlight>
                  <a:schemeClr val="lt1"/>
                </a:highlight>
                <a:latin typeface="Raleway"/>
                <a:ea typeface="Raleway"/>
                <a:cs typeface="Raleway"/>
                <a:sym typeface="Raleway"/>
              </a:rPr>
              <a:t>They arrived on or after 7 March 2023;</a:t>
            </a:r>
            <a:endParaRPr sz="1600">
              <a:solidFill>
                <a:schemeClr val="dk1"/>
              </a:solidFill>
              <a:highlight>
                <a:schemeClr val="lt1"/>
              </a:highlight>
              <a:latin typeface="Raleway"/>
              <a:ea typeface="Raleway"/>
              <a:cs typeface="Raleway"/>
              <a:sym typeface="Raleway"/>
            </a:endParaRPr>
          </a:p>
          <a:p>
            <a:pPr indent="-330200" lvl="0" marL="457200" rtl="0" algn="l">
              <a:spcBef>
                <a:spcPts val="0"/>
              </a:spcBef>
              <a:spcAft>
                <a:spcPts val="0"/>
              </a:spcAft>
              <a:buClr>
                <a:schemeClr val="dk1"/>
              </a:buClr>
              <a:buSzPts val="1600"/>
              <a:buFont typeface="Raleway"/>
              <a:buAutoNum type="arabicPeriod"/>
            </a:pPr>
            <a:r>
              <a:rPr lang="en" sz="1600">
                <a:solidFill>
                  <a:schemeClr val="dk1"/>
                </a:solidFill>
                <a:highlight>
                  <a:schemeClr val="lt1"/>
                </a:highlight>
                <a:latin typeface="Raleway"/>
                <a:ea typeface="Raleway"/>
                <a:cs typeface="Raleway"/>
                <a:sym typeface="Raleway"/>
              </a:rPr>
              <a:t>They didn’t travel directly from the country they’re seeking protection from;</a:t>
            </a:r>
            <a:endParaRPr sz="1600">
              <a:solidFill>
                <a:schemeClr val="dk1"/>
              </a:solidFill>
              <a:highlight>
                <a:schemeClr val="lt1"/>
              </a:highlight>
              <a:latin typeface="Raleway"/>
              <a:ea typeface="Raleway"/>
              <a:cs typeface="Raleway"/>
              <a:sym typeface="Raleway"/>
            </a:endParaRPr>
          </a:p>
          <a:p>
            <a:pPr indent="-330200" lvl="0" marL="457200" rtl="0" algn="l">
              <a:spcBef>
                <a:spcPts val="0"/>
              </a:spcBef>
              <a:spcAft>
                <a:spcPts val="0"/>
              </a:spcAft>
              <a:buClr>
                <a:schemeClr val="dk1"/>
              </a:buClr>
              <a:buSzPts val="1600"/>
              <a:buFont typeface="Raleway"/>
              <a:buAutoNum type="arabicPeriod"/>
            </a:pPr>
            <a:r>
              <a:rPr lang="en" sz="1600">
                <a:solidFill>
                  <a:schemeClr val="dk1"/>
                </a:solidFill>
                <a:highlight>
                  <a:schemeClr val="lt1"/>
                </a:highlight>
                <a:latin typeface="Raleway"/>
                <a:ea typeface="Raleway"/>
                <a:cs typeface="Raleway"/>
                <a:sym typeface="Raleway"/>
              </a:rPr>
              <a:t>They require leave to remain in the UK but don’t have it.</a:t>
            </a:r>
            <a:endParaRPr sz="1600">
              <a:solidFill>
                <a:schemeClr val="dk1"/>
              </a:solidFill>
              <a:highlight>
                <a:schemeClr val="lt1"/>
              </a:highlight>
              <a:latin typeface="Raleway"/>
              <a:ea typeface="Raleway"/>
              <a:cs typeface="Raleway"/>
              <a:sym typeface="Raleway"/>
            </a:endParaRPr>
          </a:p>
          <a:p>
            <a:pPr indent="0" lvl="0" marL="0" rtl="0" algn="l">
              <a:spcBef>
                <a:spcPts val="0"/>
              </a:spcBef>
              <a:spcAft>
                <a:spcPts val="0"/>
              </a:spcAft>
              <a:buNone/>
            </a:pPr>
            <a:r>
              <a:t/>
            </a:r>
            <a:endParaRPr sz="1500">
              <a:solidFill>
                <a:schemeClr val="dk1"/>
              </a:solidFill>
              <a:highlight>
                <a:schemeClr val="lt1"/>
              </a:highlight>
              <a:latin typeface="Raleway"/>
              <a:ea typeface="Raleway"/>
              <a:cs typeface="Raleway"/>
              <a:sym typeface="Raleway"/>
            </a:endParaRPr>
          </a:p>
          <a:p>
            <a:pPr indent="0" lvl="0" marL="0" rtl="0" algn="l">
              <a:spcBef>
                <a:spcPts val="0"/>
              </a:spcBef>
              <a:spcAft>
                <a:spcPts val="0"/>
              </a:spcAft>
              <a:buNone/>
            </a:pPr>
            <a:r>
              <a:t/>
            </a:r>
            <a:endParaRPr sz="1600">
              <a:solidFill>
                <a:schemeClr val="dk1"/>
              </a:solidFill>
              <a:highlight>
                <a:schemeClr val="lt1"/>
              </a:highlight>
              <a:latin typeface="Raleway"/>
              <a:ea typeface="Raleway"/>
              <a:cs typeface="Raleway"/>
              <a:sym typeface="Raleway"/>
            </a:endParaRPr>
          </a:p>
        </p:txBody>
      </p:sp>
      <p:sp>
        <p:nvSpPr>
          <p:cNvPr id="99" name="Google Shape;99;g28bedb1d17b_0_5"/>
          <p:cNvSpPr txBox="1"/>
          <p:nvPr/>
        </p:nvSpPr>
        <p:spPr>
          <a:xfrm>
            <a:off x="251550" y="3564150"/>
            <a:ext cx="89289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600">
              <a:solidFill>
                <a:srgbClr val="FF6600"/>
              </a:solidFill>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2885e2d6b79_0_31"/>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6" name="Google Shape;106;g2885e2d6b79_0_31"/>
          <p:cNvSpPr txBox="1"/>
          <p:nvPr/>
        </p:nvSpPr>
        <p:spPr>
          <a:xfrm>
            <a:off x="611550" y="249499"/>
            <a:ext cx="82089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lang="en" sz="2800">
                <a:solidFill>
                  <a:srgbClr val="9900FF"/>
                </a:solidFill>
                <a:latin typeface="Montserrat"/>
                <a:ea typeface="Montserrat"/>
                <a:cs typeface="Montserrat"/>
                <a:sym typeface="Montserrat"/>
              </a:rPr>
              <a:t>How many people will this apply to?</a:t>
            </a:r>
            <a:endParaRPr b="1" i="0" sz="2800" u="none" cap="none" strike="noStrike">
              <a:solidFill>
                <a:srgbClr val="9900FF"/>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
        <p:nvSpPr>
          <p:cNvPr id="107" name="Google Shape;107;g2885e2d6b79_0_31"/>
          <p:cNvSpPr txBox="1"/>
          <p:nvPr/>
        </p:nvSpPr>
        <p:spPr>
          <a:xfrm>
            <a:off x="269500" y="1035900"/>
            <a:ext cx="8604900" cy="32889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Clr>
                <a:schemeClr val="dk1"/>
              </a:buClr>
              <a:buSzPts val="1800"/>
              <a:buFont typeface="Raleway"/>
              <a:buChar char="●"/>
            </a:pPr>
            <a:r>
              <a:rPr b="1" lang="en" sz="1600">
                <a:solidFill>
                  <a:schemeClr val="dk1"/>
                </a:solidFill>
                <a:latin typeface="Raleway"/>
                <a:ea typeface="Raleway"/>
                <a:cs typeface="Raleway"/>
                <a:sym typeface="Raleway"/>
              </a:rPr>
              <a:t>Refugee Council impact assessment:  In the first three years of the legislation coming into effect, </a:t>
            </a:r>
            <a:r>
              <a:rPr b="1" lang="en" sz="1600">
                <a:solidFill>
                  <a:srgbClr val="FF6600"/>
                </a:solidFill>
                <a:latin typeface="Raleway"/>
                <a:ea typeface="Raleway"/>
                <a:cs typeface="Raleway"/>
                <a:sym typeface="Raleway"/>
              </a:rPr>
              <a:t>between 225,347 and 257,101 people will have their asylum claims deemed inadmissible. </a:t>
            </a:r>
            <a:endParaRPr b="1" sz="1600">
              <a:solidFill>
                <a:srgbClr val="FF6600"/>
              </a:solidFill>
              <a:latin typeface="Raleway"/>
              <a:ea typeface="Raleway"/>
              <a:cs typeface="Raleway"/>
              <a:sym typeface="Raleway"/>
            </a:endParaRPr>
          </a:p>
          <a:p>
            <a:pPr indent="0" lvl="0" marL="0" rtl="0" algn="l">
              <a:spcBef>
                <a:spcPts val="0"/>
              </a:spcBef>
              <a:spcAft>
                <a:spcPts val="0"/>
              </a:spcAft>
              <a:buNone/>
            </a:pPr>
            <a:r>
              <a:t/>
            </a:r>
            <a:endParaRPr b="1" sz="1600">
              <a:solidFill>
                <a:schemeClr val="dk1"/>
              </a:solidFill>
              <a:latin typeface="Raleway"/>
              <a:ea typeface="Raleway"/>
              <a:cs typeface="Raleway"/>
              <a:sym typeface="Raleway"/>
            </a:endParaRPr>
          </a:p>
          <a:p>
            <a:pPr indent="-342900" lvl="0" marL="457200" rtl="0" algn="l">
              <a:spcBef>
                <a:spcPts val="0"/>
              </a:spcBef>
              <a:spcAft>
                <a:spcPts val="0"/>
              </a:spcAft>
              <a:buClr>
                <a:schemeClr val="dk1"/>
              </a:buClr>
              <a:buSzPts val="1800"/>
              <a:buFont typeface="Raleway"/>
              <a:buChar char="●"/>
            </a:pPr>
            <a:r>
              <a:rPr b="1" lang="en" sz="1600">
                <a:solidFill>
                  <a:schemeClr val="dk1"/>
                </a:solidFill>
                <a:latin typeface="Raleway"/>
                <a:ea typeface="Raleway"/>
                <a:cs typeface="Raleway"/>
                <a:sym typeface="Raleway"/>
              </a:rPr>
              <a:t>This includes</a:t>
            </a:r>
            <a:r>
              <a:rPr b="1" lang="en" sz="1600">
                <a:solidFill>
                  <a:srgbClr val="FF6600"/>
                </a:solidFill>
                <a:latin typeface="Raleway"/>
                <a:ea typeface="Raleway"/>
                <a:cs typeface="Raleway"/>
                <a:sym typeface="Raleway"/>
              </a:rPr>
              <a:t> between 39,500 and 45,066 children. </a:t>
            </a:r>
            <a:endParaRPr b="1" sz="1600">
              <a:solidFill>
                <a:srgbClr val="FF6600"/>
              </a:solidFill>
              <a:latin typeface="Raleway"/>
              <a:ea typeface="Raleway"/>
              <a:cs typeface="Raleway"/>
              <a:sym typeface="Raleway"/>
            </a:endParaRPr>
          </a:p>
          <a:p>
            <a:pPr indent="0" lvl="0" marL="0" rtl="0" algn="l">
              <a:spcBef>
                <a:spcPts val="0"/>
              </a:spcBef>
              <a:spcAft>
                <a:spcPts val="0"/>
              </a:spcAft>
              <a:buNone/>
            </a:pPr>
            <a:r>
              <a:t/>
            </a:r>
            <a:endParaRPr b="1" sz="1600">
              <a:solidFill>
                <a:srgbClr val="FF6600"/>
              </a:solidFill>
              <a:latin typeface="Raleway"/>
              <a:ea typeface="Raleway"/>
              <a:cs typeface="Raleway"/>
              <a:sym typeface="Raleway"/>
            </a:endParaRPr>
          </a:p>
          <a:p>
            <a:pPr indent="-336550" lvl="0" marL="457200" rtl="0" algn="l">
              <a:spcBef>
                <a:spcPts val="1000"/>
              </a:spcBef>
              <a:spcAft>
                <a:spcPts val="0"/>
              </a:spcAft>
              <a:buClr>
                <a:schemeClr val="dk1"/>
              </a:buClr>
              <a:buSzPts val="1700"/>
              <a:buFont typeface="Raleway"/>
              <a:buChar char="●"/>
            </a:pPr>
            <a:r>
              <a:rPr b="1" lang="en" sz="1700">
                <a:solidFill>
                  <a:schemeClr val="dk1"/>
                </a:solidFill>
                <a:latin typeface="Raleway"/>
                <a:ea typeface="Raleway"/>
                <a:cs typeface="Raleway"/>
                <a:sym typeface="Raleway"/>
              </a:rPr>
              <a:t>Rhetoric vs reality: </a:t>
            </a:r>
            <a:r>
              <a:rPr lang="en" sz="1700">
                <a:solidFill>
                  <a:schemeClr val="dk1"/>
                </a:solidFill>
                <a:latin typeface="Raleway"/>
                <a:ea typeface="Raleway"/>
                <a:cs typeface="Raleway"/>
                <a:sym typeface="Raleway"/>
              </a:rPr>
              <a:t>3 years into implementation, </a:t>
            </a:r>
            <a:r>
              <a:rPr b="1" lang="en" sz="1700">
                <a:solidFill>
                  <a:srgbClr val="FF6600"/>
                </a:solidFill>
                <a:latin typeface="Raleway"/>
                <a:ea typeface="Raleway"/>
                <a:cs typeface="Raleway"/>
                <a:sym typeface="Raleway"/>
              </a:rPr>
              <a:t>between 161,147 and 192,670 people will have had their asylum claims deemed inadmissible but will not have been removed</a:t>
            </a:r>
            <a:r>
              <a:rPr lang="en" sz="1700">
                <a:solidFill>
                  <a:schemeClr val="dk1"/>
                </a:solidFill>
                <a:latin typeface="Raleway"/>
                <a:ea typeface="Raleway"/>
                <a:cs typeface="Raleway"/>
                <a:sym typeface="Raleway"/>
              </a:rPr>
              <a:t>.</a:t>
            </a:r>
            <a:endParaRPr sz="1700">
              <a:solidFill>
                <a:schemeClr val="dk1"/>
              </a:solidFill>
              <a:latin typeface="Raleway"/>
              <a:ea typeface="Raleway"/>
              <a:cs typeface="Raleway"/>
              <a:sym typeface="Raleway"/>
            </a:endParaRPr>
          </a:p>
          <a:p>
            <a:pPr indent="0" lvl="0" marL="0" rtl="0" algn="l">
              <a:spcBef>
                <a:spcPts val="1000"/>
              </a:spcBef>
              <a:spcAft>
                <a:spcPts val="0"/>
              </a:spcAft>
              <a:buNone/>
            </a:pPr>
            <a:r>
              <a:t/>
            </a:r>
            <a:endParaRPr b="1" sz="1600">
              <a:solidFill>
                <a:srgbClr val="FF6600"/>
              </a:solidFill>
              <a:latin typeface="Raleway"/>
              <a:ea typeface="Raleway"/>
              <a:cs typeface="Raleway"/>
              <a:sym typeface="Raleway"/>
            </a:endParaRPr>
          </a:p>
          <a:p>
            <a:pPr indent="0" lvl="0" marL="457200" marR="0" rtl="0" algn="l">
              <a:lnSpc>
                <a:spcPct val="100000"/>
              </a:lnSpc>
              <a:spcBef>
                <a:spcPts val="0"/>
              </a:spcBef>
              <a:spcAft>
                <a:spcPts val="0"/>
              </a:spcAft>
              <a:buNone/>
            </a:pPr>
            <a:r>
              <a:t/>
            </a:r>
            <a:endParaRPr sz="1800">
              <a:solidFill>
                <a:schemeClr val="dk1"/>
              </a:solidFill>
              <a:highlight>
                <a:schemeClr val="lt1"/>
              </a:highlight>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2885e2d6b79_0_23"/>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4" name="Google Shape;114;g2885e2d6b79_0_23"/>
          <p:cNvSpPr txBox="1"/>
          <p:nvPr/>
        </p:nvSpPr>
        <p:spPr>
          <a:xfrm>
            <a:off x="611550" y="249499"/>
            <a:ext cx="8208900" cy="2093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t/>
            </a:r>
            <a:endParaRPr b="1" sz="2800">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rPr b="1" i="0" lang="en" sz="2800" u="none" cap="none" strike="noStrike">
                <a:solidFill>
                  <a:srgbClr val="9900FF"/>
                </a:solidFill>
                <a:latin typeface="Montserrat"/>
                <a:ea typeface="Montserrat"/>
                <a:cs typeface="Montserrat"/>
                <a:sym typeface="Montserrat"/>
              </a:rPr>
              <a:t>Key groups in our communities</a:t>
            </a:r>
            <a:endParaRPr b="1" i="0" sz="28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t/>
            </a:r>
            <a:endParaRPr b="0" i="0" sz="1400" u="none" cap="none" strike="noStrike">
              <a:solidFill>
                <a:srgbClr val="9900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EB3F1D"/>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
        <p:nvSpPr>
          <p:cNvPr id="115" name="Google Shape;115;g2885e2d6b79_0_23"/>
          <p:cNvSpPr txBox="1"/>
          <p:nvPr/>
        </p:nvSpPr>
        <p:spPr>
          <a:xfrm>
            <a:off x="215550" y="1139675"/>
            <a:ext cx="8604900" cy="39249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800"/>
              <a:buFont typeface="Arial"/>
              <a:buNone/>
            </a:pPr>
            <a:r>
              <a:t/>
            </a:r>
            <a:endParaRPr b="1" i="0" sz="1800" u="none" cap="none" strike="noStrike">
              <a:solidFill>
                <a:srgbClr val="9900FF"/>
              </a:solidFill>
              <a:highlight>
                <a:schemeClr val="lt1"/>
              </a:highlight>
              <a:latin typeface="Raleway"/>
              <a:ea typeface="Raleway"/>
              <a:cs typeface="Raleway"/>
              <a:sym typeface="Raleway"/>
            </a:endParaRPr>
          </a:p>
          <a:p>
            <a:pPr indent="-342900" lvl="0" marL="457200" marR="0" rtl="0" algn="l">
              <a:lnSpc>
                <a:spcPct val="115000"/>
              </a:lnSpc>
              <a:spcBef>
                <a:spcPts val="0"/>
              </a:spcBef>
              <a:spcAft>
                <a:spcPts val="0"/>
              </a:spcAft>
              <a:buClr>
                <a:schemeClr val="dk1"/>
              </a:buClr>
              <a:buSzPts val="1800"/>
              <a:buFont typeface="Raleway"/>
              <a:buChar char="●"/>
            </a:pPr>
            <a:r>
              <a:rPr b="0" i="0" lang="en" sz="1800" u="none" cap="none" strike="noStrike">
                <a:solidFill>
                  <a:schemeClr val="dk1"/>
                </a:solidFill>
                <a:highlight>
                  <a:schemeClr val="lt1"/>
                </a:highlight>
                <a:latin typeface="Raleway"/>
                <a:ea typeface="Raleway"/>
                <a:cs typeface="Raleway"/>
                <a:sym typeface="Raleway"/>
              </a:rPr>
              <a:t>Those </a:t>
            </a:r>
            <a:r>
              <a:rPr b="1" i="0" lang="en" sz="1800" u="none" cap="none" strike="noStrike">
                <a:solidFill>
                  <a:schemeClr val="dk1"/>
                </a:solidFill>
                <a:highlight>
                  <a:schemeClr val="lt1"/>
                </a:highlight>
                <a:latin typeface="Raleway"/>
                <a:ea typeface="Raleway"/>
                <a:cs typeface="Raleway"/>
                <a:sym typeface="Raleway"/>
              </a:rPr>
              <a:t>who don’t claim asylum (or leave the process) may become undocumented </a:t>
            </a:r>
            <a:r>
              <a:rPr b="0" i="0" lang="en" sz="1800" u="none" cap="none" strike="noStrike">
                <a:solidFill>
                  <a:schemeClr val="dk1"/>
                </a:solidFill>
                <a:highlight>
                  <a:schemeClr val="lt1"/>
                </a:highlight>
                <a:latin typeface="Raleway"/>
                <a:ea typeface="Raleway"/>
                <a:cs typeface="Raleway"/>
                <a:sym typeface="Raleway"/>
              </a:rPr>
              <a:t>although actually potentially refugees</a:t>
            </a:r>
            <a:endParaRPr b="0" i="0" sz="1800" u="none" cap="none" strike="noStrike">
              <a:solidFill>
                <a:schemeClr val="dk1"/>
              </a:solidFill>
              <a:highlight>
                <a:schemeClr val="lt1"/>
              </a:highlight>
              <a:latin typeface="Raleway"/>
              <a:ea typeface="Raleway"/>
              <a:cs typeface="Raleway"/>
              <a:sym typeface="Raleway"/>
            </a:endParaRPr>
          </a:p>
          <a:p>
            <a:pPr indent="-342900" lvl="0" marL="457200" marR="0" rtl="0" algn="l">
              <a:lnSpc>
                <a:spcPct val="115000"/>
              </a:lnSpc>
              <a:spcBef>
                <a:spcPts val="0"/>
              </a:spcBef>
              <a:spcAft>
                <a:spcPts val="0"/>
              </a:spcAft>
              <a:buClr>
                <a:schemeClr val="dk1"/>
              </a:buClr>
              <a:buSzPts val="1800"/>
              <a:buFont typeface="Raleway"/>
              <a:buChar char="●"/>
            </a:pPr>
            <a:r>
              <a:rPr b="0" i="0" lang="en" sz="1800" u="none" cap="none" strike="noStrike">
                <a:solidFill>
                  <a:schemeClr val="dk1"/>
                </a:solidFill>
                <a:highlight>
                  <a:schemeClr val="lt1"/>
                </a:highlight>
                <a:latin typeface="Raleway"/>
                <a:ea typeface="Raleway"/>
                <a:cs typeface="Raleway"/>
                <a:sym typeface="Raleway"/>
              </a:rPr>
              <a:t>Asylum seekers in backlogs – pre NABA, NABA to Act (no longer retroactive to March)  </a:t>
            </a:r>
            <a:endParaRPr b="0" i="0" sz="1800" u="none" cap="none" strike="noStrike">
              <a:solidFill>
                <a:schemeClr val="dk1"/>
              </a:solidFill>
              <a:highlight>
                <a:schemeClr val="lt1"/>
              </a:highlight>
              <a:latin typeface="Raleway"/>
              <a:ea typeface="Raleway"/>
              <a:cs typeface="Raleway"/>
              <a:sym typeface="Raleway"/>
            </a:endParaRPr>
          </a:p>
          <a:p>
            <a:pPr indent="-342900" lvl="0" marL="457200" marR="0" rtl="0" algn="l">
              <a:lnSpc>
                <a:spcPct val="115000"/>
              </a:lnSpc>
              <a:spcBef>
                <a:spcPts val="0"/>
              </a:spcBef>
              <a:spcAft>
                <a:spcPts val="0"/>
              </a:spcAft>
              <a:buClr>
                <a:schemeClr val="dk1"/>
              </a:buClr>
              <a:buSzPts val="1800"/>
              <a:buFont typeface="Raleway"/>
              <a:buChar char="●"/>
            </a:pPr>
            <a:r>
              <a:rPr b="1" i="0" lang="en" sz="1800" u="none" cap="none" strike="noStrike">
                <a:solidFill>
                  <a:schemeClr val="dk1"/>
                </a:solidFill>
                <a:highlight>
                  <a:schemeClr val="lt1"/>
                </a:highlight>
                <a:latin typeface="Raleway"/>
                <a:ea typeface="Raleway"/>
                <a:cs typeface="Raleway"/>
                <a:sym typeface="Raleway"/>
              </a:rPr>
              <a:t>Duty to remove – detained </a:t>
            </a:r>
            <a:r>
              <a:rPr i="0" lang="en" sz="1800" u="none" cap="none" strike="noStrike">
                <a:solidFill>
                  <a:schemeClr val="dk1"/>
                </a:solidFill>
                <a:highlight>
                  <a:schemeClr val="lt1"/>
                </a:highlight>
                <a:latin typeface="Raleway"/>
                <a:ea typeface="Raleway"/>
                <a:cs typeface="Raleway"/>
                <a:sym typeface="Raleway"/>
              </a:rPr>
              <a:t>– adults or families or UASCs </a:t>
            </a:r>
            <a:r>
              <a:rPr b="1" i="0" lang="en" sz="1800" u="none" cap="none" strike="noStrike">
                <a:solidFill>
                  <a:schemeClr val="dk1"/>
                </a:solidFill>
                <a:highlight>
                  <a:schemeClr val="lt1"/>
                </a:highlight>
                <a:latin typeface="Raleway"/>
                <a:ea typeface="Raleway"/>
                <a:cs typeface="Raleway"/>
                <a:sym typeface="Raleway"/>
              </a:rPr>
              <a:t> </a:t>
            </a:r>
            <a:endParaRPr b="1" i="0" sz="1800" u="none" cap="none" strike="noStrike">
              <a:solidFill>
                <a:schemeClr val="dk1"/>
              </a:solidFill>
              <a:highlight>
                <a:schemeClr val="lt1"/>
              </a:highlight>
              <a:latin typeface="Raleway"/>
              <a:ea typeface="Raleway"/>
              <a:cs typeface="Raleway"/>
              <a:sym typeface="Raleway"/>
            </a:endParaRPr>
          </a:p>
          <a:p>
            <a:pPr indent="-342900" lvl="0" marL="457200" marR="0" rtl="0" algn="l">
              <a:lnSpc>
                <a:spcPct val="115000"/>
              </a:lnSpc>
              <a:spcBef>
                <a:spcPts val="0"/>
              </a:spcBef>
              <a:spcAft>
                <a:spcPts val="0"/>
              </a:spcAft>
              <a:buClr>
                <a:schemeClr val="dk1"/>
              </a:buClr>
              <a:buSzPts val="1800"/>
              <a:buFont typeface="Raleway"/>
              <a:buChar char="●"/>
            </a:pPr>
            <a:r>
              <a:rPr b="1" i="0" lang="en" sz="1800" u="none" cap="none" strike="noStrike">
                <a:solidFill>
                  <a:schemeClr val="dk1"/>
                </a:solidFill>
                <a:highlight>
                  <a:schemeClr val="lt1"/>
                </a:highlight>
                <a:latin typeface="Raleway"/>
                <a:ea typeface="Raleway"/>
                <a:cs typeface="Raleway"/>
                <a:sym typeface="Raleway"/>
              </a:rPr>
              <a:t>Duty to remove – not detained </a:t>
            </a:r>
            <a:r>
              <a:rPr i="0" lang="en" sz="1800" u="none" cap="none" strike="noStrike">
                <a:solidFill>
                  <a:schemeClr val="dk1"/>
                </a:solidFill>
                <a:highlight>
                  <a:schemeClr val="lt1"/>
                </a:highlight>
                <a:latin typeface="Raleway"/>
                <a:ea typeface="Raleway"/>
                <a:cs typeface="Raleway"/>
                <a:sym typeface="Raleway"/>
              </a:rPr>
              <a:t>- adults or families or UASCs  </a:t>
            </a:r>
            <a:endParaRPr i="0" sz="1800" u="none" cap="none" strike="noStrike">
              <a:solidFill>
                <a:schemeClr val="dk1"/>
              </a:solidFill>
              <a:highlight>
                <a:schemeClr val="lt1"/>
              </a:highlight>
              <a:latin typeface="Raleway"/>
              <a:ea typeface="Raleway"/>
              <a:cs typeface="Raleway"/>
              <a:sym typeface="Raleway"/>
            </a:endParaRPr>
          </a:p>
          <a:p>
            <a:pPr indent="-342900" lvl="0" marL="457200" marR="0" rtl="0" algn="l">
              <a:lnSpc>
                <a:spcPct val="115000"/>
              </a:lnSpc>
              <a:spcBef>
                <a:spcPts val="0"/>
              </a:spcBef>
              <a:spcAft>
                <a:spcPts val="0"/>
              </a:spcAft>
              <a:buClr>
                <a:schemeClr val="dk1"/>
              </a:buClr>
              <a:buSzPts val="1800"/>
              <a:buFont typeface="Raleway"/>
              <a:buChar char="●"/>
            </a:pPr>
            <a:r>
              <a:rPr b="0" i="0" lang="en" sz="1800" u="none" cap="none" strike="noStrike">
                <a:solidFill>
                  <a:schemeClr val="dk1"/>
                </a:solidFill>
                <a:highlight>
                  <a:schemeClr val="lt1"/>
                </a:highlight>
                <a:latin typeface="Raleway"/>
                <a:ea typeface="Raleway"/>
                <a:cs typeface="Raleway"/>
                <a:sym typeface="Raleway"/>
              </a:rPr>
              <a:t>Asylum seekers who come via regular routes  </a:t>
            </a:r>
            <a:endParaRPr b="0" i="0" sz="1800" u="none" cap="none" strike="noStrike">
              <a:solidFill>
                <a:schemeClr val="dk1"/>
              </a:solidFill>
              <a:highlight>
                <a:schemeClr val="lt1"/>
              </a:highlight>
              <a:latin typeface="Raleway"/>
              <a:ea typeface="Raleway"/>
              <a:cs typeface="Raleway"/>
              <a:sym typeface="Raleway"/>
            </a:endParaRPr>
          </a:p>
          <a:p>
            <a:pPr indent="-342900" lvl="0" marL="457200" marR="0" rtl="0" algn="l">
              <a:lnSpc>
                <a:spcPct val="115000"/>
              </a:lnSpc>
              <a:spcBef>
                <a:spcPts val="0"/>
              </a:spcBef>
              <a:spcAft>
                <a:spcPts val="0"/>
              </a:spcAft>
              <a:buClr>
                <a:schemeClr val="dk1"/>
              </a:buClr>
              <a:buSzPts val="1800"/>
              <a:buFont typeface="Raleway"/>
              <a:buChar char="●"/>
            </a:pPr>
            <a:r>
              <a:rPr b="0" i="0" lang="en" sz="1800" u="none" cap="none" strike="noStrike">
                <a:solidFill>
                  <a:schemeClr val="dk1"/>
                </a:solidFill>
                <a:highlight>
                  <a:schemeClr val="lt1"/>
                </a:highlight>
                <a:latin typeface="Raleway"/>
                <a:ea typeface="Raleway"/>
                <a:cs typeface="Raleway"/>
                <a:sym typeface="Raleway"/>
              </a:rPr>
              <a:t>Others affected e.g. all irregular migrants not just those needing protection, victims of trafficking</a:t>
            </a:r>
            <a:endParaRPr b="0" i="0" sz="1800" u="none" cap="none" strike="noStrike">
              <a:solidFill>
                <a:schemeClr val="dk1"/>
              </a:solidFill>
              <a:highlight>
                <a:schemeClr val="lt1"/>
              </a:highlight>
              <a:latin typeface="Raleway"/>
              <a:ea typeface="Raleway"/>
              <a:cs typeface="Raleway"/>
              <a:sym typeface="Raleway"/>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highlight>
                <a:schemeClr val="lt1"/>
              </a:highlight>
              <a:latin typeface="Raleway"/>
              <a:ea typeface="Raleway"/>
              <a:cs typeface="Raleway"/>
              <a:sym typeface="Raleway"/>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highlight>
                <a:schemeClr val="lt1"/>
              </a:highlight>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g2885e2d6b79_0_54"/>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2" name="Google Shape;122;g2885e2d6b79_0_54"/>
          <p:cNvSpPr txBox="1"/>
          <p:nvPr/>
        </p:nvSpPr>
        <p:spPr>
          <a:xfrm>
            <a:off x="664900" y="-1"/>
            <a:ext cx="8208900" cy="2139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t/>
            </a:r>
            <a:endParaRPr b="1" sz="3100">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rPr b="1" i="0" lang="en" sz="2800" u="none" cap="none" strike="noStrike">
                <a:solidFill>
                  <a:srgbClr val="9900FF"/>
                </a:solidFill>
                <a:latin typeface="Montserrat"/>
                <a:ea typeface="Montserrat"/>
                <a:cs typeface="Montserrat"/>
                <a:sym typeface="Montserrat"/>
              </a:rPr>
              <a:t>Impacts on people</a:t>
            </a:r>
            <a:endParaRPr b="1" i="0" sz="28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t/>
            </a:r>
            <a:endParaRPr b="0" i="0" sz="1400" u="none" cap="none" strike="noStrike">
              <a:solidFill>
                <a:srgbClr val="9900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2400" u="none" cap="none" strike="noStrike">
              <a:solidFill>
                <a:srgbClr val="EB3F1D"/>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chemeClr val="dk1"/>
              </a:solidFill>
              <a:latin typeface="Calibri"/>
              <a:ea typeface="Calibri"/>
              <a:cs typeface="Calibri"/>
              <a:sym typeface="Calibri"/>
            </a:endParaRPr>
          </a:p>
        </p:txBody>
      </p:sp>
      <p:sp>
        <p:nvSpPr>
          <p:cNvPr id="123" name="Google Shape;123;g2885e2d6b79_0_54"/>
          <p:cNvSpPr txBox="1"/>
          <p:nvPr/>
        </p:nvSpPr>
        <p:spPr>
          <a:xfrm>
            <a:off x="340800" y="792525"/>
            <a:ext cx="8462400" cy="3960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Raleway"/>
              <a:ea typeface="Raleway"/>
              <a:cs typeface="Raleway"/>
              <a:sym typeface="Raleway"/>
            </a:endParaRPr>
          </a:p>
          <a:p>
            <a:pPr indent="-311150" lvl="0" marL="457200" marR="0" rtl="0" algn="l">
              <a:lnSpc>
                <a:spcPct val="100000"/>
              </a:lnSpc>
              <a:spcBef>
                <a:spcPts val="1000"/>
              </a:spcBef>
              <a:spcAft>
                <a:spcPts val="0"/>
              </a:spcAft>
              <a:buClr>
                <a:srgbClr val="000000"/>
              </a:buClr>
              <a:buSzPts val="1300"/>
              <a:buFont typeface="Raleway"/>
              <a:buChar char="●"/>
            </a:pPr>
            <a:r>
              <a:rPr b="0" i="0" lang="en" sz="1300" u="none" cap="none" strike="noStrike">
                <a:solidFill>
                  <a:srgbClr val="000000"/>
                </a:solidFill>
                <a:latin typeface="Raleway"/>
                <a:ea typeface="Raleway"/>
                <a:cs typeface="Raleway"/>
                <a:sym typeface="Raleway"/>
              </a:rPr>
              <a:t>Lots expected to go underground</a:t>
            </a:r>
            <a:r>
              <a:rPr lang="en" sz="1300">
                <a:latin typeface="Raleway"/>
                <a:ea typeface="Raleway"/>
                <a:cs typeface="Raleway"/>
                <a:sym typeface="Raleway"/>
              </a:rPr>
              <a:t>, </a:t>
            </a:r>
            <a:r>
              <a:rPr b="0" i="0" lang="en" sz="1300" u="none" cap="none" strike="noStrike">
                <a:solidFill>
                  <a:srgbClr val="000000"/>
                </a:solidFill>
                <a:latin typeface="Raleway"/>
                <a:ea typeface="Raleway"/>
                <a:cs typeface="Raleway"/>
                <a:sym typeface="Raleway"/>
              </a:rPr>
              <a:t>become </a:t>
            </a:r>
            <a:r>
              <a:rPr b="1" i="0" lang="en" sz="1300" u="none" cap="none" strike="noStrike">
                <a:solidFill>
                  <a:srgbClr val="000000"/>
                </a:solidFill>
                <a:latin typeface="Raleway"/>
                <a:ea typeface="Raleway"/>
                <a:cs typeface="Raleway"/>
                <a:sym typeface="Raleway"/>
              </a:rPr>
              <a:t>undocumented</a:t>
            </a:r>
            <a:r>
              <a:rPr lang="en" sz="1300">
                <a:latin typeface="Raleway"/>
                <a:ea typeface="Raleway"/>
                <a:cs typeface="Raleway"/>
                <a:sym typeface="Raleway"/>
              </a:rPr>
              <a:t>, in fear of detention or removal.</a:t>
            </a:r>
            <a:endParaRPr i="0" sz="1300" u="none" cap="none" strike="noStrike">
              <a:solidFill>
                <a:srgbClr val="000000"/>
              </a:solidFill>
              <a:latin typeface="Raleway"/>
              <a:ea typeface="Raleway"/>
              <a:cs typeface="Raleway"/>
              <a:sym typeface="Raleway"/>
            </a:endParaRPr>
          </a:p>
          <a:p>
            <a:pPr indent="-311150" lvl="0" marL="457200" marR="0" rtl="0" algn="l">
              <a:lnSpc>
                <a:spcPct val="100000"/>
              </a:lnSpc>
              <a:spcBef>
                <a:spcPts val="1000"/>
              </a:spcBef>
              <a:spcAft>
                <a:spcPts val="0"/>
              </a:spcAft>
              <a:buSzPts val="1300"/>
              <a:buFont typeface="Raleway"/>
              <a:buChar char="●"/>
            </a:pPr>
            <a:r>
              <a:rPr b="1" lang="en" sz="1300">
                <a:latin typeface="Raleway"/>
                <a:ea typeface="Raleway"/>
                <a:cs typeface="Raleway"/>
                <a:sym typeface="Raleway"/>
              </a:rPr>
              <a:t>Modern slavery and exploitation risk</a:t>
            </a:r>
            <a:r>
              <a:rPr lang="en" sz="1300">
                <a:latin typeface="Raleway"/>
                <a:ea typeface="Raleway"/>
                <a:cs typeface="Raleway"/>
                <a:sym typeface="Raleway"/>
              </a:rPr>
              <a:t> increased significantly- people have no ability to work legally and can’t reveal themselves to authorities, even if victims of crime, a condition which is ruthlessly exploited by individuals and criminal gangs. </a:t>
            </a:r>
            <a:endParaRPr sz="1300">
              <a:latin typeface="Raleway"/>
              <a:ea typeface="Raleway"/>
              <a:cs typeface="Raleway"/>
              <a:sym typeface="Raleway"/>
            </a:endParaRPr>
          </a:p>
          <a:p>
            <a:pPr indent="-311150" lvl="0" marL="457200" marR="0" rtl="0" algn="l">
              <a:lnSpc>
                <a:spcPct val="100000"/>
              </a:lnSpc>
              <a:spcBef>
                <a:spcPts val="1000"/>
              </a:spcBef>
              <a:spcAft>
                <a:spcPts val="0"/>
              </a:spcAft>
              <a:buClr>
                <a:srgbClr val="000000"/>
              </a:buClr>
              <a:buSzPts val="1300"/>
              <a:buFont typeface="Raleway"/>
              <a:buChar char="●"/>
            </a:pPr>
            <a:r>
              <a:rPr b="0" i="0" lang="en" sz="1300" u="none" cap="none" strike="noStrike">
                <a:solidFill>
                  <a:srgbClr val="000000"/>
                </a:solidFill>
                <a:latin typeface="Raleway"/>
                <a:ea typeface="Raleway"/>
                <a:cs typeface="Raleway"/>
                <a:sym typeface="Raleway"/>
              </a:rPr>
              <a:t>Expected to be reluctant to use or share information with services</a:t>
            </a:r>
            <a:endParaRPr b="0" i="0" sz="1300" u="none" cap="none" strike="noStrike">
              <a:solidFill>
                <a:srgbClr val="000000"/>
              </a:solidFill>
              <a:latin typeface="Raleway"/>
              <a:ea typeface="Raleway"/>
              <a:cs typeface="Raleway"/>
              <a:sym typeface="Raleway"/>
            </a:endParaRPr>
          </a:p>
          <a:p>
            <a:pPr indent="-311150" lvl="0" marL="457200" marR="0" rtl="0" algn="l">
              <a:lnSpc>
                <a:spcPct val="100000"/>
              </a:lnSpc>
              <a:spcBef>
                <a:spcPts val="1000"/>
              </a:spcBef>
              <a:spcAft>
                <a:spcPts val="0"/>
              </a:spcAft>
              <a:buClr>
                <a:srgbClr val="000000"/>
              </a:buClr>
              <a:buSzPts val="1300"/>
              <a:buFont typeface="Raleway"/>
              <a:buChar char="●"/>
            </a:pPr>
            <a:r>
              <a:rPr b="0" i="0" lang="en" sz="1300" u="none" cap="none" strike="noStrike">
                <a:solidFill>
                  <a:srgbClr val="000000"/>
                </a:solidFill>
                <a:latin typeface="Raleway"/>
                <a:ea typeface="Raleway"/>
                <a:cs typeface="Raleway"/>
                <a:sym typeface="Raleway"/>
              </a:rPr>
              <a:t>Some people </a:t>
            </a:r>
            <a:r>
              <a:rPr lang="en" sz="1300">
                <a:latin typeface="Raleway"/>
                <a:ea typeface="Raleway"/>
                <a:cs typeface="Raleway"/>
                <a:sym typeface="Raleway"/>
              </a:rPr>
              <a:t>are </a:t>
            </a:r>
            <a:r>
              <a:rPr lang="en" sz="1300">
                <a:latin typeface="Raleway"/>
                <a:ea typeface="Raleway"/>
                <a:cs typeface="Raleway"/>
                <a:sym typeface="Raleway"/>
              </a:rPr>
              <a:t>choosing</a:t>
            </a:r>
            <a:r>
              <a:rPr lang="en" sz="1300">
                <a:latin typeface="Raleway"/>
                <a:ea typeface="Raleway"/>
                <a:cs typeface="Raleway"/>
                <a:sym typeface="Raleway"/>
              </a:rPr>
              <a:t> to leave the </a:t>
            </a:r>
            <a:r>
              <a:rPr b="0" i="0" lang="en" sz="1300" u="none" cap="none" strike="noStrike">
                <a:solidFill>
                  <a:srgbClr val="000000"/>
                </a:solidFill>
                <a:latin typeface="Raleway"/>
                <a:ea typeface="Raleway"/>
                <a:cs typeface="Raleway"/>
                <a:sym typeface="Raleway"/>
              </a:rPr>
              <a:t>UK (anecdotally)</a:t>
            </a:r>
            <a:r>
              <a:rPr lang="en" sz="1300">
                <a:latin typeface="Raleway"/>
                <a:ea typeface="Raleway"/>
                <a:cs typeface="Raleway"/>
                <a:sym typeface="Raleway"/>
              </a:rPr>
              <a:t>; </a:t>
            </a:r>
            <a:r>
              <a:rPr b="0" i="0" lang="en" sz="1300" u="none" cap="none" strike="noStrike">
                <a:solidFill>
                  <a:srgbClr val="000000"/>
                </a:solidFill>
                <a:latin typeface="Raleway"/>
                <a:ea typeface="Raleway"/>
                <a:cs typeface="Raleway"/>
                <a:sym typeface="Raleway"/>
              </a:rPr>
              <a:t>others </a:t>
            </a:r>
            <a:r>
              <a:rPr lang="en" sz="1300">
                <a:latin typeface="Raleway"/>
                <a:ea typeface="Raleway"/>
                <a:cs typeface="Raleway"/>
                <a:sym typeface="Raleway"/>
              </a:rPr>
              <a:t>are saying they “</a:t>
            </a:r>
            <a:r>
              <a:rPr b="0" i="0" lang="en" sz="1300" u="none" cap="none" strike="noStrike">
                <a:solidFill>
                  <a:srgbClr val="000000"/>
                </a:solidFill>
                <a:latin typeface="Raleway"/>
                <a:ea typeface="Raleway"/>
                <a:cs typeface="Raleway"/>
                <a:sym typeface="Raleway"/>
              </a:rPr>
              <a:t>will not stop coming: it’s better to die trying”</a:t>
            </a:r>
            <a:endParaRPr sz="1300">
              <a:latin typeface="Raleway"/>
              <a:ea typeface="Raleway"/>
              <a:cs typeface="Raleway"/>
              <a:sym typeface="Raleway"/>
            </a:endParaRPr>
          </a:p>
          <a:p>
            <a:pPr indent="-311150" lvl="0" marL="457200" marR="0" rtl="0" algn="l">
              <a:lnSpc>
                <a:spcPct val="100000"/>
              </a:lnSpc>
              <a:spcBef>
                <a:spcPts val="1000"/>
              </a:spcBef>
              <a:spcAft>
                <a:spcPts val="0"/>
              </a:spcAft>
              <a:buClr>
                <a:srgbClr val="000000"/>
              </a:buClr>
              <a:buSzPts val="1300"/>
              <a:buFont typeface="Raleway"/>
              <a:buChar char="●"/>
            </a:pPr>
            <a:r>
              <a:rPr lang="en" sz="1300">
                <a:latin typeface="Raleway"/>
                <a:ea typeface="Raleway"/>
                <a:cs typeface="Raleway"/>
                <a:sym typeface="Raleway"/>
              </a:rPr>
              <a:t>Suggestion that other more clandestine </a:t>
            </a:r>
            <a:r>
              <a:rPr b="0" i="0" lang="en" sz="1300" u="none" cap="none" strike="noStrike">
                <a:solidFill>
                  <a:srgbClr val="000000"/>
                </a:solidFill>
                <a:latin typeface="Raleway"/>
                <a:ea typeface="Raleway"/>
                <a:cs typeface="Raleway"/>
                <a:sym typeface="Raleway"/>
              </a:rPr>
              <a:t>migrat</a:t>
            </a:r>
            <a:r>
              <a:rPr lang="en" sz="1300">
                <a:latin typeface="Raleway"/>
                <a:ea typeface="Raleway"/>
                <a:cs typeface="Raleway"/>
                <a:sym typeface="Raleway"/>
              </a:rPr>
              <a:t>ion </a:t>
            </a:r>
            <a:r>
              <a:rPr b="0" i="0" lang="en" sz="1300" u="none" cap="none" strike="noStrike">
                <a:solidFill>
                  <a:srgbClr val="000000"/>
                </a:solidFill>
                <a:latin typeface="Raleway"/>
                <a:ea typeface="Raleway"/>
                <a:cs typeface="Raleway"/>
                <a:sym typeface="Raleway"/>
              </a:rPr>
              <a:t>routes</a:t>
            </a:r>
            <a:r>
              <a:rPr lang="en" sz="1300">
                <a:latin typeface="Raleway"/>
                <a:ea typeface="Raleway"/>
                <a:cs typeface="Raleway"/>
                <a:sym typeface="Raleway"/>
              </a:rPr>
              <a:t> will be used </a:t>
            </a:r>
            <a:r>
              <a:rPr b="0" i="0" lang="en" sz="1300" u="none" cap="none" strike="noStrike">
                <a:solidFill>
                  <a:srgbClr val="000000"/>
                </a:solidFill>
                <a:latin typeface="Raleway"/>
                <a:ea typeface="Raleway"/>
                <a:cs typeface="Raleway"/>
                <a:sym typeface="Raleway"/>
              </a:rPr>
              <a:t>to avoid detection (and so more at risk including of exploitation)</a:t>
            </a:r>
            <a:endParaRPr b="0" i="0" sz="1300" u="none" cap="none" strike="noStrike">
              <a:solidFill>
                <a:srgbClr val="000000"/>
              </a:solidFill>
              <a:latin typeface="Raleway"/>
              <a:ea typeface="Raleway"/>
              <a:cs typeface="Raleway"/>
              <a:sym typeface="Raleway"/>
            </a:endParaRPr>
          </a:p>
          <a:p>
            <a:pPr indent="-311150" lvl="0" marL="457200" marR="0" rtl="0" algn="l">
              <a:lnSpc>
                <a:spcPct val="100000"/>
              </a:lnSpc>
              <a:spcBef>
                <a:spcPts val="1000"/>
              </a:spcBef>
              <a:spcAft>
                <a:spcPts val="0"/>
              </a:spcAft>
              <a:buClr>
                <a:srgbClr val="000000"/>
              </a:buClr>
              <a:buSzPts val="1300"/>
              <a:buFont typeface="Raleway"/>
              <a:buChar char="●"/>
            </a:pPr>
            <a:r>
              <a:rPr b="1" i="0" lang="en" sz="1300" u="none" cap="none" strike="noStrike">
                <a:solidFill>
                  <a:srgbClr val="000000"/>
                </a:solidFill>
                <a:latin typeface="Raleway"/>
                <a:ea typeface="Raleway"/>
                <a:cs typeface="Raleway"/>
                <a:sym typeface="Raleway"/>
              </a:rPr>
              <a:t>Severe mental health impact:</a:t>
            </a:r>
            <a:r>
              <a:rPr b="0" i="0" lang="en" sz="1300" u="none" cap="none" strike="noStrike">
                <a:solidFill>
                  <a:srgbClr val="000000"/>
                </a:solidFill>
                <a:latin typeface="Raleway"/>
                <a:ea typeface="Raleway"/>
                <a:cs typeface="Raleway"/>
                <a:sym typeface="Raleway"/>
              </a:rPr>
              <a:t> high levels of </a:t>
            </a:r>
            <a:r>
              <a:rPr lang="en" sz="1300">
                <a:latin typeface="Raleway"/>
                <a:ea typeface="Raleway"/>
                <a:cs typeface="Raleway"/>
                <a:sym typeface="Raleway"/>
              </a:rPr>
              <a:t>suicidal ideation already reported</a:t>
            </a:r>
            <a:endParaRPr b="0" i="0" sz="1300" u="none" cap="none" strike="noStrike">
              <a:solidFill>
                <a:srgbClr val="000000"/>
              </a:solidFill>
              <a:latin typeface="Raleway"/>
              <a:ea typeface="Raleway"/>
              <a:cs typeface="Raleway"/>
              <a:sym typeface="Raleway"/>
            </a:endParaRPr>
          </a:p>
          <a:p>
            <a:pPr indent="-311150" lvl="0" marL="457200" marR="0" rtl="0" algn="l">
              <a:lnSpc>
                <a:spcPct val="100000"/>
              </a:lnSpc>
              <a:spcBef>
                <a:spcPts val="1000"/>
              </a:spcBef>
              <a:spcAft>
                <a:spcPts val="1000"/>
              </a:spcAft>
              <a:buClr>
                <a:srgbClr val="000000"/>
              </a:buClr>
              <a:buSzPts val="1300"/>
              <a:buFont typeface="Raleway"/>
              <a:buChar char="●"/>
            </a:pPr>
            <a:r>
              <a:rPr lang="en" sz="1300">
                <a:latin typeface="Raleway"/>
                <a:ea typeface="Raleway"/>
                <a:cs typeface="Raleway"/>
                <a:sym typeface="Raleway"/>
              </a:rPr>
              <a:t>Mental health impacts for c</a:t>
            </a:r>
            <a:r>
              <a:rPr b="0" i="0" lang="en" sz="1300" u="none" cap="none" strike="noStrike">
                <a:solidFill>
                  <a:srgbClr val="000000"/>
                </a:solidFill>
                <a:latin typeface="Raleway"/>
                <a:ea typeface="Raleway"/>
                <a:cs typeface="Raleway"/>
                <a:sym typeface="Raleway"/>
              </a:rPr>
              <a:t>hildren in foster care w</a:t>
            </a:r>
            <a:r>
              <a:rPr lang="en" sz="1300">
                <a:latin typeface="Raleway"/>
                <a:ea typeface="Raleway"/>
                <a:cs typeface="Raleway"/>
                <a:sym typeface="Raleway"/>
              </a:rPr>
              <a:t>ho </a:t>
            </a:r>
            <a:r>
              <a:rPr b="0" i="0" lang="en" sz="1300" u="none" cap="none" strike="noStrike">
                <a:solidFill>
                  <a:srgbClr val="000000"/>
                </a:solidFill>
                <a:latin typeface="Raleway"/>
                <a:ea typeface="Raleway"/>
                <a:cs typeface="Raleway"/>
                <a:sym typeface="Raleway"/>
              </a:rPr>
              <a:t> “watch the news and know what is going on. Children need hope, they need that hope that they're going to have a better life”</a:t>
            </a:r>
            <a:r>
              <a:rPr lang="en" sz="1300">
                <a:latin typeface="Raleway"/>
                <a:ea typeface="Raleway"/>
                <a:cs typeface="Raleway"/>
                <a:sym typeface="Raleway"/>
              </a:rPr>
              <a:t>.  </a:t>
            </a:r>
            <a:r>
              <a:rPr b="0" i="0" lang="en" sz="1300" u="none" cap="none" strike="noStrike">
                <a:solidFill>
                  <a:srgbClr val="000000"/>
                </a:solidFill>
                <a:latin typeface="Raleway"/>
                <a:ea typeface="Raleway"/>
                <a:cs typeface="Raleway"/>
                <a:sym typeface="Raleway"/>
              </a:rPr>
              <a:t>Anticipated impact on children</a:t>
            </a:r>
            <a:r>
              <a:rPr lang="en" sz="1300">
                <a:latin typeface="Raleway"/>
                <a:ea typeface="Raleway"/>
                <a:cs typeface="Raleway"/>
                <a:sym typeface="Raleway"/>
              </a:rPr>
              <a:t>’s </a:t>
            </a:r>
            <a:r>
              <a:rPr b="0" i="0" lang="en" sz="1300" u="none" cap="none" strike="noStrike">
                <a:solidFill>
                  <a:srgbClr val="000000"/>
                </a:solidFill>
                <a:latin typeface="Raleway"/>
                <a:ea typeface="Raleway"/>
                <a:cs typeface="Raleway"/>
                <a:sym typeface="Raleway"/>
              </a:rPr>
              <a:t> engagement with education, therapy etc.</a:t>
            </a:r>
            <a:endParaRPr b="0" i="0" sz="1300" u="none" cap="none" strike="noStrike">
              <a:solidFill>
                <a:srgbClr val="000000"/>
              </a:solidFill>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2885e2d6b79_0_62"/>
          <p:cNvSpPr/>
          <p:nvPr/>
        </p:nvSpPr>
        <p:spPr>
          <a:xfrm>
            <a:off x="107504" y="87474"/>
            <a:ext cx="8928900" cy="4968600"/>
          </a:xfrm>
          <a:prstGeom prst="rect">
            <a:avLst/>
          </a:prstGeom>
          <a:no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0" name="Google Shape;130;g2885e2d6b79_0_62"/>
          <p:cNvSpPr txBox="1"/>
          <p:nvPr/>
        </p:nvSpPr>
        <p:spPr>
          <a:xfrm>
            <a:off x="611550" y="249499"/>
            <a:ext cx="8208900" cy="153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i="0" lang="en" sz="2200" u="none" cap="none" strike="noStrike">
                <a:solidFill>
                  <a:srgbClr val="9900FF"/>
                </a:solidFill>
                <a:latin typeface="Montserrat"/>
                <a:ea typeface="Montserrat"/>
                <a:cs typeface="Montserrat"/>
                <a:sym typeface="Montserrat"/>
              </a:rPr>
              <a:t>Impacts on services</a:t>
            </a:r>
            <a:endParaRPr b="1" i="0" sz="22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rPr b="1" i="0" lang="en" sz="2200" u="none" cap="none" strike="noStrike">
                <a:solidFill>
                  <a:srgbClr val="9900FF"/>
                </a:solidFill>
                <a:latin typeface="Montserrat"/>
                <a:ea typeface="Montserrat"/>
                <a:cs typeface="Montserrat"/>
                <a:sym typeface="Montserrat"/>
              </a:rPr>
              <a:t> (LA </a:t>
            </a:r>
            <a:r>
              <a:rPr b="1" lang="en" sz="2200">
                <a:solidFill>
                  <a:srgbClr val="9900FF"/>
                </a:solidFill>
                <a:latin typeface="Montserrat"/>
                <a:ea typeface="Montserrat"/>
                <a:cs typeface="Montserrat"/>
                <a:sym typeface="Montserrat"/>
              </a:rPr>
              <a:t>Homelessness &amp; Children’s Services, VCS)</a:t>
            </a:r>
            <a:endParaRPr b="1" i="0" sz="2200" u="none" cap="none" strike="noStrike">
              <a:solidFill>
                <a:srgbClr val="9900FF"/>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2400"/>
              <a:buFont typeface="Arial"/>
              <a:buNone/>
            </a:pPr>
            <a:r>
              <a:t/>
            </a:r>
            <a:endParaRPr b="0" i="0" sz="800" u="none" cap="none" strike="noStrike">
              <a:solidFill>
                <a:srgbClr val="9900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1" i="0" sz="1800" u="none" cap="none" strike="noStrike">
              <a:solidFill>
                <a:srgbClr val="EB3F1D"/>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1600" u="none" cap="none" strike="noStrike">
              <a:solidFill>
                <a:schemeClr val="dk1"/>
              </a:solidFill>
              <a:latin typeface="Calibri"/>
              <a:ea typeface="Calibri"/>
              <a:cs typeface="Calibri"/>
              <a:sym typeface="Calibri"/>
            </a:endParaRPr>
          </a:p>
        </p:txBody>
      </p:sp>
      <p:sp>
        <p:nvSpPr>
          <p:cNvPr id="131" name="Google Shape;131;g2885e2d6b79_0_62"/>
          <p:cNvSpPr txBox="1"/>
          <p:nvPr/>
        </p:nvSpPr>
        <p:spPr>
          <a:xfrm>
            <a:off x="276775" y="707125"/>
            <a:ext cx="8462400" cy="4428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t/>
            </a:r>
            <a:endParaRPr b="0" i="0" sz="1150" u="none" cap="none" strike="noStrike">
              <a:solidFill>
                <a:srgbClr val="000000"/>
              </a:solidFill>
              <a:latin typeface="Raleway"/>
              <a:ea typeface="Raleway"/>
              <a:cs typeface="Raleway"/>
              <a:sym typeface="Raleway"/>
            </a:endParaRPr>
          </a:p>
          <a:p>
            <a:pPr indent="-301625" lvl="0" marL="457200" marR="0" rtl="0" algn="l">
              <a:lnSpc>
                <a:spcPct val="100000"/>
              </a:lnSpc>
              <a:spcBef>
                <a:spcPts val="1000"/>
              </a:spcBef>
              <a:spcAft>
                <a:spcPts val="0"/>
              </a:spcAft>
              <a:buClr>
                <a:schemeClr val="dk1"/>
              </a:buClr>
              <a:buSzPts val="1150"/>
              <a:buFont typeface="Raleway"/>
              <a:buChar char="●"/>
            </a:pPr>
            <a:r>
              <a:rPr b="0" i="0" lang="en" sz="1150" u="none" cap="none" strike="noStrike">
                <a:solidFill>
                  <a:schemeClr val="dk1"/>
                </a:solidFill>
                <a:latin typeface="Raleway"/>
                <a:ea typeface="Raleway"/>
                <a:cs typeface="Raleway"/>
                <a:sym typeface="Raleway"/>
              </a:rPr>
              <a:t>Major safeguarding implications, particularly for children</a:t>
            </a:r>
            <a:endParaRPr b="0" i="0" sz="1150" u="none" cap="none" strike="noStrike">
              <a:solidFill>
                <a:schemeClr val="dk1"/>
              </a:solidFill>
              <a:latin typeface="Raleway"/>
              <a:ea typeface="Raleway"/>
              <a:cs typeface="Raleway"/>
              <a:sym typeface="Raleway"/>
            </a:endParaRPr>
          </a:p>
          <a:p>
            <a:pPr indent="-301625" lvl="0" marL="457200" marR="0" rtl="0" algn="l">
              <a:lnSpc>
                <a:spcPct val="100000"/>
              </a:lnSpc>
              <a:spcBef>
                <a:spcPts val="1000"/>
              </a:spcBef>
              <a:spcAft>
                <a:spcPts val="0"/>
              </a:spcAft>
              <a:buClr>
                <a:schemeClr val="dk1"/>
              </a:buClr>
              <a:buSzPts val="1150"/>
              <a:buFont typeface="Raleway"/>
              <a:buChar char="●"/>
            </a:pPr>
            <a:r>
              <a:rPr b="0" i="0" lang="en" sz="1150" u="none" cap="none" strike="noStrike">
                <a:solidFill>
                  <a:schemeClr val="dk1"/>
                </a:solidFill>
                <a:latin typeface="Raleway"/>
                <a:ea typeface="Raleway"/>
                <a:cs typeface="Raleway"/>
                <a:sym typeface="Raleway"/>
              </a:rPr>
              <a:t>Sharpening of issues around data sharing</a:t>
            </a:r>
            <a:endParaRPr b="0" i="0" sz="1150" u="none" cap="none" strike="noStrike">
              <a:solidFill>
                <a:schemeClr val="dk1"/>
              </a:solidFill>
              <a:latin typeface="Raleway"/>
              <a:ea typeface="Raleway"/>
              <a:cs typeface="Raleway"/>
              <a:sym typeface="Raleway"/>
            </a:endParaRPr>
          </a:p>
          <a:p>
            <a:pPr indent="-301625" lvl="0" marL="457200" marR="0" rtl="0" algn="l">
              <a:lnSpc>
                <a:spcPct val="100000"/>
              </a:lnSpc>
              <a:spcBef>
                <a:spcPts val="1000"/>
              </a:spcBef>
              <a:spcAft>
                <a:spcPts val="0"/>
              </a:spcAft>
              <a:buClr>
                <a:schemeClr val="dk1"/>
              </a:buClr>
              <a:buSzPts val="1150"/>
              <a:buFont typeface="Raleway"/>
              <a:buChar char="●"/>
            </a:pPr>
            <a:r>
              <a:rPr b="0" i="0" lang="en" sz="1150" u="none" cap="none" strike="noStrike">
                <a:solidFill>
                  <a:schemeClr val="dk1"/>
                </a:solidFill>
                <a:latin typeface="Raleway"/>
                <a:ea typeface="Raleway"/>
                <a:cs typeface="Raleway"/>
                <a:sym typeface="Raleway"/>
              </a:rPr>
              <a:t>Contradictions in duties of care</a:t>
            </a:r>
            <a:endParaRPr b="0" i="0" sz="1150" u="none" cap="none" strike="noStrike">
              <a:solidFill>
                <a:schemeClr val="dk1"/>
              </a:solidFill>
              <a:latin typeface="Raleway"/>
              <a:ea typeface="Raleway"/>
              <a:cs typeface="Raleway"/>
              <a:sym typeface="Raleway"/>
            </a:endParaRPr>
          </a:p>
          <a:p>
            <a:pPr indent="-301625" lvl="0" marL="457200" marR="0" rtl="0" algn="l">
              <a:lnSpc>
                <a:spcPct val="100000"/>
              </a:lnSpc>
              <a:spcBef>
                <a:spcPts val="1000"/>
              </a:spcBef>
              <a:spcAft>
                <a:spcPts val="0"/>
              </a:spcAft>
              <a:buClr>
                <a:srgbClr val="000000"/>
              </a:buClr>
              <a:buSzPts val="1150"/>
              <a:buFont typeface="Raleway"/>
              <a:buChar char="●"/>
            </a:pPr>
            <a:r>
              <a:rPr b="0" i="0" lang="en" sz="1150" u="none" cap="none" strike="noStrike">
                <a:solidFill>
                  <a:srgbClr val="000000"/>
                </a:solidFill>
                <a:latin typeface="Raleway"/>
                <a:ea typeface="Raleway"/>
                <a:cs typeface="Raleway"/>
                <a:sym typeface="Raleway"/>
              </a:rPr>
              <a:t>Sharp increase in vulnerabilities, destitution etc</a:t>
            </a:r>
            <a:endParaRPr b="0" i="0" sz="1150" u="none" cap="none" strike="noStrike">
              <a:solidFill>
                <a:srgbClr val="000000"/>
              </a:solidFill>
              <a:latin typeface="Raleway"/>
              <a:ea typeface="Raleway"/>
              <a:cs typeface="Raleway"/>
              <a:sym typeface="Raleway"/>
            </a:endParaRPr>
          </a:p>
          <a:p>
            <a:pPr indent="-301625" lvl="0" marL="457200" marR="0" rtl="0" algn="l">
              <a:lnSpc>
                <a:spcPct val="100000"/>
              </a:lnSpc>
              <a:spcBef>
                <a:spcPts val="1000"/>
              </a:spcBef>
              <a:spcAft>
                <a:spcPts val="0"/>
              </a:spcAft>
              <a:buClr>
                <a:srgbClr val="000000"/>
              </a:buClr>
              <a:buSzPts val="1150"/>
              <a:buFont typeface="Raleway"/>
              <a:buChar char="●"/>
            </a:pPr>
            <a:r>
              <a:rPr b="0" i="0" lang="en" sz="1150" u="none" cap="none" strike="noStrike">
                <a:solidFill>
                  <a:schemeClr val="dk1"/>
                </a:solidFill>
                <a:latin typeface="Raleway"/>
                <a:ea typeface="Raleway"/>
                <a:cs typeface="Raleway"/>
                <a:sym typeface="Raleway"/>
              </a:rPr>
              <a:t>Lack of access to legal advice therefore lack of ability to challenge</a:t>
            </a:r>
            <a:r>
              <a:rPr lang="en" sz="1150">
                <a:solidFill>
                  <a:schemeClr val="dk1"/>
                </a:solidFill>
                <a:latin typeface="Raleway"/>
                <a:ea typeface="Raleway"/>
                <a:cs typeface="Raleway"/>
                <a:sym typeface="Raleway"/>
              </a:rPr>
              <a:t> breaches of law and human rights abuses (FYI </a:t>
            </a:r>
            <a:r>
              <a:rPr b="0" i="0" lang="en" sz="1150" u="none" cap="none" strike="noStrike">
                <a:solidFill>
                  <a:schemeClr val="dk1"/>
                </a:solidFill>
                <a:latin typeface="Raleway"/>
                <a:ea typeface="Raleway"/>
                <a:cs typeface="Raleway"/>
                <a:sym typeface="Raleway"/>
              </a:rPr>
              <a:t>In 2022 25,000 people seeking asylum (45%) were unable to access legal aid advice, up from 6000 in 2021</a:t>
            </a:r>
            <a:r>
              <a:rPr lang="en" sz="1150">
                <a:solidFill>
                  <a:schemeClr val="dk1"/>
                </a:solidFill>
                <a:latin typeface="Raleway"/>
                <a:ea typeface="Raleway"/>
                <a:cs typeface="Raleway"/>
                <a:sym typeface="Raleway"/>
              </a:rPr>
              <a:t>)</a:t>
            </a:r>
            <a:endParaRPr b="0" i="0" sz="1150" u="none" cap="none" strike="noStrike">
              <a:solidFill>
                <a:schemeClr val="dk1"/>
              </a:solidFill>
              <a:latin typeface="Raleway"/>
              <a:ea typeface="Raleway"/>
              <a:cs typeface="Raleway"/>
              <a:sym typeface="Raleway"/>
            </a:endParaRPr>
          </a:p>
          <a:p>
            <a:pPr indent="-301625" lvl="0" marL="457200" marR="0" rtl="0" algn="l">
              <a:lnSpc>
                <a:spcPct val="100000"/>
              </a:lnSpc>
              <a:spcBef>
                <a:spcPts val="1000"/>
              </a:spcBef>
              <a:spcAft>
                <a:spcPts val="0"/>
              </a:spcAft>
              <a:buClr>
                <a:srgbClr val="000000"/>
              </a:buClr>
              <a:buSzPts val="1150"/>
              <a:buFont typeface="Raleway"/>
              <a:buChar char="●"/>
            </a:pPr>
            <a:r>
              <a:rPr b="0" i="0" lang="en" sz="1150" u="none" cap="none" strike="noStrike">
                <a:solidFill>
                  <a:srgbClr val="000000"/>
                </a:solidFill>
                <a:latin typeface="Raleway"/>
                <a:ea typeface="Raleway"/>
                <a:cs typeface="Raleway"/>
                <a:sym typeface="Raleway"/>
              </a:rPr>
              <a:t>Supporting with complex trauma, with no legal/logistical solution available</a:t>
            </a:r>
            <a:endParaRPr b="0" i="0" sz="1150" u="none" cap="none" strike="noStrike">
              <a:solidFill>
                <a:srgbClr val="000000"/>
              </a:solidFill>
              <a:latin typeface="Raleway"/>
              <a:ea typeface="Raleway"/>
              <a:cs typeface="Raleway"/>
              <a:sym typeface="Raleway"/>
            </a:endParaRPr>
          </a:p>
          <a:p>
            <a:pPr indent="-301625" lvl="0" marL="457200" marR="0" rtl="0" algn="l">
              <a:lnSpc>
                <a:spcPct val="100000"/>
              </a:lnSpc>
              <a:spcBef>
                <a:spcPts val="1000"/>
              </a:spcBef>
              <a:spcAft>
                <a:spcPts val="0"/>
              </a:spcAft>
              <a:buSzPts val="1150"/>
              <a:buFont typeface="Raleway"/>
              <a:buChar char="●"/>
            </a:pPr>
            <a:r>
              <a:rPr lang="en" sz="1150">
                <a:latin typeface="Raleway"/>
                <a:ea typeface="Raleway"/>
                <a:cs typeface="Raleway"/>
                <a:sym typeface="Raleway"/>
              </a:rPr>
              <a:t>Implications for trust-building- avoidance of services if data is shared with Home Office </a:t>
            </a:r>
            <a:endParaRPr sz="1150">
              <a:latin typeface="Raleway"/>
              <a:ea typeface="Raleway"/>
              <a:cs typeface="Raleway"/>
              <a:sym typeface="Raleway"/>
            </a:endParaRPr>
          </a:p>
          <a:p>
            <a:pPr indent="-301625" lvl="0" marL="457200" marR="0" rtl="0" algn="l">
              <a:lnSpc>
                <a:spcPct val="100000"/>
              </a:lnSpc>
              <a:spcBef>
                <a:spcPts val="1000"/>
              </a:spcBef>
              <a:spcAft>
                <a:spcPts val="0"/>
              </a:spcAft>
              <a:buClr>
                <a:srgbClr val="000000"/>
              </a:buClr>
              <a:buSzPts val="1150"/>
              <a:buFont typeface="Raleway"/>
              <a:buChar char="●"/>
            </a:pPr>
            <a:r>
              <a:rPr b="0" i="0" lang="en" sz="1150" u="none" cap="none" strike="noStrike">
                <a:solidFill>
                  <a:srgbClr val="000000"/>
                </a:solidFill>
                <a:latin typeface="Raleway"/>
                <a:ea typeface="Raleway"/>
                <a:cs typeface="Raleway"/>
                <a:sym typeface="Raleway"/>
              </a:rPr>
              <a:t>Vicarious trauma and burn-out among staff in services - </a:t>
            </a:r>
            <a:r>
              <a:rPr lang="en" sz="1150">
                <a:latin typeface="Raleway"/>
                <a:ea typeface="Raleway"/>
                <a:cs typeface="Raleway"/>
                <a:sym typeface="Raleway"/>
              </a:rPr>
              <a:t>impact of not being able to help if law forbids providing help</a:t>
            </a:r>
            <a:endParaRPr b="0" i="0" sz="1150" u="none" cap="none" strike="noStrike">
              <a:solidFill>
                <a:srgbClr val="000000"/>
              </a:solidFill>
              <a:latin typeface="Raleway"/>
              <a:ea typeface="Raleway"/>
              <a:cs typeface="Raleway"/>
              <a:sym typeface="Raleway"/>
            </a:endParaRPr>
          </a:p>
          <a:p>
            <a:pPr indent="-301625" lvl="0" marL="457200" rtl="0" algn="l">
              <a:spcBef>
                <a:spcPts val="1000"/>
              </a:spcBef>
              <a:spcAft>
                <a:spcPts val="0"/>
              </a:spcAft>
              <a:buClr>
                <a:schemeClr val="dk1"/>
              </a:buClr>
              <a:buSzPts val="1150"/>
              <a:buFont typeface="Raleway"/>
              <a:buChar char="●"/>
            </a:pPr>
            <a:r>
              <a:rPr lang="en" sz="1150">
                <a:solidFill>
                  <a:schemeClr val="dk1"/>
                </a:solidFill>
                <a:latin typeface="Raleway"/>
                <a:ea typeface="Raleway"/>
                <a:cs typeface="Raleway"/>
                <a:sym typeface="Raleway"/>
              </a:rPr>
              <a:t>Mental health implications </a:t>
            </a:r>
            <a:endParaRPr sz="1150">
              <a:solidFill>
                <a:schemeClr val="dk1"/>
              </a:solidFill>
              <a:latin typeface="Raleway"/>
              <a:ea typeface="Raleway"/>
              <a:cs typeface="Raleway"/>
              <a:sym typeface="Raleway"/>
            </a:endParaRPr>
          </a:p>
          <a:p>
            <a:pPr indent="-301625" lvl="0" marL="457200" rtl="0" algn="l">
              <a:spcBef>
                <a:spcPts val="1000"/>
              </a:spcBef>
              <a:spcAft>
                <a:spcPts val="0"/>
              </a:spcAft>
              <a:buClr>
                <a:schemeClr val="dk1"/>
              </a:buClr>
              <a:buSzPts val="1150"/>
              <a:buFont typeface="Raleway"/>
              <a:buChar char="●"/>
            </a:pPr>
            <a:r>
              <a:rPr lang="en" sz="1150">
                <a:solidFill>
                  <a:schemeClr val="dk1"/>
                </a:solidFill>
                <a:latin typeface="Raleway"/>
                <a:ea typeface="Raleway"/>
                <a:cs typeface="Raleway"/>
                <a:sym typeface="Raleway"/>
              </a:rPr>
              <a:t>Section 17 due to increase significantly</a:t>
            </a:r>
            <a:endParaRPr sz="1150">
              <a:solidFill>
                <a:schemeClr val="dk1"/>
              </a:solidFill>
              <a:latin typeface="Raleway"/>
              <a:ea typeface="Raleway"/>
              <a:cs typeface="Raleway"/>
              <a:sym typeface="Raleway"/>
            </a:endParaRPr>
          </a:p>
          <a:p>
            <a:pPr indent="-301625" lvl="0" marL="457200" rtl="0" algn="l">
              <a:spcBef>
                <a:spcPts val="1000"/>
              </a:spcBef>
              <a:spcAft>
                <a:spcPts val="0"/>
              </a:spcAft>
              <a:buClr>
                <a:schemeClr val="dk1"/>
              </a:buClr>
              <a:buSzPts val="1150"/>
              <a:buFont typeface="Raleway"/>
              <a:buChar char="●"/>
            </a:pPr>
            <a:r>
              <a:rPr lang="en" sz="1150">
                <a:solidFill>
                  <a:schemeClr val="dk1"/>
                </a:solidFill>
                <a:latin typeface="Raleway"/>
                <a:ea typeface="Raleway"/>
                <a:cs typeface="Raleway"/>
                <a:sym typeface="Raleway"/>
              </a:rPr>
              <a:t>Media implications- for example, for Local Authorities who have unaccompanied asylum seeking children in their care who go missing after “absconding” (leaving the asylum system) due to fear of detention and removal e.g.</a:t>
            </a:r>
            <a:r>
              <a:rPr lang="en" sz="1150" u="sng">
                <a:solidFill>
                  <a:schemeClr val="hlink"/>
                </a:solidFill>
                <a:latin typeface="Raleway"/>
                <a:ea typeface="Raleway"/>
                <a:cs typeface="Raleway"/>
                <a:sym typeface="Raleway"/>
                <a:hlinkClick r:id="rId3"/>
              </a:rPr>
              <a:t> Brighton and Hove</a:t>
            </a:r>
            <a:r>
              <a:rPr lang="en" sz="1150">
                <a:solidFill>
                  <a:schemeClr val="dk1"/>
                </a:solidFill>
                <a:latin typeface="Raleway"/>
                <a:ea typeface="Raleway"/>
                <a:cs typeface="Raleway"/>
                <a:sym typeface="Raleway"/>
              </a:rPr>
              <a:t>.</a:t>
            </a:r>
            <a:endParaRPr b="0" i="0" sz="1150" u="none" cap="none" strike="noStrike">
              <a:solidFill>
                <a:schemeClr val="dk1"/>
              </a:solidFill>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313BBE586CCB48A4483B5C73300602" ma:contentTypeVersion="18" ma:contentTypeDescription="Create a new document." ma:contentTypeScope="" ma:versionID="73c0b7411b31a944b9d42fd732d872c5">
  <xsd:schema xmlns:xsd="http://www.w3.org/2001/XMLSchema" xmlns:xs="http://www.w3.org/2001/XMLSchema" xmlns:p="http://schemas.microsoft.com/office/2006/metadata/properties" xmlns:ns2="ac5c2849-74a1-46d7-ad44-587ab7d0a8b9" xmlns:ns3="ea74f8ca-af46-466e-8847-42b2070724b1" targetNamespace="http://schemas.microsoft.com/office/2006/metadata/properties" ma:root="true" ma:fieldsID="d67eaf5e17c2ae148f30eb152e6468c1" ns2:_="" ns3:_="">
    <xsd:import namespace="ac5c2849-74a1-46d7-ad44-587ab7d0a8b9"/>
    <xsd:import namespace="ea74f8ca-af46-466e-8847-42b2070724b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3:lcf76f155ced4ddcb4097134ff3c332f" minOccurs="0"/>
                <xsd:element ref="ns2:TaxCatchAll" minOccurs="0"/>
                <xsd:element ref="ns3:MediaServiceDocTag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5c2849-74a1-46d7-ad44-587ab7d0a8b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4a58ce9-c97c-41d0-bfdb-c30342169baa}" ma:internalName="TaxCatchAll" ma:showField="CatchAllData" ma:web="ac5c2849-74a1-46d7-ad44-587ab7d0a8b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a74f8ca-af46-466e-8847-42b2070724b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490830b-6321-4205-8fd0-8a030ac599f7" ma:termSetId="09814cd3-568e-fe90-9814-8d621ff8fb84" ma:anchorId="fba54fb3-c3e1-fe81-a776-ca4b69148c4d" ma:open="true" ma:isKeyword="false">
      <xsd:complexType>
        <xsd:sequence>
          <xsd:element ref="pc:Terms" minOccurs="0" maxOccurs="1"/>
        </xsd:sequence>
      </xsd:complexType>
    </xsd:element>
    <xsd:element name="MediaServiceDocTags" ma:index="24" nillable="true" ma:displayName="MediaServiceDocTags" ma:hidden="true" ma:internalName="MediaServiceDocTag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c5c2849-74a1-46d7-ad44-587ab7d0a8b9" xsi:nil="true"/>
    <lcf76f155ced4ddcb4097134ff3c332f xmlns="ea74f8ca-af46-466e-8847-42b2070724b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13A39F6-E8D5-4A06-B57E-DFEC6A4170B2}"/>
</file>

<file path=customXml/itemProps2.xml><?xml version="1.0" encoding="utf-8"?>
<ds:datastoreItem xmlns:ds="http://schemas.openxmlformats.org/officeDocument/2006/customXml" ds:itemID="{632831E4-3564-4FF2-A8D7-2B2253DC47AA}"/>
</file>

<file path=customXml/itemProps3.xml><?xml version="1.0" encoding="utf-8"?>
<ds:datastoreItem xmlns:ds="http://schemas.openxmlformats.org/officeDocument/2006/customXml" ds:itemID="{30769E95-1472-41DE-A953-BB25B66E543C}"/>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Katie</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0x01010065313BBE586CCB48A4483B5C73300602</vt:lpwstr>
  </property>
</Properties>
</file>