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1" r:id="rId5"/>
    <p:sldId id="3508" r:id="rId6"/>
    <p:sldId id="3500" r:id="rId7"/>
    <p:sldId id="3496" r:id="rId8"/>
    <p:sldId id="305" r:id="rId9"/>
    <p:sldId id="3512" r:id="rId10"/>
    <p:sldId id="276" r:id="rId11"/>
    <p:sldId id="3538" r:id="rId12"/>
    <p:sldId id="3507" r:id="rId13"/>
    <p:sldId id="3492" r:id="rId14"/>
    <p:sldId id="3535" r:id="rId15"/>
    <p:sldId id="3510" r:id="rId16"/>
    <p:sldId id="3497" r:id="rId17"/>
    <p:sldId id="273" r:id="rId18"/>
    <p:sldId id="274" r:id="rId19"/>
    <p:sldId id="275" r:id="rId20"/>
    <p:sldId id="3536" r:id="rId21"/>
    <p:sldId id="3537" r:id="rId22"/>
    <p:sldId id="3478" r:id="rId23"/>
    <p:sldId id="3506"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3E6BE-C9FE-4C93-A6DE-CF757358C450}" v="5" dt="2023-04-20T13:00:36.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9D2E4-26C1-46CC-BDFF-1C7BE155D285}"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E766C-5F91-438C-A46A-AF2C06906D93}" type="slidenum">
              <a:rPr lang="en-GB" smtClean="0"/>
              <a:t>‹#›</a:t>
            </a:fld>
            <a:endParaRPr lang="en-GB"/>
          </a:p>
        </p:txBody>
      </p:sp>
    </p:spTree>
    <p:extLst>
      <p:ext uri="{BB962C8B-B14F-4D97-AF65-F5344CB8AC3E}">
        <p14:creationId xmlns:p14="http://schemas.microsoft.com/office/powerpoint/2010/main" val="39401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43C90-16EC-4F33-8537-3653C185A5DA}" type="slidenum">
              <a:rPr lang="en-GB" smtClean="0"/>
              <a:t>5</a:t>
            </a:fld>
            <a:endParaRPr lang="en-GB"/>
          </a:p>
        </p:txBody>
      </p:sp>
    </p:spTree>
    <p:extLst>
      <p:ext uri="{BB962C8B-B14F-4D97-AF65-F5344CB8AC3E}">
        <p14:creationId xmlns:p14="http://schemas.microsoft.com/office/powerpoint/2010/main" val="273277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543C90-16EC-4F33-8537-3653C185A5DA}" type="slidenum">
              <a:rPr lang="en-GB" smtClean="0"/>
              <a:t>21</a:t>
            </a:fld>
            <a:endParaRPr lang="en-GB"/>
          </a:p>
        </p:txBody>
      </p:sp>
    </p:spTree>
    <p:extLst>
      <p:ext uri="{BB962C8B-B14F-4D97-AF65-F5344CB8AC3E}">
        <p14:creationId xmlns:p14="http://schemas.microsoft.com/office/powerpoint/2010/main" val="103884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8E33-5AD1-CEFB-C8B7-D181782FA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5D6F01-E18A-06A0-E659-9B37C3541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7D62D4-88E8-F668-97B8-3C8BBCE11808}"/>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5" name="Footer Placeholder 4">
            <a:extLst>
              <a:ext uri="{FF2B5EF4-FFF2-40B4-BE49-F238E27FC236}">
                <a16:creationId xmlns:a16="http://schemas.microsoft.com/office/drawing/2014/main" id="{35DE87D3-267E-9D28-C440-C7FD5ED21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3B2B22-BC2B-1305-64AC-311DC68AC399}"/>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65408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659D-477A-B6D2-84F9-C803701262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F7B281-20FD-2FA9-C17D-5F1750305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C595C-05CC-06BB-81F5-49A50FCF49B2}"/>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5" name="Footer Placeholder 4">
            <a:extLst>
              <a:ext uri="{FF2B5EF4-FFF2-40B4-BE49-F238E27FC236}">
                <a16:creationId xmlns:a16="http://schemas.microsoft.com/office/drawing/2014/main" id="{4356435F-5EAD-AFC0-8B3B-9852215FFE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A38B6E-170F-363C-AC64-F7EF446290A5}"/>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293442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2AE96-554E-80C0-3591-9270FB3236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C88B71-0732-F3D8-FC1F-73B6B4153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27EDB-243F-B048-E72C-CD937EA87B9F}"/>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5" name="Footer Placeholder 4">
            <a:extLst>
              <a:ext uri="{FF2B5EF4-FFF2-40B4-BE49-F238E27FC236}">
                <a16:creationId xmlns:a16="http://schemas.microsoft.com/office/drawing/2014/main" id="{A17BCED5-C338-013E-CC95-AE97EEDF0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22ACC-75E3-0653-66DB-89C3572C1352}"/>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34670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7FD2-4353-830D-7912-A150DEA5D9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562BF-BD53-010A-8DA7-80F7289C9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3A2A53-8866-001F-C0AE-5413D4255A6D}"/>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5" name="Footer Placeholder 4">
            <a:extLst>
              <a:ext uri="{FF2B5EF4-FFF2-40B4-BE49-F238E27FC236}">
                <a16:creationId xmlns:a16="http://schemas.microsoft.com/office/drawing/2014/main" id="{4CD4AA2B-A857-BBA8-439F-7E5AAD013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F72C9-8C61-FB75-7DAE-E7D7CF3BD0BF}"/>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259181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23AB-0DDD-44F1-A94E-4CBE6F1A4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1F09AB-DF6C-9359-C26C-A1A4D9E27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D60E8F-5295-E5C6-033C-114D6EB9D21B}"/>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5" name="Footer Placeholder 4">
            <a:extLst>
              <a:ext uri="{FF2B5EF4-FFF2-40B4-BE49-F238E27FC236}">
                <a16:creationId xmlns:a16="http://schemas.microsoft.com/office/drawing/2014/main" id="{3FDE5212-63A9-680E-B6BC-2C32BB956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7FBB26-1D04-A1DD-01DE-43C67A029C12}"/>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315885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4114-C272-3DF9-92F4-C59ED31B3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09FA1F-DCB3-0DC1-C276-C12CD10B98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CA6B9F-AF8D-52AA-B2AA-35506C15F8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462F28-C008-2D43-6D34-F0ED79B5E746}"/>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6" name="Footer Placeholder 5">
            <a:extLst>
              <a:ext uri="{FF2B5EF4-FFF2-40B4-BE49-F238E27FC236}">
                <a16:creationId xmlns:a16="http://schemas.microsoft.com/office/drawing/2014/main" id="{9561D084-834B-2390-3F33-5D1DBBF582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5654D-D10F-CDFA-C804-CF071AE1ECB3}"/>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267410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329A-CD96-1780-666D-1864B95F13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62A54E-4DD9-C530-8247-817E60A22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AC525-CA7B-7E94-83ED-30212F91B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F0D319-F25A-FB8E-B0DE-865A4E313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50981-2C10-68BF-E3AE-730859B416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FB3260-65EF-D345-9145-495487EECEEE}"/>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8" name="Footer Placeholder 7">
            <a:extLst>
              <a:ext uri="{FF2B5EF4-FFF2-40B4-BE49-F238E27FC236}">
                <a16:creationId xmlns:a16="http://schemas.microsoft.com/office/drawing/2014/main" id="{BEA43AF8-73F9-6BBE-6A43-84B5636F87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8D7F9B-FFE2-41C8-4205-913594F18084}"/>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144049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5E1C-2024-2397-6AF0-B0E92E3E7F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936060-68EA-20EE-92D4-43028D190415}"/>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4" name="Footer Placeholder 3">
            <a:extLst>
              <a:ext uri="{FF2B5EF4-FFF2-40B4-BE49-F238E27FC236}">
                <a16:creationId xmlns:a16="http://schemas.microsoft.com/office/drawing/2014/main" id="{1319A832-5A75-A20E-19CF-2389650E17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598D13-A7D2-26FC-5C22-82CFE8B07AB7}"/>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180097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BE9488-E2CA-45CD-EA36-E50BF9CE3935}"/>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3" name="Footer Placeholder 2">
            <a:extLst>
              <a:ext uri="{FF2B5EF4-FFF2-40B4-BE49-F238E27FC236}">
                <a16:creationId xmlns:a16="http://schemas.microsoft.com/office/drawing/2014/main" id="{7B1A85DD-A316-5D29-C7D9-3F5C6E1CD0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4257D2-9AA7-5199-A606-B29E042A1323}"/>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357000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30CC-3DD0-AADB-0ED2-AA20F5FDB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0147FE-FDD5-AA24-1BA9-BED207473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B84264-A1D9-CAD5-78C3-53C279E0D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2807A-EFB3-9ADF-8CA1-E686840E9ABA}"/>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6" name="Footer Placeholder 5">
            <a:extLst>
              <a:ext uri="{FF2B5EF4-FFF2-40B4-BE49-F238E27FC236}">
                <a16:creationId xmlns:a16="http://schemas.microsoft.com/office/drawing/2014/main" id="{0279E0FA-3E81-42A5-E2E2-221C3364FB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7865A7-AFCB-A578-66B8-CBF18C796E05}"/>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16820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1E83-852A-3690-8E74-394001A7D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489ED-25BD-8CF7-7E2D-D95F7E433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0BF98F-D629-2F9B-5037-6AC284AD8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44825-1B1A-5AB9-DB28-96EE829CF789}"/>
              </a:ext>
            </a:extLst>
          </p:cNvPr>
          <p:cNvSpPr>
            <a:spLocks noGrp="1"/>
          </p:cNvSpPr>
          <p:nvPr>
            <p:ph type="dt" sz="half" idx="10"/>
          </p:nvPr>
        </p:nvSpPr>
        <p:spPr/>
        <p:txBody>
          <a:bodyPr/>
          <a:lstStyle/>
          <a:p>
            <a:fld id="{61DBEFA5-3E04-4CA4-9FF4-B3011D74792A}" type="datetimeFigureOut">
              <a:rPr lang="en-GB" smtClean="0"/>
              <a:t>15/06/2023</a:t>
            </a:fld>
            <a:endParaRPr lang="en-GB"/>
          </a:p>
        </p:txBody>
      </p:sp>
      <p:sp>
        <p:nvSpPr>
          <p:cNvPr id="6" name="Footer Placeholder 5">
            <a:extLst>
              <a:ext uri="{FF2B5EF4-FFF2-40B4-BE49-F238E27FC236}">
                <a16:creationId xmlns:a16="http://schemas.microsoft.com/office/drawing/2014/main" id="{6496EE49-7BE5-834F-EFEA-BFE0B783A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BED1B-73CF-BD67-8C9F-019E4ABAF201}"/>
              </a:ext>
            </a:extLst>
          </p:cNvPr>
          <p:cNvSpPr>
            <a:spLocks noGrp="1"/>
          </p:cNvSpPr>
          <p:nvPr>
            <p:ph type="sldNum" sz="quarter" idx="12"/>
          </p:nvPr>
        </p:nvSpPr>
        <p:spPr/>
        <p:txBody>
          <a:bodyPr/>
          <a:lstStyle/>
          <a:p>
            <a:fld id="{85797578-9129-41F8-A08A-D34F1B1ED73E}" type="slidenum">
              <a:rPr lang="en-GB" smtClean="0"/>
              <a:t>‹#›</a:t>
            </a:fld>
            <a:endParaRPr lang="en-GB"/>
          </a:p>
        </p:txBody>
      </p:sp>
    </p:spTree>
    <p:extLst>
      <p:ext uri="{BB962C8B-B14F-4D97-AF65-F5344CB8AC3E}">
        <p14:creationId xmlns:p14="http://schemas.microsoft.com/office/powerpoint/2010/main" val="179570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1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3AF3B-D469-21F5-A8F8-5FCFD8AEB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7E3AF0-EA2B-4FDC-D7C5-4E7B05E93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963864-F284-ADE5-E3E3-D9717BC0F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BEFA5-3E04-4CA4-9FF4-B3011D74792A}" type="datetimeFigureOut">
              <a:rPr lang="en-GB" smtClean="0"/>
              <a:t>15/06/2023</a:t>
            </a:fld>
            <a:endParaRPr lang="en-GB"/>
          </a:p>
        </p:txBody>
      </p:sp>
      <p:sp>
        <p:nvSpPr>
          <p:cNvPr id="5" name="Footer Placeholder 4">
            <a:extLst>
              <a:ext uri="{FF2B5EF4-FFF2-40B4-BE49-F238E27FC236}">
                <a16:creationId xmlns:a16="http://schemas.microsoft.com/office/drawing/2014/main" id="{82D0D35D-DE00-D55D-B1AD-533D043B2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C62A78-69EE-0570-773B-91265E82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97578-9129-41F8-A08A-D34F1B1ED73E}" type="slidenum">
              <a:rPr lang="en-GB" smtClean="0"/>
              <a:t>‹#›</a:t>
            </a:fld>
            <a:endParaRPr lang="en-GB"/>
          </a:p>
        </p:txBody>
      </p:sp>
    </p:spTree>
    <p:extLst>
      <p:ext uri="{BB962C8B-B14F-4D97-AF65-F5344CB8AC3E}">
        <p14:creationId xmlns:p14="http://schemas.microsoft.com/office/powerpoint/2010/main" val="1289935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ordan.a@palmcovesociet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enquiries@pcstraining.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 close up of a logo&#10;&#10;Description automatically generated">
            <a:extLst>
              <a:ext uri="{FF2B5EF4-FFF2-40B4-BE49-F238E27FC236}">
                <a16:creationId xmlns:a16="http://schemas.microsoft.com/office/drawing/2014/main" id="{1E47670F-5633-421C-A7EA-C58569FEAC20}"/>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colorTemperature colorTemp="9841"/>
                    </a14:imgEffect>
                    <a14:imgEffect>
                      <a14:saturation sat="154000"/>
                    </a14:imgEffect>
                  </a14:imgLayer>
                </a14:imgProps>
              </a:ext>
              <a:ext uri="{28A0092B-C50C-407E-A947-70E740481C1C}">
                <a14:useLocalDpi xmlns:a14="http://schemas.microsoft.com/office/drawing/2010/main" val="0"/>
              </a:ext>
            </a:extLst>
          </a:blip>
          <a:srcRect t="21576" b="22174"/>
          <a:stretch/>
        </p:blipFill>
        <p:spPr bwMode="auto">
          <a:xfrm>
            <a:off x="8036560" y="41789"/>
            <a:ext cx="4083516" cy="3031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33ACE7-342E-4F1B-9B76-091601425F4F}"/>
              </a:ext>
            </a:extLst>
          </p:cNvPr>
          <p:cNvSpPr>
            <a:spLocks noGrp="1"/>
          </p:cNvSpPr>
          <p:nvPr>
            <p:ph type="ctrTitle"/>
          </p:nvPr>
        </p:nvSpPr>
        <p:spPr>
          <a:xfrm>
            <a:off x="280220" y="501446"/>
            <a:ext cx="7023315" cy="1848463"/>
          </a:xfrm>
        </p:spPr>
        <p:txBody>
          <a:bodyPr vert="horz" lIns="91440" tIns="45720" rIns="91440" bIns="45720" rtlCol="0">
            <a:noAutofit/>
          </a:bodyPr>
          <a:lstStyle/>
          <a:p>
            <a:r>
              <a:rPr lang="en-US" sz="6600" b="1" dirty="0">
                <a:solidFill>
                  <a:srgbClr val="7030A0"/>
                </a:solidFill>
              </a:rPr>
              <a:t>Palm Cove Society &amp; PCS Training</a:t>
            </a:r>
          </a:p>
        </p:txBody>
      </p:sp>
      <p:sp>
        <p:nvSpPr>
          <p:cNvPr id="3" name="Subtitle 2">
            <a:extLst>
              <a:ext uri="{FF2B5EF4-FFF2-40B4-BE49-F238E27FC236}">
                <a16:creationId xmlns:a16="http://schemas.microsoft.com/office/drawing/2014/main" id="{E3A976FB-9BB5-4ADD-83F4-26D34C259773}"/>
              </a:ext>
            </a:extLst>
          </p:cNvPr>
          <p:cNvSpPr>
            <a:spLocks noGrp="1"/>
          </p:cNvSpPr>
          <p:nvPr>
            <p:ph type="subTitle" idx="1"/>
          </p:nvPr>
        </p:nvSpPr>
        <p:spPr>
          <a:xfrm>
            <a:off x="71924" y="3276600"/>
            <a:ext cx="7314838" cy="1627055"/>
          </a:xfrm>
        </p:spPr>
        <p:txBody>
          <a:bodyPr vert="horz" lIns="91440" tIns="45720" rIns="91440" bIns="45720" rtlCol="0">
            <a:noAutofit/>
          </a:bodyPr>
          <a:lstStyle/>
          <a:p>
            <a:r>
              <a:rPr lang="en-US" sz="3200" b="1" dirty="0">
                <a:solidFill>
                  <a:srgbClr val="7030A0"/>
                </a:solidFill>
              </a:rPr>
              <a:t>Jordan Alexander</a:t>
            </a:r>
          </a:p>
          <a:p>
            <a:r>
              <a:rPr lang="en-US" sz="2800" b="1" dirty="0">
                <a:solidFill>
                  <a:srgbClr val="7030A0"/>
                </a:solidFill>
              </a:rPr>
              <a:t>Senior Manager</a:t>
            </a:r>
          </a:p>
          <a:p>
            <a:r>
              <a:rPr lang="en-US" sz="2800" i="1" dirty="0">
                <a:solidFill>
                  <a:srgbClr val="7030A0"/>
                </a:solidFill>
              </a:rPr>
              <a:t>(Safeguarding / Partnerships / Development)</a:t>
            </a:r>
          </a:p>
          <a:p>
            <a:r>
              <a:rPr lang="en-US" sz="2800" b="1" i="1" dirty="0">
                <a:solidFill>
                  <a:srgbClr val="0070C0"/>
                </a:solidFill>
              </a:rPr>
              <a:t>National Chairperson for ALWSPA</a:t>
            </a:r>
          </a:p>
        </p:txBody>
      </p:sp>
      <p:sp>
        <p:nvSpPr>
          <p:cNvPr id="6" name="AutoShape 6" descr="A close up of a logo&#10;&#10;Description automatically generated">
            <a:extLst>
              <a:ext uri="{FF2B5EF4-FFF2-40B4-BE49-F238E27FC236}">
                <a16:creationId xmlns:a16="http://schemas.microsoft.com/office/drawing/2014/main" id="{3901C605-507F-4289-A922-0B7D78A269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Icon&#10;&#10;Description automatically generated">
            <a:extLst>
              <a:ext uri="{FF2B5EF4-FFF2-40B4-BE49-F238E27FC236}">
                <a16:creationId xmlns:a16="http://schemas.microsoft.com/office/drawing/2014/main" id="{EF868643-625A-3FC5-B03C-A6538A8F9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560" y="3199458"/>
            <a:ext cx="4083515" cy="3658544"/>
          </a:xfrm>
          <a:prstGeom prst="rect">
            <a:avLst/>
          </a:prstGeom>
        </p:spPr>
      </p:pic>
    </p:spTree>
    <p:extLst>
      <p:ext uri="{BB962C8B-B14F-4D97-AF65-F5344CB8AC3E}">
        <p14:creationId xmlns:p14="http://schemas.microsoft.com/office/powerpoint/2010/main" val="16316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A976FB-9BB5-4ADD-83F4-26D34C259773}"/>
              </a:ext>
            </a:extLst>
          </p:cNvPr>
          <p:cNvSpPr>
            <a:spLocks noGrp="1"/>
          </p:cNvSpPr>
          <p:nvPr>
            <p:ph type="subTitle" idx="1"/>
          </p:nvPr>
        </p:nvSpPr>
        <p:spPr>
          <a:xfrm>
            <a:off x="4031225" y="2737438"/>
            <a:ext cx="5900605" cy="2384752"/>
          </a:xfrm>
        </p:spPr>
        <p:txBody>
          <a:bodyPr vert="horz" lIns="91440" tIns="45720" rIns="91440" bIns="45720" rtlCol="0">
            <a:normAutofit/>
          </a:bodyPr>
          <a:lstStyle/>
          <a:p>
            <a:endParaRPr lang="en-US" sz="1700" dirty="0">
              <a:solidFill>
                <a:srgbClr val="7030A0"/>
              </a:solidFill>
            </a:endParaRPr>
          </a:p>
          <a:p>
            <a:endParaRPr lang="en-US" sz="1700" dirty="0">
              <a:solidFill>
                <a:srgbClr val="7030A0"/>
              </a:solidFill>
            </a:endParaRPr>
          </a:p>
        </p:txBody>
      </p:sp>
      <p:sp>
        <p:nvSpPr>
          <p:cNvPr id="6" name="AutoShape 6" descr="A close up of a logo&#10;&#10;Description automatically generated">
            <a:extLst>
              <a:ext uri="{FF2B5EF4-FFF2-40B4-BE49-F238E27FC236}">
                <a16:creationId xmlns:a16="http://schemas.microsoft.com/office/drawing/2014/main" id="{3901C605-507F-4289-A922-0B7D78A269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Content Placeholder 3">
            <a:extLst>
              <a:ext uri="{FF2B5EF4-FFF2-40B4-BE49-F238E27FC236}">
                <a16:creationId xmlns:a16="http://schemas.microsoft.com/office/drawing/2014/main" id="{8E709386-EF44-D555-7434-5235046F5088}"/>
              </a:ext>
            </a:extLst>
          </p:cNvPr>
          <p:cNvSpPr txBox="1">
            <a:spLocks/>
          </p:cNvSpPr>
          <p:nvPr/>
        </p:nvSpPr>
        <p:spPr>
          <a:xfrm>
            <a:off x="71731" y="2267925"/>
            <a:ext cx="1879964" cy="1810456"/>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Victim is located or identified by First Responder</a:t>
            </a:r>
          </a:p>
        </p:txBody>
      </p:sp>
      <p:sp>
        <p:nvSpPr>
          <p:cNvPr id="5" name="Content Placeholder 3">
            <a:extLst>
              <a:ext uri="{FF2B5EF4-FFF2-40B4-BE49-F238E27FC236}">
                <a16:creationId xmlns:a16="http://schemas.microsoft.com/office/drawing/2014/main" id="{ECB4BCBA-EB13-7125-7F99-34D5652D9732}"/>
              </a:ext>
            </a:extLst>
          </p:cNvPr>
          <p:cNvSpPr txBox="1">
            <a:spLocks/>
          </p:cNvSpPr>
          <p:nvPr/>
        </p:nvSpPr>
        <p:spPr>
          <a:xfrm>
            <a:off x="1659224" y="2267924"/>
            <a:ext cx="1879964" cy="1810457"/>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Referred to the SCA (Home Office)</a:t>
            </a:r>
          </a:p>
        </p:txBody>
      </p:sp>
      <p:sp>
        <p:nvSpPr>
          <p:cNvPr id="7" name="Content Placeholder 3">
            <a:extLst>
              <a:ext uri="{FF2B5EF4-FFF2-40B4-BE49-F238E27FC236}">
                <a16:creationId xmlns:a16="http://schemas.microsoft.com/office/drawing/2014/main" id="{188F09A1-0D23-19BA-A56D-6D44A86974AC}"/>
              </a:ext>
            </a:extLst>
          </p:cNvPr>
          <p:cNvSpPr txBox="1">
            <a:spLocks/>
          </p:cNvSpPr>
          <p:nvPr/>
        </p:nvSpPr>
        <p:spPr>
          <a:xfrm>
            <a:off x="3107637" y="2267923"/>
            <a:ext cx="1985298" cy="1810457"/>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2000" b="1" dirty="0">
                <a:solidFill>
                  <a:srgbClr val="FFFFFF"/>
                </a:solidFill>
              </a:rPr>
              <a:t>‘</a:t>
            </a:r>
            <a:r>
              <a:rPr lang="en-GB" sz="1800" b="1" dirty="0">
                <a:solidFill>
                  <a:srgbClr val="FFFFFF"/>
                </a:solidFill>
              </a:rPr>
              <a:t>Reasonable Grounds’</a:t>
            </a:r>
          </a:p>
        </p:txBody>
      </p:sp>
      <p:sp>
        <p:nvSpPr>
          <p:cNvPr id="8" name="Content Placeholder 3">
            <a:extLst>
              <a:ext uri="{FF2B5EF4-FFF2-40B4-BE49-F238E27FC236}">
                <a16:creationId xmlns:a16="http://schemas.microsoft.com/office/drawing/2014/main" id="{664CF4CB-5697-367F-1E35-F21DC379BE7B}"/>
              </a:ext>
            </a:extLst>
          </p:cNvPr>
          <p:cNvSpPr txBox="1">
            <a:spLocks/>
          </p:cNvSpPr>
          <p:nvPr/>
        </p:nvSpPr>
        <p:spPr>
          <a:xfrm>
            <a:off x="4702853" y="2267923"/>
            <a:ext cx="1963559" cy="1810458"/>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Directed to an authorised Safehouse</a:t>
            </a:r>
          </a:p>
        </p:txBody>
      </p:sp>
      <p:sp>
        <p:nvSpPr>
          <p:cNvPr id="9" name="Content Placeholder 3">
            <a:extLst>
              <a:ext uri="{FF2B5EF4-FFF2-40B4-BE49-F238E27FC236}">
                <a16:creationId xmlns:a16="http://schemas.microsoft.com/office/drawing/2014/main" id="{CFC23D10-6DD2-4FAD-3900-DC1560CEA192}"/>
              </a:ext>
            </a:extLst>
          </p:cNvPr>
          <p:cNvSpPr txBox="1">
            <a:spLocks/>
          </p:cNvSpPr>
          <p:nvPr/>
        </p:nvSpPr>
        <p:spPr>
          <a:xfrm>
            <a:off x="6235825" y="2267923"/>
            <a:ext cx="1845248" cy="1810457"/>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Reflection and Recovery Period</a:t>
            </a:r>
          </a:p>
        </p:txBody>
      </p:sp>
      <p:sp>
        <p:nvSpPr>
          <p:cNvPr id="10" name="Content Placeholder 3">
            <a:extLst>
              <a:ext uri="{FF2B5EF4-FFF2-40B4-BE49-F238E27FC236}">
                <a16:creationId xmlns:a16="http://schemas.microsoft.com/office/drawing/2014/main" id="{593CC707-162A-1D86-F23D-1920406A18B5}"/>
              </a:ext>
            </a:extLst>
          </p:cNvPr>
          <p:cNvSpPr txBox="1">
            <a:spLocks/>
          </p:cNvSpPr>
          <p:nvPr/>
        </p:nvSpPr>
        <p:spPr>
          <a:xfrm>
            <a:off x="7629712" y="2267923"/>
            <a:ext cx="1716309" cy="1810458"/>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600" b="1" dirty="0">
                <a:solidFill>
                  <a:srgbClr val="FFFFFF"/>
                </a:solidFill>
              </a:rPr>
              <a:t>Support</a:t>
            </a:r>
          </a:p>
        </p:txBody>
      </p:sp>
      <p:sp>
        <p:nvSpPr>
          <p:cNvPr id="12" name="Content Placeholder 3">
            <a:extLst>
              <a:ext uri="{FF2B5EF4-FFF2-40B4-BE49-F238E27FC236}">
                <a16:creationId xmlns:a16="http://schemas.microsoft.com/office/drawing/2014/main" id="{673F7D16-BFDD-0390-0221-381C79E1FD9D}"/>
              </a:ext>
            </a:extLst>
          </p:cNvPr>
          <p:cNvSpPr txBox="1">
            <a:spLocks/>
          </p:cNvSpPr>
          <p:nvPr/>
        </p:nvSpPr>
        <p:spPr>
          <a:xfrm>
            <a:off x="8894659" y="2267923"/>
            <a:ext cx="1708799" cy="1810457"/>
          </a:xfrm>
          <a:prstGeom prst="ellipse">
            <a:avLst/>
          </a:prstGeom>
          <a:solidFill>
            <a:srgbClr val="00B0F0">
              <a:alpha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Conclusive Grounds</a:t>
            </a:r>
          </a:p>
        </p:txBody>
      </p:sp>
      <p:sp>
        <p:nvSpPr>
          <p:cNvPr id="13" name="Content Placeholder 3">
            <a:extLst>
              <a:ext uri="{FF2B5EF4-FFF2-40B4-BE49-F238E27FC236}">
                <a16:creationId xmlns:a16="http://schemas.microsoft.com/office/drawing/2014/main" id="{E3C66DE4-16F4-74B9-2BC1-7693AB403583}"/>
              </a:ext>
            </a:extLst>
          </p:cNvPr>
          <p:cNvSpPr txBox="1">
            <a:spLocks/>
          </p:cNvSpPr>
          <p:nvPr/>
        </p:nvSpPr>
        <p:spPr>
          <a:xfrm>
            <a:off x="10309321" y="2267922"/>
            <a:ext cx="1862153" cy="1810456"/>
          </a:xfrm>
          <a:prstGeom prst="ellipse">
            <a:avLst/>
          </a:prstGeom>
          <a:solidFill>
            <a:srgbClr val="7030A0">
              <a:alpha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2400" b="1" dirty="0">
                <a:solidFill>
                  <a:srgbClr val="FFFFFF"/>
                </a:solidFill>
              </a:rPr>
              <a:t>Move on into society</a:t>
            </a:r>
          </a:p>
        </p:txBody>
      </p:sp>
      <p:sp>
        <p:nvSpPr>
          <p:cNvPr id="2" name="Title 1">
            <a:extLst>
              <a:ext uri="{FF2B5EF4-FFF2-40B4-BE49-F238E27FC236}">
                <a16:creationId xmlns:a16="http://schemas.microsoft.com/office/drawing/2014/main" id="{4EF688E1-549A-165A-8FD3-7EBAFCA08664}"/>
              </a:ext>
            </a:extLst>
          </p:cNvPr>
          <p:cNvSpPr txBox="1">
            <a:spLocks/>
          </p:cNvSpPr>
          <p:nvPr/>
        </p:nvSpPr>
        <p:spPr>
          <a:xfrm>
            <a:off x="1819981" y="145377"/>
            <a:ext cx="7729304" cy="11996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rgbClr val="7030A0"/>
                </a:solidFill>
              </a:rPr>
              <a:t>The NRM Journey</a:t>
            </a:r>
          </a:p>
        </p:txBody>
      </p:sp>
      <p:pic>
        <p:nvPicPr>
          <p:cNvPr id="14" name="Picture 13">
            <a:extLst>
              <a:ext uri="{FF2B5EF4-FFF2-40B4-BE49-F238E27FC236}">
                <a16:creationId xmlns:a16="http://schemas.microsoft.com/office/drawing/2014/main" id="{13656AA0-3786-50E5-46E4-F9C57CAAA6DD}"/>
              </a:ext>
            </a:extLst>
          </p:cNvPr>
          <p:cNvPicPr>
            <a:picLocks noChangeAspect="1"/>
          </p:cNvPicPr>
          <p:nvPr/>
        </p:nvPicPr>
        <p:blipFill>
          <a:blip r:embed="rId2"/>
          <a:stretch>
            <a:fillRect/>
          </a:stretch>
        </p:blipFill>
        <p:spPr>
          <a:xfrm>
            <a:off x="10832474" y="1274"/>
            <a:ext cx="1359526" cy="1359526"/>
          </a:xfrm>
          <a:prstGeom prst="rect">
            <a:avLst/>
          </a:prstGeom>
        </p:spPr>
      </p:pic>
    </p:spTree>
    <p:extLst>
      <p:ext uri="{BB962C8B-B14F-4D97-AF65-F5344CB8AC3E}">
        <p14:creationId xmlns:p14="http://schemas.microsoft.com/office/powerpoint/2010/main" val="100086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2511-793C-0001-69B9-CCDB65C88678}"/>
              </a:ext>
            </a:extLst>
          </p:cNvPr>
          <p:cNvSpPr>
            <a:spLocks noGrp="1"/>
          </p:cNvSpPr>
          <p:nvPr>
            <p:ph type="title"/>
          </p:nvPr>
        </p:nvSpPr>
        <p:spPr/>
        <p:txBody>
          <a:bodyPr/>
          <a:lstStyle/>
          <a:p>
            <a:r>
              <a:rPr lang="en-GB" b="1" dirty="0">
                <a:solidFill>
                  <a:srgbClr val="7030A0"/>
                </a:solidFill>
              </a:rPr>
              <a:t>Danger area</a:t>
            </a:r>
          </a:p>
        </p:txBody>
      </p:sp>
      <p:sp>
        <p:nvSpPr>
          <p:cNvPr id="3" name="Content Placeholder 2">
            <a:extLst>
              <a:ext uri="{FF2B5EF4-FFF2-40B4-BE49-F238E27FC236}">
                <a16:creationId xmlns:a16="http://schemas.microsoft.com/office/drawing/2014/main" id="{FC0AC060-C3BA-21FC-7308-A1F97EB80496}"/>
              </a:ext>
            </a:extLst>
          </p:cNvPr>
          <p:cNvSpPr>
            <a:spLocks noGrp="1"/>
          </p:cNvSpPr>
          <p:nvPr>
            <p:ph idx="1"/>
          </p:nvPr>
        </p:nvSpPr>
        <p:spPr>
          <a:xfrm>
            <a:off x="838200" y="1825625"/>
            <a:ext cx="4020047" cy="4351338"/>
          </a:xfrm>
        </p:spPr>
        <p:txBody>
          <a:bodyPr/>
          <a:lstStyle/>
          <a:p>
            <a:r>
              <a:rPr lang="en-GB" dirty="0">
                <a:solidFill>
                  <a:srgbClr val="7030A0"/>
                </a:solidFill>
              </a:rPr>
              <a:t>20 miles at least… away from their place of exploitation</a:t>
            </a:r>
          </a:p>
          <a:p>
            <a:r>
              <a:rPr lang="en-GB" dirty="0">
                <a:solidFill>
                  <a:srgbClr val="7030A0"/>
                </a:solidFill>
              </a:rPr>
              <a:t>The survivor is free to decline a safehouse and can, if they wish, live in the community, at risk of harm and exploitation.  </a:t>
            </a:r>
          </a:p>
          <a:p>
            <a:endParaRPr lang="en-GB" dirty="0"/>
          </a:p>
        </p:txBody>
      </p:sp>
      <p:pic>
        <p:nvPicPr>
          <p:cNvPr id="4098" name="Picture 2" descr="Piano Tuner Harrogate? | Richard Lidster – Piano Tuning and Maintenance">
            <a:extLst>
              <a:ext uri="{FF2B5EF4-FFF2-40B4-BE49-F238E27FC236}">
                <a16:creationId xmlns:a16="http://schemas.microsoft.com/office/drawing/2014/main" id="{21954235-5DAB-C71D-A4D2-52B10C81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292" y="183950"/>
            <a:ext cx="6711826" cy="630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3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FF9D084-57E4-5D1C-0283-566E2F0C88C9}"/>
              </a:ext>
            </a:extLst>
          </p:cNvPr>
          <p:cNvSpPr>
            <a:spLocks noGrp="1"/>
          </p:cNvSpPr>
          <p:nvPr>
            <p:ph idx="1"/>
          </p:nvPr>
        </p:nvSpPr>
        <p:spPr>
          <a:xfrm>
            <a:off x="838200" y="1489435"/>
            <a:ext cx="4817882" cy="5293142"/>
          </a:xfrm>
        </p:spPr>
        <p:txBody>
          <a:bodyPr vert="horz" lIns="91440" tIns="45720" rIns="91440" bIns="45720" rtlCol="0">
            <a:normAutofit/>
          </a:bodyPr>
          <a:lstStyle/>
          <a:p>
            <a:pPr marL="285750" indent="-285750" algn="l">
              <a:buFont typeface="Arial" panose="020B0604020202020204" pitchFamily="34" charset="0"/>
              <a:buChar char="•"/>
            </a:pPr>
            <a:r>
              <a:rPr lang="en-US" sz="1700" dirty="0">
                <a:solidFill>
                  <a:srgbClr val="7030A0"/>
                </a:solidFill>
              </a:rPr>
              <a:t>Legal</a:t>
            </a:r>
          </a:p>
          <a:p>
            <a:pPr marL="285750" indent="-285750" algn="l">
              <a:buFont typeface="Arial" panose="020B0604020202020204" pitchFamily="34" charset="0"/>
              <a:buChar char="•"/>
            </a:pPr>
            <a:r>
              <a:rPr lang="en-US" sz="1700" dirty="0">
                <a:solidFill>
                  <a:srgbClr val="7030A0"/>
                </a:solidFill>
              </a:rPr>
              <a:t>Medical (within 5 days)</a:t>
            </a:r>
          </a:p>
          <a:p>
            <a:pPr marL="285750" indent="-285750" algn="l">
              <a:buFont typeface="Arial" panose="020B0604020202020204" pitchFamily="34" charset="0"/>
              <a:buChar char="•"/>
            </a:pPr>
            <a:r>
              <a:rPr lang="en-US" sz="1700" b="1" dirty="0">
                <a:solidFill>
                  <a:srgbClr val="7030A0"/>
                </a:solidFill>
              </a:rPr>
              <a:t>Safe</a:t>
            </a:r>
            <a:r>
              <a:rPr lang="en-US" sz="1700" dirty="0">
                <a:solidFill>
                  <a:srgbClr val="7030A0"/>
                </a:solidFill>
              </a:rPr>
              <a:t> accommodation (security, staff, CCTV)</a:t>
            </a:r>
          </a:p>
          <a:p>
            <a:pPr marL="285750" indent="-285750" algn="l">
              <a:buFont typeface="Arial" panose="020B0604020202020204" pitchFamily="34" charset="0"/>
              <a:buChar char="•"/>
            </a:pPr>
            <a:r>
              <a:rPr lang="en-US" sz="1700" dirty="0">
                <a:solidFill>
                  <a:srgbClr val="7030A0"/>
                </a:solidFill>
              </a:rPr>
              <a:t>Therapy</a:t>
            </a:r>
          </a:p>
          <a:p>
            <a:pPr marL="285750" indent="-285750" algn="l">
              <a:buFont typeface="Arial" panose="020B0604020202020204" pitchFamily="34" charset="0"/>
              <a:buChar char="•"/>
            </a:pPr>
            <a:r>
              <a:rPr lang="en-US" sz="1700" dirty="0">
                <a:solidFill>
                  <a:srgbClr val="7030A0"/>
                </a:solidFill>
              </a:rPr>
              <a:t>Activities </a:t>
            </a:r>
          </a:p>
          <a:p>
            <a:pPr marL="285750" indent="-285750" algn="l">
              <a:buFont typeface="Arial" panose="020B0604020202020204" pitchFamily="34" charset="0"/>
              <a:buChar char="•"/>
            </a:pPr>
            <a:r>
              <a:rPr lang="en-US" sz="1700" dirty="0">
                <a:solidFill>
                  <a:srgbClr val="7030A0"/>
                </a:solidFill>
              </a:rPr>
              <a:t>Community engagement</a:t>
            </a:r>
          </a:p>
          <a:p>
            <a:pPr marL="285750" indent="-285750" algn="l">
              <a:buFont typeface="Arial" panose="020B0604020202020204" pitchFamily="34" charset="0"/>
              <a:buChar char="•"/>
            </a:pPr>
            <a:r>
              <a:rPr lang="en-US" sz="1700" dirty="0">
                <a:solidFill>
                  <a:srgbClr val="7030A0"/>
                </a:solidFill>
              </a:rPr>
              <a:t>Healthy and safe employment</a:t>
            </a:r>
          </a:p>
          <a:p>
            <a:pPr marL="285750" indent="-285750" algn="l">
              <a:buFont typeface="Arial" panose="020B0604020202020204" pitchFamily="34" charset="0"/>
              <a:buChar char="•"/>
            </a:pPr>
            <a:r>
              <a:rPr lang="en-US" sz="1700" dirty="0">
                <a:solidFill>
                  <a:srgbClr val="7030A0"/>
                </a:solidFill>
              </a:rPr>
              <a:t>Housing</a:t>
            </a:r>
          </a:p>
          <a:p>
            <a:pPr marL="285750" indent="-285750" algn="l">
              <a:buFont typeface="Arial" panose="020B0604020202020204" pitchFamily="34" charset="0"/>
              <a:buChar char="•"/>
            </a:pPr>
            <a:r>
              <a:rPr lang="en-US" sz="1700" dirty="0">
                <a:solidFill>
                  <a:srgbClr val="7030A0"/>
                </a:solidFill>
              </a:rPr>
              <a:t>Budgeting</a:t>
            </a:r>
          </a:p>
          <a:p>
            <a:pPr marL="285750" indent="-285750" algn="l">
              <a:buFont typeface="Arial" panose="020B0604020202020204" pitchFamily="34" charset="0"/>
              <a:buChar char="•"/>
            </a:pPr>
            <a:r>
              <a:rPr lang="en-US" sz="1700" dirty="0">
                <a:solidFill>
                  <a:srgbClr val="7030A0"/>
                </a:solidFill>
              </a:rPr>
              <a:t>Drug and Alcohol Rehab’</a:t>
            </a:r>
          </a:p>
          <a:p>
            <a:pPr marL="285750" indent="-285750" algn="l">
              <a:buFont typeface="Arial" panose="020B0604020202020204" pitchFamily="34" charset="0"/>
              <a:buChar char="•"/>
            </a:pPr>
            <a:r>
              <a:rPr lang="en-US" sz="1700" dirty="0">
                <a:solidFill>
                  <a:srgbClr val="7030A0"/>
                </a:solidFill>
              </a:rPr>
              <a:t>Immigration </a:t>
            </a:r>
          </a:p>
          <a:p>
            <a:pPr marL="285750" indent="-285750" algn="l">
              <a:buFont typeface="Arial" panose="020B0604020202020204" pitchFamily="34" charset="0"/>
              <a:buChar char="•"/>
            </a:pPr>
            <a:r>
              <a:rPr lang="en-US" sz="1700" dirty="0">
                <a:solidFill>
                  <a:srgbClr val="7030A0"/>
                </a:solidFill>
              </a:rPr>
              <a:t>Police investigations</a:t>
            </a:r>
          </a:p>
          <a:p>
            <a:pPr marL="285750" indent="-285750" algn="l">
              <a:buFont typeface="Arial" panose="020B0604020202020204" pitchFamily="34" charset="0"/>
              <a:buChar char="•"/>
            </a:pPr>
            <a:r>
              <a:rPr lang="en-US" sz="1700" dirty="0">
                <a:solidFill>
                  <a:srgbClr val="7030A0"/>
                </a:solidFill>
              </a:rPr>
              <a:t>Compensation </a:t>
            </a:r>
          </a:p>
          <a:p>
            <a:pPr marL="285750" indent="-285750" algn="l">
              <a:buFont typeface="Arial" panose="020B0604020202020204" pitchFamily="34" charset="0"/>
              <a:buChar char="•"/>
            </a:pPr>
            <a:r>
              <a:rPr lang="en-US" sz="1700" dirty="0">
                <a:solidFill>
                  <a:srgbClr val="7030A0"/>
                </a:solidFill>
              </a:rPr>
              <a:t>Education and language skills (CPD)</a:t>
            </a:r>
          </a:p>
          <a:p>
            <a:pPr marL="285750" indent="-285750" algn="l">
              <a:buFont typeface="Arial" panose="020B0604020202020204" pitchFamily="34" charset="0"/>
              <a:buChar char="•"/>
            </a:pPr>
            <a:endParaRPr lang="en-US" sz="1700" dirty="0">
              <a:solidFill>
                <a:srgbClr val="7030A0"/>
              </a:solidFill>
            </a:endParaRPr>
          </a:p>
          <a:p>
            <a:pPr marL="285750" indent="-285750" algn="l">
              <a:buFont typeface="Arial" panose="020B0604020202020204" pitchFamily="34" charset="0"/>
              <a:buChar char="•"/>
            </a:pPr>
            <a:endParaRPr lang="en-US" sz="1700" dirty="0">
              <a:solidFill>
                <a:srgbClr val="7030A0"/>
              </a:solidFill>
            </a:endParaRPr>
          </a:p>
          <a:p>
            <a:endParaRPr lang="en-US" sz="1700" dirty="0">
              <a:solidFill>
                <a:srgbClr val="7030A0"/>
              </a:solidFill>
            </a:endParaRPr>
          </a:p>
        </p:txBody>
      </p:sp>
      <p:sp>
        <p:nvSpPr>
          <p:cNvPr id="5" name="Title 1">
            <a:extLst>
              <a:ext uri="{FF2B5EF4-FFF2-40B4-BE49-F238E27FC236}">
                <a16:creationId xmlns:a16="http://schemas.microsoft.com/office/drawing/2014/main" id="{DC154046-EE87-81E4-AE27-3FE84E89780B}"/>
              </a:ext>
            </a:extLst>
          </p:cNvPr>
          <p:cNvSpPr txBox="1">
            <a:spLocks/>
          </p:cNvSpPr>
          <p:nvPr/>
        </p:nvSpPr>
        <p:spPr>
          <a:xfrm>
            <a:off x="329938" y="75424"/>
            <a:ext cx="4524866" cy="10180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7030A0"/>
                </a:solidFill>
              </a:rPr>
              <a:t>Support</a:t>
            </a:r>
          </a:p>
        </p:txBody>
      </p:sp>
      <p:pic>
        <p:nvPicPr>
          <p:cNvPr id="6" name="Picture 5">
            <a:extLst>
              <a:ext uri="{FF2B5EF4-FFF2-40B4-BE49-F238E27FC236}">
                <a16:creationId xmlns:a16="http://schemas.microsoft.com/office/drawing/2014/main" id="{2828346A-AED4-B781-EF9E-1D1D64312926}"/>
              </a:ext>
            </a:extLst>
          </p:cNvPr>
          <p:cNvPicPr>
            <a:picLocks noChangeAspect="1"/>
          </p:cNvPicPr>
          <p:nvPr/>
        </p:nvPicPr>
        <p:blipFill>
          <a:blip r:embed="rId2"/>
          <a:stretch>
            <a:fillRect/>
          </a:stretch>
        </p:blipFill>
        <p:spPr>
          <a:xfrm>
            <a:off x="10832474" y="1274"/>
            <a:ext cx="1359526" cy="1359526"/>
          </a:xfrm>
          <a:prstGeom prst="rect">
            <a:avLst/>
          </a:prstGeom>
        </p:spPr>
      </p:pic>
      <p:pic>
        <p:nvPicPr>
          <p:cNvPr id="1026" name="Picture 2" descr="One Time Phone &amp; Internet Support – Genius Epos">
            <a:extLst>
              <a:ext uri="{FF2B5EF4-FFF2-40B4-BE49-F238E27FC236}">
                <a16:creationId xmlns:a16="http://schemas.microsoft.com/office/drawing/2014/main" id="{1E6DE237-3B5D-BA2B-F7F7-9D42D5BAA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471" y="1593449"/>
            <a:ext cx="6481017" cy="386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ACE7-342E-4F1B-9B76-091601425F4F}"/>
              </a:ext>
            </a:extLst>
          </p:cNvPr>
          <p:cNvSpPr>
            <a:spLocks noGrp="1"/>
          </p:cNvSpPr>
          <p:nvPr>
            <p:ph type="ctrTitle"/>
          </p:nvPr>
        </p:nvSpPr>
        <p:spPr>
          <a:xfrm>
            <a:off x="199246" y="99205"/>
            <a:ext cx="5748793" cy="819279"/>
          </a:xfrm>
        </p:spPr>
        <p:txBody>
          <a:bodyPr vert="horz" lIns="91440" tIns="45720" rIns="91440" bIns="45720" rtlCol="0">
            <a:normAutofit fontScale="90000"/>
          </a:bodyPr>
          <a:lstStyle/>
          <a:p>
            <a:r>
              <a:rPr lang="en-US" sz="6600" b="1" dirty="0">
                <a:solidFill>
                  <a:srgbClr val="7030A0"/>
                </a:solidFill>
              </a:rPr>
              <a:t>Partnerships</a:t>
            </a:r>
          </a:p>
        </p:txBody>
      </p:sp>
      <p:sp>
        <p:nvSpPr>
          <p:cNvPr id="3" name="Subtitle 2">
            <a:extLst>
              <a:ext uri="{FF2B5EF4-FFF2-40B4-BE49-F238E27FC236}">
                <a16:creationId xmlns:a16="http://schemas.microsoft.com/office/drawing/2014/main" id="{E3A976FB-9BB5-4ADD-83F4-26D34C259773}"/>
              </a:ext>
            </a:extLst>
          </p:cNvPr>
          <p:cNvSpPr>
            <a:spLocks noGrp="1"/>
          </p:cNvSpPr>
          <p:nvPr>
            <p:ph type="subTitle" idx="1"/>
          </p:nvPr>
        </p:nvSpPr>
        <p:spPr>
          <a:xfrm>
            <a:off x="335344" y="1084082"/>
            <a:ext cx="11196256" cy="5479278"/>
          </a:xfrm>
        </p:spPr>
        <p:txBody>
          <a:bodyPr vert="horz" lIns="91440" tIns="45720" rIns="91440" bIns="45720" rtlCol="0">
            <a:normAutofit fontScale="92500" lnSpcReduction="20000"/>
          </a:bodyPr>
          <a:lstStyle/>
          <a:p>
            <a:pPr marL="285750" indent="-285750" algn="l">
              <a:buFont typeface="Arial" panose="020B0604020202020204" pitchFamily="34" charset="0"/>
              <a:buChar char="•"/>
            </a:pPr>
            <a:r>
              <a:rPr lang="en-US" sz="2800" dirty="0">
                <a:solidFill>
                  <a:srgbClr val="7030A0"/>
                </a:solidFill>
              </a:rPr>
              <a:t>Drug and Rehab’ Services</a:t>
            </a:r>
          </a:p>
          <a:p>
            <a:pPr marL="285750" indent="-285750" algn="l">
              <a:buFont typeface="Arial" panose="020B0604020202020204" pitchFamily="34" charset="0"/>
              <a:buChar char="•"/>
            </a:pPr>
            <a:r>
              <a:rPr lang="en-US" sz="2800" dirty="0">
                <a:solidFill>
                  <a:srgbClr val="7030A0"/>
                </a:solidFill>
              </a:rPr>
              <a:t>NHS – Leeds General Infirmary Safeguarding Team</a:t>
            </a:r>
          </a:p>
          <a:p>
            <a:pPr marL="285750" indent="-285750" algn="l">
              <a:buFont typeface="Arial" panose="020B0604020202020204" pitchFamily="34" charset="0"/>
              <a:buChar char="•"/>
            </a:pPr>
            <a:r>
              <a:rPr lang="en-US" sz="2800" dirty="0">
                <a:solidFill>
                  <a:srgbClr val="7030A0"/>
                </a:solidFill>
              </a:rPr>
              <a:t>Housing</a:t>
            </a:r>
          </a:p>
          <a:p>
            <a:pPr marL="285750" indent="-285750" algn="l">
              <a:buFont typeface="Arial" panose="020B0604020202020204" pitchFamily="34" charset="0"/>
              <a:buChar char="•"/>
            </a:pPr>
            <a:r>
              <a:rPr lang="en-US" sz="2800" dirty="0">
                <a:solidFill>
                  <a:srgbClr val="7030A0"/>
                </a:solidFill>
              </a:rPr>
              <a:t>Probation</a:t>
            </a:r>
          </a:p>
          <a:p>
            <a:pPr marL="285750" indent="-285750" algn="l">
              <a:buFont typeface="Arial" panose="020B0604020202020204" pitchFamily="34" charset="0"/>
              <a:buChar char="•"/>
            </a:pPr>
            <a:r>
              <a:rPr lang="en-US" sz="2800" dirty="0">
                <a:solidFill>
                  <a:srgbClr val="7030A0"/>
                </a:solidFill>
              </a:rPr>
              <a:t>Women's Aid</a:t>
            </a:r>
          </a:p>
          <a:p>
            <a:pPr marL="285750" indent="-285750" algn="l">
              <a:buFont typeface="Arial" panose="020B0604020202020204" pitchFamily="34" charset="0"/>
              <a:buChar char="•"/>
            </a:pPr>
            <a:r>
              <a:rPr lang="en-US" sz="2800" dirty="0">
                <a:solidFill>
                  <a:srgbClr val="7030A0"/>
                </a:solidFill>
              </a:rPr>
              <a:t>IAU</a:t>
            </a:r>
          </a:p>
          <a:p>
            <a:pPr marL="285750" indent="-285750" algn="l">
              <a:buFont typeface="Arial" panose="020B0604020202020204" pitchFamily="34" charset="0"/>
              <a:buChar char="•"/>
            </a:pPr>
            <a:r>
              <a:rPr lang="en-US" sz="2800" dirty="0">
                <a:solidFill>
                  <a:srgbClr val="7030A0"/>
                </a:solidFill>
              </a:rPr>
              <a:t>Leeds Local Authorities</a:t>
            </a:r>
          </a:p>
          <a:p>
            <a:pPr marL="285750" indent="-285750" algn="l">
              <a:buFont typeface="Arial" panose="020B0604020202020204" pitchFamily="34" charset="0"/>
              <a:buChar char="•"/>
            </a:pPr>
            <a:r>
              <a:rPr lang="en-US" sz="2800" dirty="0">
                <a:solidFill>
                  <a:srgbClr val="7030A0"/>
                </a:solidFill>
              </a:rPr>
              <a:t>Social Services</a:t>
            </a:r>
          </a:p>
          <a:p>
            <a:pPr marL="285750" indent="-285750" algn="l">
              <a:buFont typeface="Arial" panose="020B0604020202020204" pitchFamily="34" charset="0"/>
              <a:buChar char="•"/>
            </a:pPr>
            <a:r>
              <a:rPr lang="en-US" sz="2800" dirty="0">
                <a:solidFill>
                  <a:srgbClr val="7030A0"/>
                </a:solidFill>
              </a:rPr>
              <a:t>Crisis Teams</a:t>
            </a:r>
          </a:p>
          <a:p>
            <a:pPr marL="285750" indent="-285750" algn="l">
              <a:buFont typeface="Arial" panose="020B0604020202020204" pitchFamily="34" charset="0"/>
              <a:buChar char="•"/>
            </a:pPr>
            <a:r>
              <a:rPr lang="en-US" sz="2800" dirty="0">
                <a:solidFill>
                  <a:srgbClr val="7030A0"/>
                </a:solidFill>
              </a:rPr>
              <a:t>LYPFT</a:t>
            </a:r>
          </a:p>
          <a:p>
            <a:pPr marL="285750" indent="-285750" algn="l">
              <a:buFont typeface="Arial" panose="020B0604020202020204" pitchFamily="34" charset="0"/>
              <a:buChar char="•"/>
            </a:pPr>
            <a:r>
              <a:rPr lang="en-US" sz="2800" dirty="0">
                <a:solidFill>
                  <a:srgbClr val="7030A0"/>
                </a:solidFill>
              </a:rPr>
              <a:t>West Yorkshire Police</a:t>
            </a:r>
          </a:p>
          <a:p>
            <a:pPr marL="285750" indent="-285750" algn="l">
              <a:buFont typeface="Arial" panose="020B0604020202020204" pitchFamily="34" charset="0"/>
              <a:buChar char="•"/>
            </a:pPr>
            <a:r>
              <a:rPr lang="en-US" sz="2800" dirty="0">
                <a:solidFill>
                  <a:srgbClr val="7030A0"/>
                </a:solidFill>
              </a:rPr>
              <a:t>NCA</a:t>
            </a:r>
          </a:p>
          <a:p>
            <a:pPr marL="285750" indent="-285750" algn="l">
              <a:buFont typeface="Arial" panose="020B0604020202020204" pitchFamily="34" charset="0"/>
              <a:buChar char="•"/>
            </a:pPr>
            <a:r>
              <a:rPr lang="en-US" sz="2800" dirty="0">
                <a:solidFill>
                  <a:srgbClr val="7030A0"/>
                </a:solidFill>
              </a:rPr>
              <a:t>Parliament</a:t>
            </a:r>
          </a:p>
          <a:p>
            <a:pPr marL="285750" indent="-285750" algn="l">
              <a:buFont typeface="Arial" panose="020B0604020202020204" pitchFamily="34" charset="0"/>
              <a:buChar char="•"/>
            </a:pPr>
            <a:endParaRPr lang="en-US" sz="2800" dirty="0">
              <a:solidFill>
                <a:srgbClr val="7030A0"/>
              </a:solidFill>
            </a:endParaRPr>
          </a:p>
          <a:p>
            <a:pPr marL="285750" indent="-285750" algn="l">
              <a:buFont typeface="Arial" panose="020B0604020202020204" pitchFamily="34" charset="0"/>
              <a:buChar char="•"/>
            </a:pPr>
            <a:endParaRPr lang="en-US" sz="2800" dirty="0">
              <a:solidFill>
                <a:srgbClr val="7030A0"/>
              </a:solidFill>
            </a:endParaRPr>
          </a:p>
          <a:p>
            <a:pPr marL="285750" indent="-285750" algn="l">
              <a:buFont typeface="Arial" panose="020B0604020202020204" pitchFamily="34" charset="0"/>
              <a:buChar char="•"/>
            </a:pPr>
            <a:endParaRPr lang="en-US" sz="2800" dirty="0">
              <a:solidFill>
                <a:srgbClr val="7030A0"/>
              </a:solidFill>
            </a:endParaRPr>
          </a:p>
          <a:p>
            <a:pPr marL="285750" indent="-285750" algn="l">
              <a:buFont typeface="Arial" panose="020B0604020202020204" pitchFamily="34" charset="0"/>
              <a:buChar char="•"/>
            </a:pPr>
            <a:endParaRPr lang="en-US" sz="1700" dirty="0">
              <a:solidFill>
                <a:srgbClr val="7030A0"/>
              </a:solidFill>
            </a:endParaRPr>
          </a:p>
          <a:p>
            <a:pPr marL="285750" indent="-285750" algn="l">
              <a:buFont typeface="Arial" panose="020B0604020202020204" pitchFamily="34" charset="0"/>
              <a:buChar char="•"/>
            </a:pPr>
            <a:endParaRPr lang="en-US" sz="1700" dirty="0">
              <a:solidFill>
                <a:srgbClr val="7030A0"/>
              </a:solidFill>
            </a:endParaRPr>
          </a:p>
          <a:p>
            <a:pPr marL="285750" indent="-285750" algn="l">
              <a:buFont typeface="Arial" panose="020B0604020202020204" pitchFamily="34" charset="0"/>
              <a:buChar char="•"/>
            </a:pPr>
            <a:endParaRPr lang="en-US" sz="1700" dirty="0">
              <a:solidFill>
                <a:srgbClr val="7030A0"/>
              </a:solidFill>
            </a:endParaRPr>
          </a:p>
          <a:p>
            <a:endParaRPr lang="en-US" sz="1700" dirty="0">
              <a:solidFill>
                <a:srgbClr val="7030A0"/>
              </a:solidFill>
            </a:endParaRPr>
          </a:p>
        </p:txBody>
      </p:sp>
      <p:sp>
        <p:nvSpPr>
          <p:cNvPr id="6" name="AutoShape 6" descr="A close up of a logo&#10;&#10;Description automatically generated">
            <a:extLst>
              <a:ext uri="{FF2B5EF4-FFF2-40B4-BE49-F238E27FC236}">
                <a16:creationId xmlns:a16="http://schemas.microsoft.com/office/drawing/2014/main" id="{3901C605-507F-4289-A922-0B7D78A269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0C2E776B-FCCE-D2C8-EBEF-4B0A7C1F3BAF}"/>
              </a:ext>
            </a:extLst>
          </p:cNvPr>
          <p:cNvPicPr>
            <a:picLocks noChangeAspect="1"/>
          </p:cNvPicPr>
          <p:nvPr/>
        </p:nvPicPr>
        <p:blipFill>
          <a:blip r:embed="rId2"/>
          <a:stretch>
            <a:fillRect/>
          </a:stretch>
        </p:blipFill>
        <p:spPr>
          <a:xfrm>
            <a:off x="10832474" y="1274"/>
            <a:ext cx="1359526" cy="1359526"/>
          </a:xfrm>
          <a:prstGeom prst="rect">
            <a:avLst/>
          </a:prstGeom>
        </p:spPr>
      </p:pic>
      <p:pic>
        <p:nvPicPr>
          <p:cNvPr id="2050" name="Picture 2" descr="LCN : Learning Curve Network | Working in partnerships – 7 important  conversation topics">
            <a:extLst>
              <a:ext uri="{FF2B5EF4-FFF2-40B4-BE49-F238E27FC236}">
                <a16:creationId xmlns:a16="http://schemas.microsoft.com/office/drawing/2014/main" id="{A76D4685-1281-9B1E-A1F5-BAC89B842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409" y="2202435"/>
            <a:ext cx="4638527" cy="422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ACE7-342E-4F1B-9B76-091601425F4F}"/>
              </a:ext>
            </a:extLst>
          </p:cNvPr>
          <p:cNvSpPr>
            <a:spLocks noGrp="1"/>
          </p:cNvSpPr>
          <p:nvPr>
            <p:ph type="ctrTitle"/>
          </p:nvPr>
        </p:nvSpPr>
        <p:spPr>
          <a:xfrm>
            <a:off x="132080" y="335280"/>
            <a:ext cx="10174895" cy="1067392"/>
          </a:xfrm>
        </p:spPr>
        <p:txBody>
          <a:bodyPr vert="horz" lIns="91440" tIns="45720" rIns="91440" bIns="45720" rtlCol="0">
            <a:normAutofit fontScale="90000"/>
          </a:bodyPr>
          <a:lstStyle/>
          <a:p>
            <a:r>
              <a:rPr lang="en-US" sz="6600" b="1" dirty="0">
                <a:solidFill>
                  <a:srgbClr val="7030A0"/>
                </a:solidFill>
              </a:rPr>
              <a:t>Nationality and Borders Act 2022</a:t>
            </a:r>
            <a:endParaRPr lang="en-US" sz="6600" b="1" i="1" dirty="0">
              <a:solidFill>
                <a:srgbClr val="7030A0"/>
              </a:solidFill>
            </a:endParaRPr>
          </a:p>
        </p:txBody>
      </p:sp>
      <p:sp>
        <p:nvSpPr>
          <p:cNvPr id="6" name="AutoShape 6" descr="A close up of a logo&#10;&#10;Description automatically generated">
            <a:extLst>
              <a:ext uri="{FF2B5EF4-FFF2-40B4-BE49-F238E27FC236}">
                <a16:creationId xmlns:a16="http://schemas.microsoft.com/office/drawing/2014/main" id="{3901C605-507F-4289-A922-0B7D78A269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Icon&#10;&#10;Description automatically generated">
            <a:extLst>
              <a:ext uri="{FF2B5EF4-FFF2-40B4-BE49-F238E27FC236}">
                <a16:creationId xmlns:a16="http://schemas.microsoft.com/office/drawing/2014/main" id="{CE59EB7C-DB06-0E60-D572-D6EA3A8EB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264" y="0"/>
            <a:ext cx="1131735" cy="1131735"/>
          </a:xfrm>
          <a:prstGeom prst="rect">
            <a:avLst/>
          </a:prstGeom>
        </p:spPr>
      </p:pic>
      <p:pic>
        <p:nvPicPr>
          <p:cNvPr id="1026" name="Picture 2" descr="Briefing: Inadmissibility in asylum claims after the Nationality and Borders  Act 2022 - Free Movement">
            <a:extLst>
              <a:ext uri="{FF2B5EF4-FFF2-40B4-BE49-F238E27FC236}">
                <a16:creationId xmlns:a16="http://schemas.microsoft.com/office/drawing/2014/main" id="{DEF7D5E5-9ECC-735C-A22C-A0AA17378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91" y="1722120"/>
            <a:ext cx="956144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80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6422-2CA8-5757-B65D-D08D85F194C5}"/>
              </a:ext>
            </a:extLst>
          </p:cNvPr>
          <p:cNvSpPr>
            <a:spLocks noGrp="1"/>
          </p:cNvSpPr>
          <p:nvPr>
            <p:ph type="title"/>
          </p:nvPr>
        </p:nvSpPr>
        <p:spPr/>
        <p:txBody>
          <a:bodyPr>
            <a:normAutofit/>
          </a:bodyPr>
          <a:lstStyle/>
          <a:p>
            <a:r>
              <a:rPr lang="en-GB" sz="4800" b="1" dirty="0">
                <a:solidFill>
                  <a:srgbClr val="7030A0"/>
                </a:solidFill>
              </a:rPr>
              <a:t>Terminology	</a:t>
            </a:r>
          </a:p>
        </p:txBody>
      </p:sp>
      <p:sp>
        <p:nvSpPr>
          <p:cNvPr id="3" name="Content Placeholder 2">
            <a:extLst>
              <a:ext uri="{FF2B5EF4-FFF2-40B4-BE49-F238E27FC236}">
                <a16:creationId xmlns:a16="http://schemas.microsoft.com/office/drawing/2014/main" id="{51EAE14C-1E05-A8C1-959F-F326BBCEF509}"/>
              </a:ext>
            </a:extLst>
          </p:cNvPr>
          <p:cNvSpPr>
            <a:spLocks noGrp="1"/>
          </p:cNvSpPr>
          <p:nvPr>
            <p:ph idx="1"/>
          </p:nvPr>
        </p:nvSpPr>
        <p:spPr>
          <a:xfrm>
            <a:off x="361949" y="2254250"/>
            <a:ext cx="11725275" cy="2136775"/>
          </a:xfrm>
        </p:spPr>
        <p:txBody>
          <a:bodyPr>
            <a:normAutofit/>
          </a:bodyPr>
          <a:lstStyle/>
          <a:p>
            <a:r>
              <a:rPr lang="en-GB" sz="4000" dirty="0">
                <a:solidFill>
                  <a:schemeClr val="accent4"/>
                </a:solidFill>
              </a:rPr>
              <a:t>Modern Day Slavery </a:t>
            </a:r>
            <a:r>
              <a:rPr lang="en-GB" sz="4000" dirty="0">
                <a:solidFill>
                  <a:srgbClr val="7030A0"/>
                </a:solidFill>
              </a:rPr>
              <a:t>– now just ‘Victim of Slavery’</a:t>
            </a:r>
          </a:p>
          <a:p>
            <a:endParaRPr lang="en-GB" sz="4000" dirty="0">
              <a:solidFill>
                <a:srgbClr val="7030A0"/>
              </a:solidFill>
            </a:endParaRPr>
          </a:p>
          <a:p>
            <a:r>
              <a:rPr lang="en-GB" sz="4000" dirty="0">
                <a:solidFill>
                  <a:schemeClr val="accent4"/>
                </a:solidFill>
              </a:rPr>
              <a:t>Human Trafficking </a:t>
            </a:r>
            <a:r>
              <a:rPr lang="en-GB" sz="4000" dirty="0">
                <a:solidFill>
                  <a:srgbClr val="7030A0"/>
                </a:solidFill>
              </a:rPr>
              <a:t>– ‘Trafficking’</a:t>
            </a:r>
          </a:p>
        </p:txBody>
      </p:sp>
      <p:pic>
        <p:nvPicPr>
          <p:cNvPr id="4" name="Picture 3" descr="Icon&#10;&#10;Description automatically generated">
            <a:extLst>
              <a:ext uri="{FF2B5EF4-FFF2-40B4-BE49-F238E27FC236}">
                <a16:creationId xmlns:a16="http://schemas.microsoft.com/office/drawing/2014/main" id="{31686231-5A0F-C04E-9D16-5251C2FCE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264" y="0"/>
            <a:ext cx="1131735" cy="1131735"/>
          </a:xfrm>
          <a:prstGeom prst="rect">
            <a:avLst/>
          </a:prstGeom>
        </p:spPr>
      </p:pic>
    </p:spTree>
    <p:extLst>
      <p:ext uri="{BB962C8B-B14F-4D97-AF65-F5344CB8AC3E}">
        <p14:creationId xmlns:p14="http://schemas.microsoft.com/office/powerpoint/2010/main" val="17403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7F92-4E0D-E28B-328B-D040BF0D401E}"/>
              </a:ext>
            </a:extLst>
          </p:cNvPr>
          <p:cNvSpPr>
            <a:spLocks noGrp="1"/>
          </p:cNvSpPr>
          <p:nvPr>
            <p:ph type="title"/>
          </p:nvPr>
        </p:nvSpPr>
        <p:spPr>
          <a:xfrm>
            <a:off x="190130" y="276350"/>
            <a:ext cx="10515600" cy="984280"/>
          </a:xfrm>
        </p:spPr>
        <p:txBody>
          <a:bodyPr>
            <a:normAutofit/>
          </a:bodyPr>
          <a:lstStyle/>
          <a:p>
            <a:r>
              <a:rPr lang="en-GB" sz="4800" b="1" dirty="0">
                <a:solidFill>
                  <a:srgbClr val="7030A0"/>
                </a:solidFill>
              </a:rPr>
              <a:t>RG Thresholds</a:t>
            </a:r>
          </a:p>
        </p:txBody>
      </p:sp>
      <p:sp>
        <p:nvSpPr>
          <p:cNvPr id="3" name="Content Placeholder 2">
            <a:extLst>
              <a:ext uri="{FF2B5EF4-FFF2-40B4-BE49-F238E27FC236}">
                <a16:creationId xmlns:a16="http://schemas.microsoft.com/office/drawing/2014/main" id="{553BE145-16D7-7EF3-0668-4E47D99FF423}"/>
              </a:ext>
            </a:extLst>
          </p:cNvPr>
          <p:cNvSpPr>
            <a:spLocks noGrp="1"/>
          </p:cNvSpPr>
          <p:nvPr>
            <p:ph idx="1"/>
          </p:nvPr>
        </p:nvSpPr>
        <p:spPr>
          <a:xfrm>
            <a:off x="758301" y="1506029"/>
            <a:ext cx="10515600" cy="4351338"/>
          </a:xfrm>
        </p:spPr>
        <p:txBody>
          <a:bodyPr>
            <a:noAutofit/>
          </a:bodyPr>
          <a:lstStyle/>
          <a:p>
            <a:r>
              <a:rPr lang="en-GB" dirty="0">
                <a:solidFill>
                  <a:srgbClr val="7030A0"/>
                </a:solidFill>
              </a:rPr>
              <a:t>Old test: “suspects but cannot prove” that someone is a </a:t>
            </a:r>
            <a:r>
              <a:rPr lang="en-GB" b="1" dirty="0">
                <a:solidFill>
                  <a:srgbClr val="7030A0"/>
                </a:solidFill>
              </a:rPr>
              <a:t>potential </a:t>
            </a:r>
            <a:r>
              <a:rPr lang="en-GB" dirty="0">
                <a:solidFill>
                  <a:srgbClr val="7030A0"/>
                </a:solidFill>
              </a:rPr>
              <a:t>victim of modern slavery/there are reasonable grounds to believe the person may be a victim of slavery or human trafficking. </a:t>
            </a:r>
          </a:p>
          <a:p>
            <a:r>
              <a:rPr lang="en-GB" dirty="0">
                <a:solidFill>
                  <a:srgbClr val="7030A0"/>
                </a:solidFill>
              </a:rPr>
              <a:t> New test: there are “reasonable grounds to believe, based on objective factors but falling short of conclusive proof, that a person is a victim of modern slavery (human trafficking or slavery, servitude, or forced or compulsory labour)”.</a:t>
            </a:r>
          </a:p>
          <a:p>
            <a:r>
              <a:rPr lang="en-GB" dirty="0">
                <a:solidFill>
                  <a:srgbClr val="7030A0"/>
                </a:solidFill>
              </a:rPr>
              <a:t>Objective factors must do more than corroborate a potential victim’s journey</a:t>
            </a:r>
          </a:p>
          <a:p>
            <a:r>
              <a:rPr lang="en-GB" dirty="0">
                <a:solidFill>
                  <a:srgbClr val="7030A0"/>
                </a:solidFill>
              </a:rPr>
              <a:t> “To be sufficient to meet the reasonable grounds threshold, the referral will </a:t>
            </a:r>
            <a:r>
              <a:rPr lang="en-GB" b="1" dirty="0">
                <a:solidFill>
                  <a:srgbClr val="7030A0"/>
                </a:solidFill>
              </a:rPr>
              <a:t>typically need to be supported by specific external corroborating information or evidence</a:t>
            </a:r>
            <a:r>
              <a:rPr lang="en-GB" dirty="0">
                <a:solidFill>
                  <a:srgbClr val="7030A0"/>
                </a:solidFill>
              </a:rPr>
              <a:t>.”</a:t>
            </a:r>
          </a:p>
        </p:txBody>
      </p:sp>
      <p:pic>
        <p:nvPicPr>
          <p:cNvPr id="4" name="Picture 3" descr="Icon&#10;&#10;Description automatically generated">
            <a:extLst>
              <a:ext uri="{FF2B5EF4-FFF2-40B4-BE49-F238E27FC236}">
                <a16:creationId xmlns:a16="http://schemas.microsoft.com/office/drawing/2014/main" id="{128FA03B-0803-8386-20F5-BC84437B0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264" y="0"/>
            <a:ext cx="1131735" cy="1131735"/>
          </a:xfrm>
          <a:prstGeom prst="rect">
            <a:avLst/>
          </a:prstGeom>
        </p:spPr>
      </p:pic>
    </p:spTree>
    <p:extLst>
      <p:ext uri="{BB962C8B-B14F-4D97-AF65-F5344CB8AC3E}">
        <p14:creationId xmlns:p14="http://schemas.microsoft.com/office/powerpoint/2010/main" val="11826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4496-2500-334C-C555-2D0AE1F9F5B1}"/>
              </a:ext>
            </a:extLst>
          </p:cNvPr>
          <p:cNvSpPr>
            <a:spLocks noGrp="1"/>
          </p:cNvSpPr>
          <p:nvPr>
            <p:ph type="title"/>
          </p:nvPr>
        </p:nvSpPr>
        <p:spPr>
          <a:xfrm>
            <a:off x="419100" y="212725"/>
            <a:ext cx="10515600" cy="1325563"/>
          </a:xfrm>
        </p:spPr>
        <p:txBody>
          <a:bodyPr>
            <a:normAutofit/>
          </a:bodyPr>
          <a:lstStyle/>
          <a:p>
            <a:r>
              <a:rPr lang="en-GB" sz="4800" b="1" dirty="0">
                <a:solidFill>
                  <a:srgbClr val="7030A0"/>
                </a:solidFill>
              </a:rPr>
              <a:t>Disqualification</a:t>
            </a:r>
          </a:p>
        </p:txBody>
      </p:sp>
      <p:sp>
        <p:nvSpPr>
          <p:cNvPr id="3" name="Content Placeholder 2">
            <a:extLst>
              <a:ext uri="{FF2B5EF4-FFF2-40B4-BE49-F238E27FC236}">
                <a16:creationId xmlns:a16="http://schemas.microsoft.com/office/drawing/2014/main" id="{993CC97E-34B7-5712-1D17-1DFCF40F163F}"/>
              </a:ext>
            </a:extLst>
          </p:cNvPr>
          <p:cNvSpPr>
            <a:spLocks noGrp="1"/>
          </p:cNvSpPr>
          <p:nvPr>
            <p:ph idx="1"/>
          </p:nvPr>
        </p:nvSpPr>
        <p:spPr/>
        <p:txBody>
          <a:bodyPr/>
          <a:lstStyle/>
          <a:p>
            <a:r>
              <a:rPr lang="en-GB" dirty="0">
                <a:solidFill>
                  <a:srgbClr val="7030A0"/>
                </a:solidFill>
              </a:rPr>
              <a:t>Threat to Public Order</a:t>
            </a:r>
          </a:p>
          <a:p>
            <a:pPr lvl="1"/>
            <a:r>
              <a:rPr lang="en-GB" dirty="0">
                <a:solidFill>
                  <a:srgbClr val="7030A0"/>
                </a:solidFill>
              </a:rPr>
              <a:t>Terrorism</a:t>
            </a:r>
          </a:p>
          <a:p>
            <a:pPr lvl="1"/>
            <a:r>
              <a:rPr lang="en-GB" dirty="0">
                <a:solidFill>
                  <a:srgbClr val="7030A0"/>
                </a:solidFill>
              </a:rPr>
              <a:t>Foreign criminality</a:t>
            </a:r>
          </a:p>
          <a:p>
            <a:pPr lvl="1"/>
            <a:r>
              <a:rPr lang="en-GB" dirty="0">
                <a:solidFill>
                  <a:srgbClr val="7030A0"/>
                </a:solidFill>
              </a:rPr>
              <a:t>Deportation is being pursued</a:t>
            </a:r>
          </a:p>
          <a:p>
            <a:pPr lvl="1"/>
            <a:endParaRPr lang="en-GB" dirty="0">
              <a:solidFill>
                <a:srgbClr val="7030A0"/>
              </a:solidFill>
            </a:endParaRPr>
          </a:p>
          <a:p>
            <a:pPr lvl="1"/>
            <a:endParaRPr lang="en-GB" dirty="0">
              <a:solidFill>
                <a:srgbClr val="7030A0"/>
              </a:solidFill>
            </a:endParaRPr>
          </a:p>
          <a:p>
            <a:r>
              <a:rPr lang="en-GB" dirty="0">
                <a:solidFill>
                  <a:srgbClr val="7030A0"/>
                </a:solidFill>
              </a:rPr>
              <a:t>Bad Faith</a:t>
            </a:r>
          </a:p>
          <a:p>
            <a:pPr lvl="1"/>
            <a:r>
              <a:rPr lang="en-GB" dirty="0">
                <a:solidFill>
                  <a:srgbClr val="7030A0"/>
                </a:solidFill>
              </a:rPr>
              <a:t>They, or someone acting on their behalf, have knowingly made a dishonest statement in relation to being a victim of slavery</a:t>
            </a:r>
          </a:p>
          <a:p>
            <a:endParaRPr lang="en-GB" dirty="0"/>
          </a:p>
        </p:txBody>
      </p:sp>
      <p:pic>
        <p:nvPicPr>
          <p:cNvPr id="4" name="Picture 3" descr="Icon&#10;&#10;Description automatically generated">
            <a:extLst>
              <a:ext uri="{FF2B5EF4-FFF2-40B4-BE49-F238E27FC236}">
                <a16:creationId xmlns:a16="http://schemas.microsoft.com/office/drawing/2014/main" id="{17AAFA11-1772-AAD8-44FD-22C43F461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264" y="0"/>
            <a:ext cx="1131735" cy="1131735"/>
          </a:xfrm>
          <a:prstGeom prst="rect">
            <a:avLst/>
          </a:prstGeom>
        </p:spPr>
      </p:pic>
    </p:spTree>
    <p:extLst>
      <p:ext uri="{BB962C8B-B14F-4D97-AF65-F5344CB8AC3E}">
        <p14:creationId xmlns:p14="http://schemas.microsoft.com/office/powerpoint/2010/main" val="159618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818C-6E50-DDDD-E781-CB4725E1DD17}"/>
              </a:ext>
            </a:extLst>
          </p:cNvPr>
          <p:cNvSpPr>
            <a:spLocks noGrp="1"/>
          </p:cNvSpPr>
          <p:nvPr>
            <p:ph type="title"/>
          </p:nvPr>
        </p:nvSpPr>
        <p:spPr>
          <a:xfrm>
            <a:off x="367144" y="1016000"/>
            <a:ext cx="10515600" cy="5033818"/>
          </a:xfrm>
        </p:spPr>
        <p:txBody>
          <a:bodyPr>
            <a:normAutofit fontScale="90000"/>
          </a:bodyPr>
          <a:lstStyle/>
          <a:p>
            <a:pPr lvl="0">
              <a:lnSpc>
                <a:spcPct val="107000"/>
              </a:lnSpc>
            </a:pPr>
            <a:r>
              <a:rPr lang="en-GB" sz="5300" b="1" dirty="0">
                <a:solidFill>
                  <a:srgbClr val="7030A0"/>
                </a:solidFill>
              </a:rPr>
              <a:t>Additional NRM Questions for the FR…</a:t>
            </a:r>
            <a:br>
              <a:rPr lang="en-GB" sz="5300" b="1" dirty="0">
                <a:solidFill>
                  <a:srgbClr val="7030A0"/>
                </a:solidFill>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What is their background</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Birthplace, education, family, employment history and working conditions</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When did the exploitation take place?</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Have they been in more than one exploitative situation?</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How did they come to be exploited?</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Were they taken somewhere by their exploiter(s)?</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If Yes: Journey details</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An average day:</a:t>
            </a:r>
            <a:br>
              <a:rPr lang="en-GB" sz="13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What were they required to do; how many hours a day they worked; were they allowed breaks etc.</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How were they treated?</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Details of accommodation; access to facilities etc.</a:t>
            </a:r>
            <a:br>
              <a:rPr lang="en-GB" sz="1300" b="1" dirty="0">
                <a:effectLst/>
                <a:latin typeface="Calibri" panose="020F0502020204030204" pitchFamily="34" charset="0"/>
                <a:ea typeface="Calibri" panose="020F0502020204030204" pitchFamily="34" charset="0"/>
                <a:cs typeface="Times New Roman" panose="02020603050405020304" pitchFamily="18" charset="0"/>
              </a:rPr>
            </a:b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Why they stayed?</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Were the forcibly detained; whether threats, force or coercion were used against them; whether documents were removed etc.</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How and why did they leave the situation?</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this the first chance they have had to report this?</a:t>
            </a:r>
            <a:b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Yes/No/Not sure</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Why are you making the referral?</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Where and how was the interview carried out?</a:t>
            </a: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Include relevant evidence or information, such as your professional insight; modern slavery indicators; an intention to exploit the individual circumstances which put the individual at a heightened level of vulnerability; safeguarding issues; physical and mental health; support needs; current support being received</a:t>
            </a:r>
            <a:b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Are there other professionals or organisations involved with this case?</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If Yes: Details of other professionals or organisations involved</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Are there indicators or evidence that they could be acting dishonestly?</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r>
              <a:rPr lang="en-GB" sz="1300" dirty="0">
                <a:effectLst/>
                <a:latin typeface="Calibri" panose="020F0502020204030204" pitchFamily="34" charset="0"/>
                <a:ea typeface="Calibri" panose="020F0502020204030204" pitchFamily="34" charset="0"/>
                <a:cs typeface="Times New Roman" panose="02020603050405020304" pitchFamily="18" charset="0"/>
              </a:rPr>
              <a:t>If Yes: </a:t>
            </a:r>
            <a:r>
              <a:rPr lang="en-GB" sz="1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Indicators or evidence of dishonesty (do not include examples of them withholding or changing information if you think they have done this because they have fears for their safety or are trying to avoid reliving their trauma</a:t>
            </a:r>
            <a:br>
              <a:rPr lang="en-GB" sz="1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GB" sz="1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What documents or evidence will you submit with this referral?</a:t>
            </a:r>
            <a:br>
              <a:rPr lang="en-GB" sz="1300" dirty="0">
                <a:effectLst/>
                <a:latin typeface="Calibri" panose="020F0502020204030204" pitchFamily="34" charset="0"/>
                <a:ea typeface="Calibri" panose="020F0502020204030204" pitchFamily="34" charset="0"/>
                <a:cs typeface="Times New Roman" panose="02020603050405020304" pitchFamily="18" charset="0"/>
              </a:rPr>
            </a:br>
            <a:endParaRPr lang="en-GB" sz="1300" dirty="0"/>
          </a:p>
        </p:txBody>
      </p:sp>
      <p:pic>
        <p:nvPicPr>
          <p:cNvPr id="4" name="Picture 3" descr="Icon&#10;&#10;Description automatically generated">
            <a:extLst>
              <a:ext uri="{FF2B5EF4-FFF2-40B4-BE49-F238E27FC236}">
                <a16:creationId xmlns:a16="http://schemas.microsoft.com/office/drawing/2014/main" id="{AA478526-CA3F-E17F-42FD-7016B472A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264" y="0"/>
            <a:ext cx="1131735" cy="1131735"/>
          </a:xfrm>
          <a:prstGeom prst="rect">
            <a:avLst/>
          </a:prstGeom>
        </p:spPr>
      </p:pic>
    </p:spTree>
    <p:extLst>
      <p:ext uri="{BB962C8B-B14F-4D97-AF65-F5344CB8AC3E}">
        <p14:creationId xmlns:p14="http://schemas.microsoft.com/office/powerpoint/2010/main" val="393614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F6AD-6548-8AD5-5D23-AC0F0C4B6BEF}"/>
              </a:ext>
            </a:extLst>
          </p:cNvPr>
          <p:cNvSpPr>
            <a:spLocks noGrp="1"/>
          </p:cNvSpPr>
          <p:nvPr>
            <p:ph type="title"/>
          </p:nvPr>
        </p:nvSpPr>
        <p:spPr/>
        <p:txBody>
          <a:bodyPr/>
          <a:lstStyle/>
          <a:p>
            <a:r>
              <a:rPr lang="en-GB" b="1" dirty="0">
                <a:solidFill>
                  <a:srgbClr val="7030A0"/>
                </a:solidFill>
              </a:rPr>
              <a:t>PCS Training – </a:t>
            </a:r>
            <a:r>
              <a:rPr lang="en-GB" b="1" i="1" dirty="0">
                <a:solidFill>
                  <a:srgbClr val="7030A0"/>
                </a:solidFill>
              </a:rPr>
              <a:t>what makes us so different?</a:t>
            </a:r>
          </a:p>
        </p:txBody>
      </p:sp>
      <p:sp>
        <p:nvSpPr>
          <p:cNvPr id="3" name="Content Placeholder 2">
            <a:extLst>
              <a:ext uri="{FF2B5EF4-FFF2-40B4-BE49-F238E27FC236}">
                <a16:creationId xmlns:a16="http://schemas.microsoft.com/office/drawing/2014/main" id="{021AC4E5-A840-6F1F-24BB-B61B207EDA54}"/>
              </a:ext>
            </a:extLst>
          </p:cNvPr>
          <p:cNvSpPr>
            <a:spLocks noGrp="1"/>
          </p:cNvSpPr>
          <p:nvPr>
            <p:ph idx="1"/>
          </p:nvPr>
        </p:nvSpPr>
        <p:spPr>
          <a:xfrm>
            <a:off x="715652" y="1448553"/>
            <a:ext cx="10515600" cy="5044322"/>
          </a:xfrm>
        </p:spPr>
        <p:txBody>
          <a:bodyPr>
            <a:normAutofit/>
          </a:bodyPr>
          <a:lstStyle/>
          <a:p>
            <a:r>
              <a:rPr lang="en-GB" sz="2400" dirty="0">
                <a:solidFill>
                  <a:srgbClr val="7030A0"/>
                </a:solidFill>
              </a:rPr>
              <a:t>PCS Training was developed to provide development to others with the understanding that we will only train on subjects that we actively work in. We do not recruit facilitators who no longer work in the area of expertise.</a:t>
            </a:r>
          </a:p>
          <a:p>
            <a:r>
              <a:rPr lang="en-GB" sz="2400" dirty="0">
                <a:solidFill>
                  <a:srgbClr val="7030A0"/>
                </a:solidFill>
              </a:rPr>
              <a:t>We are a CIC (not for profit) and we re invest the monies we get from organisations and use that to provide training, development to MSHT survivors free of charge.</a:t>
            </a:r>
          </a:p>
          <a:p>
            <a:r>
              <a:rPr lang="en-GB" sz="2400" dirty="0">
                <a:solidFill>
                  <a:srgbClr val="7030A0"/>
                </a:solidFill>
              </a:rPr>
              <a:t>All courses are CPD accredited and certified</a:t>
            </a:r>
          </a:p>
          <a:p>
            <a:r>
              <a:rPr lang="en-GB" sz="2400" dirty="0">
                <a:solidFill>
                  <a:srgbClr val="7030A0"/>
                </a:solidFill>
              </a:rPr>
              <a:t>We bespoke the training course to your organisations needs and incorporate their policies and procedures into your learning experience</a:t>
            </a:r>
          </a:p>
          <a:p>
            <a:r>
              <a:rPr lang="en-GB" sz="2400" dirty="0">
                <a:solidFill>
                  <a:srgbClr val="7030A0"/>
                </a:solidFill>
              </a:rPr>
              <a:t>We use active learning techniques to ensure you get the best out of the subject you are hear to learn about.</a:t>
            </a:r>
          </a:p>
          <a:p>
            <a:r>
              <a:rPr lang="en-GB" sz="2400" dirty="0">
                <a:solidFill>
                  <a:srgbClr val="7030A0"/>
                </a:solidFill>
              </a:rPr>
              <a:t>WHY DO NOT CHARGE VAT</a:t>
            </a:r>
          </a:p>
          <a:p>
            <a:endParaRPr lang="en-GB" dirty="0"/>
          </a:p>
          <a:p>
            <a:endParaRPr lang="en-GB" dirty="0"/>
          </a:p>
        </p:txBody>
      </p:sp>
      <p:pic>
        <p:nvPicPr>
          <p:cNvPr id="4" name="Picture 3">
            <a:extLst>
              <a:ext uri="{FF2B5EF4-FFF2-40B4-BE49-F238E27FC236}">
                <a16:creationId xmlns:a16="http://schemas.microsoft.com/office/drawing/2014/main" id="{996EFF80-37D9-CF70-DB43-7AE859D21F02}"/>
              </a:ext>
            </a:extLst>
          </p:cNvPr>
          <p:cNvPicPr>
            <a:picLocks noChangeAspect="1"/>
          </p:cNvPicPr>
          <p:nvPr/>
        </p:nvPicPr>
        <p:blipFill>
          <a:blip r:embed="rId2"/>
          <a:stretch>
            <a:fillRect/>
          </a:stretch>
        </p:blipFill>
        <p:spPr>
          <a:xfrm>
            <a:off x="10832474" y="1274"/>
            <a:ext cx="1359526" cy="1359526"/>
          </a:xfrm>
          <a:prstGeom prst="rect">
            <a:avLst/>
          </a:prstGeom>
        </p:spPr>
      </p:pic>
    </p:spTree>
    <p:extLst>
      <p:ext uri="{BB962C8B-B14F-4D97-AF65-F5344CB8AC3E}">
        <p14:creationId xmlns:p14="http://schemas.microsoft.com/office/powerpoint/2010/main" val="18722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o frightened to leave and hating to stay' - BBC News">
            <a:extLst>
              <a:ext uri="{FF2B5EF4-FFF2-40B4-BE49-F238E27FC236}">
                <a16:creationId xmlns:a16="http://schemas.microsoft.com/office/drawing/2014/main" id="{E182CB06-A542-0DF0-394F-4159992202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75077" y="1531728"/>
            <a:ext cx="4090956" cy="4005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85CD0E-7582-21B9-E79F-A87D54870B3F}"/>
              </a:ext>
            </a:extLst>
          </p:cNvPr>
          <p:cNvSpPr txBox="1"/>
          <p:nvPr/>
        </p:nvSpPr>
        <p:spPr>
          <a:xfrm>
            <a:off x="360575" y="418649"/>
            <a:ext cx="7906731" cy="830997"/>
          </a:xfrm>
          <a:prstGeom prst="rect">
            <a:avLst/>
          </a:prstGeom>
          <a:noFill/>
        </p:spPr>
        <p:txBody>
          <a:bodyPr wrap="square">
            <a:spAutoFit/>
          </a:bodyPr>
          <a:lstStyle/>
          <a:p>
            <a:r>
              <a:rPr lang="en-US" sz="4800" b="1" i="1" dirty="0">
                <a:solidFill>
                  <a:srgbClr val="7030A0"/>
                </a:solidFill>
              </a:rPr>
              <a:t>How Did it All Begin?</a:t>
            </a:r>
            <a:endParaRPr lang="en-GB" i="1" dirty="0"/>
          </a:p>
        </p:txBody>
      </p:sp>
      <p:sp>
        <p:nvSpPr>
          <p:cNvPr id="7" name="Subtitle 2">
            <a:extLst>
              <a:ext uri="{FF2B5EF4-FFF2-40B4-BE49-F238E27FC236}">
                <a16:creationId xmlns:a16="http://schemas.microsoft.com/office/drawing/2014/main" id="{4E70C3DC-E90B-9C80-7976-43FD514A46F8}"/>
              </a:ext>
            </a:extLst>
          </p:cNvPr>
          <p:cNvSpPr txBox="1">
            <a:spLocks/>
          </p:cNvSpPr>
          <p:nvPr/>
        </p:nvSpPr>
        <p:spPr>
          <a:xfrm>
            <a:off x="125967" y="1531728"/>
            <a:ext cx="7594586" cy="4583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200" dirty="0">
                <a:solidFill>
                  <a:srgbClr val="7030A0"/>
                </a:solidFill>
              </a:rPr>
              <a:t>In 2007 Yvonne and Gerard, our founders, decided to create something to help others that were in a void and no options of help from others</a:t>
            </a:r>
          </a:p>
          <a:p>
            <a:pPr marL="285750" indent="-285750"/>
            <a:r>
              <a:rPr lang="en-US" sz="2200" dirty="0">
                <a:solidFill>
                  <a:srgbClr val="7030A0"/>
                </a:solidFill>
              </a:rPr>
              <a:t>Became one of the first safehouse providers for survivors of MSHT in the UK.</a:t>
            </a:r>
          </a:p>
          <a:p>
            <a:pPr marL="285750" indent="-285750"/>
            <a:r>
              <a:rPr lang="en-US" sz="2200" dirty="0">
                <a:solidFill>
                  <a:srgbClr val="7030A0"/>
                </a:solidFill>
              </a:rPr>
              <a:t>Largest support provider of safehouses in the UK.</a:t>
            </a:r>
          </a:p>
          <a:p>
            <a:pPr marL="285750" indent="-285750"/>
            <a:r>
              <a:rPr lang="en-US" sz="2200" dirty="0">
                <a:solidFill>
                  <a:srgbClr val="7030A0"/>
                </a:solidFill>
              </a:rPr>
              <a:t>DA survivors with NRTPF (IAU).</a:t>
            </a:r>
          </a:p>
          <a:p>
            <a:pPr marL="285750" indent="-285750"/>
            <a:r>
              <a:rPr lang="en-US" sz="2200" dirty="0">
                <a:solidFill>
                  <a:srgbClr val="7030A0"/>
                </a:solidFill>
              </a:rPr>
              <a:t>Have helped and supported thousands of survivors of MSHT.</a:t>
            </a:r>
          </a:p>
          <a:p>
            <a:pPr marL="285750" indent="-285750"/>
            <a:r>
              <a:rPr lang="en-US" sz="2200" dirty="0">
                <a:solidFill>
                  <a:srgbClr val="7030A0"/>
                </a:solidFill>
              </a:rPr>
              <a:t>Building them new lives, free form harm and risk.</a:t>
            </a:r>
          </a:p>
          <a:p>
            <a:pPr marL="285750" indent="-285750"/>
            <a:r>
              <a:rPr lang="en-US" sz="2200" dirty="0">
                <a:solidFill>
                  <a:srgbClr val="7030A0"/>
                </a:solidFill>
              </a:rPr>
              <a:t>Empowering them to regain independence.</a:t>
            </a:r>
          </a:p>
          <a:p>
            <a:pPr marL="285750" indent="-285750"/>
            <a:r>
              <a:rPr lang="en-US" sz="2200" dirty="0">
                <a:solidFill>
                  <a:srgbClr val="7030A0"/>
                </a:solidFill>
              </a:rPr>
              <a:t>Healthy and safe employment – free from harm or abuse.</a:t>
            </a:r>
          </a:p>
          <a:p>
            <a:endParaRPr lang="en-US" sz="1700" dirty="0">
              <a:solidFill>
                <a:srgbClr val="7030A0"/>
              </a:solidFill>
            </a:endParaRPr>
          </a:p>
        </p:txBody>
      </p:sp>
      <p:pic>
        <p:nvPicPr>
          <p:cNvPr id="8" name="Picture 8" descr="A close up of a logo&#10;&#10;Description automatically generated">
            <a:extLst>
              <a:ext uri="{FF2B5EF4-FFF2-40B4-BE49-F238E27FC236}">
                <a16:creationId xmlns:a16="http://schemas.microsoft.com/office/drawing/2014/main" id="{F86DCF78-C378-9749-1DCA-F6673E7662D9}"/>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colorTemperature colorTemp="9979"/>
                    </a14:imgEffect>
                    <a14:imgEffect>
                      <a14:saturation sat="62000"/>
                    </a14:imgEffect>
                  </a14:imgLayer>
                </a14:imgProps>
              </a:ext>
              <a:ext uri="{28A0092B-C50C-407E-A947-70E740481C1C}">
                <a14:useLocalDpi xmlns:a14="http://schemas.microsoft.com/office/drawing/2010/main" val="0"/>
              </a:ext>
            </a:extLst>
          </a:blip>
          <a:srcRect t="21576" b="22174"/>
          <a:stretch/>
        </p:blipFill>
        <p:spPr bwMode="auto">
          <a:xfrm>
            <a:off x="10419135" y="98091"/>
            <a:ext cx="1646897" cy="122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1903-E40E-A9CB-77D2-42DB42100E2E}"/>
              </a:ext>
            </a:extLst>
          </p:cNvPr>
          <p:cNvSpPr>
            <a:spLocks noGrp="1"/>
          </p:cNvSpPr>
          <p:nvPr>
            <p:ph type="title"/>
          </p:nvPr>
        </p:nvSpPr>
        <p:spPr>
          <a:xfrm>
            <a:off x="170290" y="35237"/>
            <a:ext cx="10515600" cy="1325563"/>
          </a:xfrm>
        </p:spPr>
        <p:txBody>
          <a:bodyPr>
            <a:normAutofit/>
          </a:bodyPr>
          <a:lstStyle/>
          <a:p>
            <a:r>
              <a:rPr lang="en-GB" sz="4800" b="1" dirty="0">
                <a:solidFill>
                  <a:srgbClr val="7030A0"/>
                </a:solidFill>
              </a:rPr>
              <a:t>PCS Training</a:t>
            </a:r>
          </a:p>
        </p:txBody>
      </p:sp>
      <p:sp>
        <p:nvSpPr>
          <p:cNvPr id="3" name="Content Placeholder 2">
            <a:extLst>
              <a:ext uri="{FF2B5EF4-FFF2-40B4-BE49-F238E27FC236}">
                <a16:creationId xmlns:a16="http://schemas.microsoft.com/office/drawing/2014/main" id="{DF5E4505-41BF-A6C8-9DFE-1E93E0563124}"/>
              </a:ext>
            </a:extLst>
          </p:cNvPr>
          <p:cNvSpPr>
            <a:spLocks noGrp="1"/>
          </p:cNvSpPr>
          <p:nvPr>
            <p:ph idx="1"/>
          </p:nvPr>
        </p:nvSpPr>
        <p:spPr>
          <a:xfrm>
            <a:off x="318052" y="1243428"/>
            <a:ext cx="10514422" cy="5579335"/>
          </a:xfrm>
        </p:spPr>
        <p:txBody>
          <a:bodyPr>
            <a:normAutofit fontScale="92500" lnSpcReduction="10000"/>
          </a:bodyPr>
          <a:lstStyle/>
          <a:p>
            <a:pPr marL="342900" lvl="0" indent="-342900">
              <a:buFont typeface="Symbol" panose="05050102010706020507" pitchFamily="18" charset="2"/>
              <a:buChar char=""/>
            </a:pPr>
            <a:r>
              <a:rPr lang="en-GB" b="1" dirty="0">
                <a:solidFill>
                  <a:srgbClr val="7030A0"/>
                </a:solidFill>
                <a:effectLst/>
                <a:latin typeface="Calibri" panose="020F0502020204030204" pitchFamily="34" charset="0"/>
                <a:ea typeface="Times New Roman" panose="02020603050405020304" pitchFamily="18" charset="0"/>
              </a:rPr>
              <a:t>Gender Based Abuse Awareness</a:t>
            </a:r>
            <a:r>
              <a:rPr lang="en-GB" b="1" dirty="0">
                <a:solidFill>
                  <a:srgbClr val="0070C0"/>
                </a:solidFill>
                <a:effectLst/>
                <a:latin typeface="Calibri" panose="020F0502020204030204" pitchFamily="34" charset="0"/>
                <a:ea typeface="Times New Roman" panose="02020603050405020304" pitchFamily="18" charset="0"/>
              </a:rPr>
              <a:t>*</a:t>
            </a:r>
            <a:r>
              <a:rPr lang="en-GB" dirty="0">
                <a:solidFill>
                  <a:srgbClr val="7030A0"/>
                </a:solidFill>
                <a:effectLst/>
                <a:latin typeface="Calibri" panose="020F0502020204030204" pitchFamily="34" charset="0"/>
                <a:ea typeface="Times New Roman" panose="02020603050405020304" pitchFamily="18" charset="0"/>
              </a:rPr>
              <a:t> </a:t>
            </a:r>
            <a:r>
              <a:rPr lang="en-GB" i="1" dirty="0">
                <a:solidFill>
                  <a:srgbClr val="7030A0"/>
                </a:solidFill>
                <a:effectLst/>
                <a:latin typeface="Calibri" panose="020F0502020204030204" pitchFamily="34" charset="0"/>
                <a:ea typeface="Calibri" panose="020F0502020204030204" pitchFamily="34" charset="0"/>
              </a:rPr>
              <a:t> </a:t>
            </a:r>
            <a:endParaRPr lang="en-GB" dirty="0">
              <a:solidFill>
                <a:srgbClr val="7030A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b="1" dirty="0">
                <a:solidFill>
                  <a:srgbClr val="FF0000"/>
                </a:solidFill>
                <a:effectLst/>
                <a:latin typeface="Calibri" panose="020F0502020204030204" pitchFamily="34" charset="0"/>
                <a:ea typeface="Times New Roman" panose="02020603050405020304" pitchFamily="18" charset="0"/>
              </a:rPr>
              <a:t>Abuse Linked to Accusations of Witchcraft and Spiritual Possession</a:t>
            </a:r>
            <a:r>
              <a:rPr lang="en-GB" i="1" dirty="0">
                <a:solidFill>
                  <a:srgbClr val="FF0000"/>
                </a:solidFill>
                <a:effectLst/>
                <a:latin typeface="Calibri" panose="020F0502020204030204" pitchFamily="34" charset="0"/>
                <a:ea typeface="Times New Roman" panose="02020603050405020304" pitchFamily="18" charset="0"/>
              </a:rPr>
              <a:t> </a:t>
            </a:r>
          </a:p>
          <a:p>
            <a:pPr marL="342900" indent="-342900">
              <a:buFont typeface="Symbol" panose="05050102010706020507" pitchFamily="18" charset="2"/>
              <a:buChar char=""/>
            </a:pPr>
            <a:r>
              <a:rPr lang="en-GB" b="1" dirty="0">
                <a:solidFill>
                  <a:srgbClr val="7030A0"/>
                </a:solidFill>
                <a:effectLst/>
                <a:latin typeface="Calibri" panose="020F0502020204030204" pitchFamily="34" charset="0"/>
                <a:ea typeface="Times New Roman" panose="02020603050405020304" pitchFamily="18" charset="0"/>
              </a:rPr>
              <a:t>Safeguarding Awareness</a:t>
            </a:r>
            <a:endParaRPr lang="en-GB" b="1" dirty="0">
              <a:solidFill>
                <a:srgbClr val="7030A0"/>
              </a:solidFill>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GB" b="1" dirty="0">
                <a:solidFill>
                  <a:srgbClr val="7030A0"/>
                </a:solidFill>
                <a:latin typeface="Calibri" panose="020F0502020204030204" pitchFamily="34" charset="0"/>
                <a:ea typeface="Times New Roman" panose="02020603050405020304" pitchFamily="18" charset="0"/>
              </a:rPr>
              <a:t>Safeguarding Investigation</a:t>
            </a:r>
            <a:r>
              <a:rPr lang="en-GB" dirty="0">
                <a:solidFill>
                  <a:srgbClr val="7030A0"/>
                </a:solidFill>
                <a:latin typeface="Calibri" panose="020F0502020204030204" pitchFamily="34" charset="0"/>
                <a:ea typeface="Times New Roman" panose="02020603050405020304" pitchFamily="18" charset="0"/>
              </a:rPr>
              <a:t> </a:t>
            </a:r>
            <a:endParaRPr lang="en-GB" dirty="0">
              <a:solidFill>
                <a:srgbClr val="7030A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b="1" dirty="0">
                <a:solidFill>
                  <a:schemeClr val="accent2"/>
                </a:solidFill>
                <a:effectLst/>
                <a:latin typeface="Calibri" panose="020F0502020204030204" pitchFamily="34" charset="0"/>
                <a:ea typeface="Times New Roman" panose="02020603050405020304" pitchFamily="18" charset="0"/>
              </a:rPr>
              <a:t>Slavery &amp; Trafficking - and the NRM Process</a:t>
            </a:r>
          </a:p>
          <a:p>
            <a:pPr marL="342900" lvl="0" indent="-342900">
              <a:buFont typeface="Symbol" panose="05050102010706020507" pitchFamily="18" charset="2"/>
              <a:buChar char=""/>
            </a:pPr>
            <a:r>
              <a:rPr lang="en-GB" b="1" dirty="0">
                <a:solidFill>
                  <a:schemeClr val="accent2"/>
                </a:solidFill>
                <a:effectLst/>
                <a:latin typeface="Calibri" panose="020F0502020204030204" pitchFamily="34" charset="0"/>
                <a:ea typeface="Times New Roman" panose="02020603050405020304" pitchFamily="18" charset="0"/>
              </a:rPr>
              <a:t>Mental Health First Aid</a:t>
            </a:r>
          </a:p>
          <a:p>
            <a:pPr marL="342900" lvl="0" indent="-342900">
              <a:buFont typeface="Symbol" panose="05050102010706020507" pitchFamily="18" charset="2"/>
              <a:buChar char=""/>
            </a:pPr>
            <a:r>
              <a:rPr lang="en-GB" b="1" dirty="0">
                <a:solidFill>
                  <a:srgbClr val="7030A0"/>
                </a:solidFill>
                <a:latin typeface="Calibri" panose="020F0502020204030204" pitchFamily="34" charset="0"/>
                <a:ea typeface="Calibri" panose="020F0502020204030204" pitchFamily="34" charset="0"/>
              </a:rPr>
              <a:t>Equality Diversity and Inclusion</a:t>
            </a:r>
          </a:p>
          <a:p>
            <a:pPr marL="342900" lvl="0" indent="-342900">
              <a:buFont typeface="Symbol" panose="05050102010706020507" pitchFamily="18" charset="2"/>
              <a:buChar char=""/>
            </a:pPr>
            <a:r>
              <a:rPr lang="en-GB" b="1" dirty="0">
                <a:solidFill>
                  <a:srgbClr val="7030A0"/>
                </a:solidFill>
                <a:effectLst/>
                <a:latin typeface="Calibri" panose="020F0502020204030204" pitchFamily="34" charset="0"/>
                <a:ea typeface="Calibri" panose="020F0502020204030204" pitchFamily="34" charset="0"/>
              </a:rPr>
              <a:t>Domestic Abuse</a:t>
            </a:r>
          </a:p>
          <a:p>
            <a:pPr marL="342900" lvl="0" indent="-342900">
              <a:buFont typeface="Symbol" panose="05050102010706020507" pitchFamily="18" charset="2"/>
              <a:buChar char=""/>
            </a:pPr>
            <a:r>
              <a:rPr lang="en-GB" b="1" dirty="0">
                <a:solidFill>
                  <a:srgbClr val="7030A0"/>
                </a:solidFill>
                <a:latin typeface="Calibri" panose="020F0502020204030204" pitchFamily="34" charset="0"/>
                <a:ea typeface="Calibri" panose="020F0502020204030204" pitchFamily="34" charset="0"/>
              </a:rPr>
              <a:t>County Lines</a:t>
            </a:r>
            <a:r>
              <a:rPr lang="en-GB" b="1" dirty="0">
                <a:solidFill>
                  <a:srgbClr val="0070C0"/>
                </a:solidFill>
                <a:latin typeface="Calibri" panose="020F0502020204030204" pitchFamily="34" charset="0"/>
                <a:ea typeface="Calibri" panose="020F0502020204030204" pitchFamily="34" charset="0"/>
              </a:rPr>
              <a:t>*</a:t>
            </a:r>
          </a:p>
          <a:p>
            <a:pPr marL="342900" lvl="0" indent="-342900">
              <a:buFont typeface="Symbol" panose="05050102010706020507" pitchFamily="18" charset="2"/>
              <a:buChar char=""/>
            </a:pPr>
            <a:r>
              <a:rPr lang="en-GB" b="1" dirty="0">
                <a:solidFill>
                  <a:srgbClr val="7030A0"/>
                </a:solidFill>
                <a:latin typeface="Calibri" panose="020F0502020204030204" pitchFamily="34" charset="0"/>
                <a:ea typeface="Calibri" panose="020F0502020204030204" pitchFamily="34" charset="0"/>
              </a:rPr>
              <a:t>Professionalism in the Workplace</a:t>
            </a:r>
          </a:p>
          <a:p>
            <a:pPr marL="342900" lvl="0" indent="-342900">
              <a:buFont typeface="Symbol" panose="05050102010706020507" pitchFamily="18" charset="2"/>
              <a:buChar char=""/>
            </a:pPr>
            <a:r>
              <a:rPr lang="en-GB" b="1" dirty="0">
                <a:solidFill>
                  <a:srgbClr val="7030A0"/>
                </a:solidFill>
                <a:latin typeface="Calibri" panose="020F0502020204030204" pitchFamily="34" charset="0"/>
                <a:ea typeface="Calibri" panose="020F0502020204030204" pitchFamily="34" charset="0"/>
              </a:rPr>
              <a:t>Referral Writing</a:t>
            </a:r>
          </a:p>
          <a:p>
            <a:pPr marL="342900" lvl="0" indent="-342900">
              <a:buFont typeface="Symbol" panose="05050102010706020507" pitchFamily="18" charset="2"/>
              <a:buChar char=""/>
            </a:pPr>
            <a:r>
              <a:rPr lang="en-GB" b="1" dirty="0">
                <a:solidFill>
                  <a:srgbClr val="7030A0"/>
                </a:solidFill>
                <a:latin typeface="Calibri" panose="020F0502020204030204" pitchFamily="34" charset="0"/>
                <a:ea typeface="Calibri" panose="020F0502020204030204" pitchFamily="34" charset="0"/>
              </a:rPr>
              <a:t>The Role of a Designated Safeguarding Person/Lead</a:t>
            </a:r>
          </a:p>
          <a:p>
            <a:pPr marL="342900" lvl="0" indent="-342900">
              <a:buFont typeface="Symbol" panose="05050102010706020507" pitchFamily="18" charset="2"/>
              <a:buChar char=""/>
            </a:pPr>
            <a:endParaRPr lang="en-GB" sz="1800" b="1" dirty="0">
              <a:solidFill>
                <a:srgbClr val="7030A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800" b="1" dirty="0">
              <a:solidFill>
                <a:srgbClr val="7030A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800" b="1" dirty="0">
              <a:solidFill>
                <a:srgbClr val="7030A0"/>
              </a:solidFill>
              <a:effectLst/>
              <a:latin typeface="Calibri" panose="020F0502020204030204" pitchFamily="34" charset="0"/>
              <a:ea typeface="Calibri" panose="020F0502020204030204" pitchFamily="34" charset="0"/>
            </a:endParaRPr>
          </a:p>
          <a:p>
            <a:endParaRPr lang="en-GB" sz="1800" dirty="0">
              <a:solidFill>
                <a:srgbClr val="7030A0"/>
              </a:solidFill>
              <a:effectLst/>
              <a:latin typeface="Calibri" panose="020F0502020204030204" pitchFamily="34" charset="0"/>
              <a:ea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BCDE49E9-3559-2F8A-EA6E-F68AF9218987}"/>
              </a:ext>
            </a:extLst>
          </p:cNvPr>
          <p:cNvPicPr>
            <a:picLocks noChangeAspect="1"/>
          </p:cNvPicPr>
          <p:nvPr/>
        </p:nvPicPr>
        <p:blipFill>
          <a:blip r:embed="rId2"/>
          <a:stretch>
            <a:fillRect/>
          </a:stretch>
        </p:blipFill>
        <p:spPr>
          <a:xfrm>
            <a:off x="10832474" y="1274"/>
            <a:ext cx="1359526" cy="1359526"/>
          </a:xfrm>
          <a:prstGeom prst="rect">
            <a:avLst/>
          </a:prstGeom>
        </p:spPr>
      </p:pic>
    </p:spTree>
    <p:extLst>
      <p:ext uri="{BB962C8B-B14F-4D97-AF65-F5344CB8AC3E}">
        <p14:creationId xmlns:p14="http://schemas.microsoft.com/office/powerpoint/2010/main" val="198333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F747-DF68-C4EA-1D02-4C6C9BC9E57B}"/>
              </a:ext>
            </a:extLst>
          </p:cNvPr>
          <p:cNvSpPr>
            <a:spLocks noGrp="1"/>
          </p:cNvSpPr>
          <p:nvPr>
            <p:ph type="title"/>
          </p:nvPr>
        </p:nvSpPr>
        <p:spPr>
          <a:xfrm>
            <a:off x="536051" y="1080742"/>
            <a:ext cx="10515600" cy="5272350"/>
          </a:xfrm>
        </p:spPr>
        <p:txBody>
          <a:bodyPr>
            <a:normAutofit fontScale="90000"/>
          </a:bodyPr>
          <a:lstStyle/>
          <a:p>
            <a:r>
              <a:rPr lang="en-GB" b="1" dirty="0">
                <a:solidFill>
                  <a:srgbClr val="7030A0"/>
                </a:solidFill>
              </a:rPr>
              <a:t>Contact</a:t>
            </a:r>
            <a:br>
              <a:rPr lang="en-GB" b="1" dirty="0">
                <a:solidFill>
                  <a:srgbClr val="7030A0"/>
                </a:solidFill>
              </a:rPr>
            </a:br>
            <a:br>
              <a:rPr lang="en-GB" b="1" dirty="0">
                <a:solidFill>
                  <a:srgbClr val="7030A0"/>
                </a:solidFill>
              </a:rPr>
            </a:br>
            <a:r>
              <a:rPr lang="en-GB" b="1" dirty="0">
                <a:solidFill>
                  <a:srgbClr val="7030A0"/>
                </a:solidFill>
                <a:hlinkClick r:id="rId3"/>
              </a:rPr>
              <a:t>Jordan.a@palmcovesociety.com</a:t>
            </a:r>
            <a:br>
              <a:rPr lang="en-GB" b="1" dirty="0">
                <a:solidFill>
                  <a:srgbClr val="7030A0"/>
                </a:solidFill>
              </a:rPr>
            </a:br>
            <a:br>
              <a:rPr lang="en-GB" b="1" dirty="0">
                <a:solidFill>
                  <a:srgbClr val="7030A0"/>
                </a:solidFill>
              </a:rPr>
            </a:br>
            <a:r>
              <a:rPr lang="en-GB" b="1" dirty="0">
                <a:solidFill>
                  <a:srgbClr val="7030A0"/>
                </a:solidFill>
                <a:hlinkClick r:id="rId4"/>
              </a:rPr>
              <a:t>enquiries@pcstraining.org</a:t>
            </a:r>
            <a:br>
              <a:rPr lang="en-GB" b="1" dirty="0">
                <a:solidFill>
                  <a:srgbClr val="7030A0"/>
                </a:solidFill>
              </a:rPr>
            </a:br>
            <a:br>
              <a:rPr lang="en-GB" b="1" dirty="0">
                <a:solidFill>
                  <a:srgbClr val="7030A0"/>
                </a:solidFill>
              </a:rPr>
            </a:br>
            <a:r>
              <a:rPr lang="en-GB" b="1" dirty="0">
                <a:solidFill>
                  <a:srgbClr val="7030A0"/>
                </a:solidFill>
              </a:rPr>
              <a:t>07485 306 830</a:t>
            </a:r>
            <a:br>
              <a:rPr lang="en-GB" b="1" dirty="0">
                <a:solidFill>
                  <a:srgbClr val="7030A0"/>
                </a:solidFill>
              </a:rPr>
            </a:br>
            <a:br>
              <a:rPr lang="en-GB" b="1" dirty="0">
                <a:solidFill>
                  <a:srgbClr val="7030A0"/>
                </a:solidFill>
              </a:rPr>
            </a:br>
            <a:br>
              <a:rPr lang="en-GB" b="1" dirty="0">
                <a:solidFill>
                  <a:srgbClr val="7030A0"/>
                </a:solidFill>
              </a:rPr>
            </a:br>
            <a:endParaRPr lang="en-GB" b="1" dirty="0">
              <a:solidFill>
                <a:srgbClr val="7030A0"/>
              </a:solidFill>
            </a:endParaRPr>
          </a:p>
        </p:txBody>
      </p:sp>
      <p:sp>
        <p:nvSpPr>
          <p:cNvPr id="3" name="Content Placeholder 2">
            <a:extLst>
              <a:ext uri="{FF2B5EF4-FFF2-40B4-BE49-F238E27FC236}">
                <a16:creationId xmlns:a16="http://schemas.microsoft.com/office/drawing/2014/main" id="{76EB821A-6589-D5D3-7017-7CC746B9F353}"/>
              </a:ext>
            </a:extLst>
          </p:cNvPr>
          <p:cNvSpPr>
            <a:spLocks noGrp="1"/>
          </p:cNvSpPr>
          <p:nvPr>
            <p:ph idx="1"/>
          </p:nvPr>
        </p:nvSpPr>
        <p:spPr/>
        <p:txBody>
          <a:bodyPr/>
          <a:lstStyle/>
          <a:p>
            <a:pPr marL="0" indent="0">
              <a:buNone/>
            </a:pPr>
            <a:endParaRPr lang="en-GB" sz="3600" u="sng" dirty="0">
              <a:solidFill>
                <a:srgbClr val="0000FF"/>
              </a:solidFill>
              <a:latin typeface="Calibri" panose="020F0502020204030204" pitchFamily="34" charset="0"/>
              <a:ea typeface="Calibri" panose="020F0502020204030204" pitchFamily="34" charset="0"/>
            </a:endParaRPr>
          </a:p>
          <a:p>
            <a:pPr marL="0" indent="0">
              <a:buNone/>
            </a:pPr>
            <a:endParaRPr lang="en-GB" sz="3600" dirty="0">
              <a:effectLst/>
              <a:latin typeface="Calibri" panose="020F0502020204030204" pitchFamily="34" charset="0"/>
              <a:ea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9DBED548-1390-2FAF-B674-91517ACD89A5}"/>
              </a:ext>
            </a:extLst>
          </p:cNvPr>
          <p:cNvPicPr>
            <a:picLocks noChangeAspect="1"/>
          </p:cNvPicPr>
          <p:nvPr/>
        </p:nvPicPr>
        <p:blipFill>
          <a:blip r:embed="rId5"/>
          <a:stretch>
            <a:fillRect/>
          </a:stretch>
        </p:blipFill>
        <p:spPr>
          <a:xfrm>
            <a:off x="8617175" y="1494764"/>
            <a:ext cx="3180176" cy="3180176"/>
          </a:xfrm>
          <a:prstGeom prst="rect">
            <a:avLst/>
          </a:prstGeom>
        </p:spPr>
      </p:pic>
    </p:spTree>
    <p:extLst>
      <p:ext uri="{BB962C8B-B14F-4D97-AF65-F5344CB8AC3E}">
        <p14:creationId xmlns:p14="http://schemas.microsoft.com/office/powerpoint/2010/main" val="218515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433E-AF1C-8A13-80E6-2B754BB45FE3}"/>
              </a:ext>
            </a:extLst>
          </p:cNvPr>
          <p:cNvSpPr>
            <a:spLocks noGrp="1"/>
          </p:cNvSpPr>
          <p:nvPr>
            <p:ph type="title"/>
          </p:nvPr>
        </p:nvSpPr>
        <p:spPr>
          <a:xfrm>
            <a:off x="162339" y="158392"/>
            <a:ext cx="10515600" cy="748058"/>
          </a:xfrm>
        </p:spPr>
        <p:txBody>
          <a:bodyPr>
            <a:noAutofit/>
          </a:bodyPr>
          <a:lstStyle/>
          <a:p>
            <a:r>
              <a:rPr lang="en-GB" sz="4800" b="1" dirty="0">
                <a:solidFill>
                  <a:srgbClr val="7030A0"/>
                </a:solidFill>
              </a:rPr>
              <a:t>Modern Slavery</a:t>
            </a:r>
          </a:p>
        </p:txBody>
      </p:sp>
      <p:sp>
        <p:nvSpPr>
          <p:cNvPr id="4" name="Content Placeholder 3">
            <a:extLst>
              <a:ext uri="{FF2B5EF4-FFF2-40B4-BE49-F238E27FC236}">
                <a16:creationId xmlns:a16="http://schemas.microsoft.com/office/drawing/2014/main" id="{0B82D716-BF46-3455-3518-2F66110D98D1}"/>
              </a:ext>
            </a:extLst>
          </p:cNvPr>
          <p:cNvSpPr>
            <a:spLocks noGrp="1"/>
          </p:cNvSpPr>
          <p:nvPr>
            <p:ph idx="1"/>
          </p:nvPr>
        </p:nvSpPr>
        <p:spPr>
          <a:xfrm>
            <a:off x="3965610" y="2027883"/>
            <a:ext cx="4706442" cy="3402735"/>
          </a:xfrm>
          <a:prstGeom prst="ellipse">
            <a:avLst/>
          </a:prstGeo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defTabSz="1375467">
              <a:buNone/>
              <a:defRPr/>
            </a:pPr>
            <a:r>
              <a:rPr lang="en-GB" sz="2400" b="1" dirty="0">
                <a:solidFill>
                  <a:srgbClr val="FFFFFF"/>
                </a:solidFill>
              </a:rPr>
              <a:t>49.8 million - Worldwide</a:t>
            </a:r>
          </a:p>
          <a:p>
            <a:pPr marL="0" indent="0" algn="ctr" defTabSz="1375467">
              <a:buNone/>
              <a:defRPr/>
            </a:pPr>
            <a:r>
              <a:rPr lang="en-GB" sz="2400" b="1" dirty="0">
                <a:solidFill>
                  <a:srgbClr val="FFFFFF"/>
                </a:solidFill>
              </a:rPr>
              <a:t>135,000 - UK</a:t>
            </a:r>
          </a:p>
        </p:txBody>
      </p:sp>
      <p:sp>
        <p:nvSpPr>
          <p:cNvPr id="6" name="Content Placeholder 3">
            <a:extLst>
              <a:ext uri="{FF2B5EF4-FFF2-40B4-BE49-F238E27FC236}">
                <a16:creationId xmlns:a16="http://schemas.microsoft.com/office/drawing/2014/main" id="{330CFE56-D9BE-E1B5-2422-4FBEF0986BAF}"/>
              </a:ext>
            </a:extLst>
          </p:cNvPr>
          <p:cNvSpPr txBox="1">
            <a:spLocks/>
          </p:cNvSpPr>
          <p:nvPr/>
        </p:nvSpPr>
        <p:spPr>
          <a:xfrm>
            <a:off x="5541046" y="589935"/>
            <a:ext cx="1698636" cy="1406413"/>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Domestic Servitude</a:t>
            </a:r>
          </a:p>
        </p:txBody>
      </p:sp>
      <p:sp>
        <p:nvSpPr>
          <p:cNvPr id="16" name="Content Placeholder 3">
            <a:extLst>
              <a:ext uri="{FF2B5EF4-FFF2-40B4-BE49-F238E27FC236}">
                <a16:creationId xmlns:a16="http://schemas.microsoft.com/office/drawing/2014/main" id="{ADFBF25D-6554-0B8C-D7FE-5B0B07B3859A}"/>
              </a:ext>
            </a:extLst>
          </p:cNvPr>
          <p:cNvSpPr txBox="1">
            <a:spLocks/>
          </p:cNvSpPr>
          <p:nvPr/>
        </p:nvSpPr>
        <p:spPr>
          <a:xfrm>
            <a:off x="7239682" y="864470"/>
            <a:ext cx="1822106" cy="1531969"/>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700" b="1" dirty="0">
                <a:solidFill>
                  <a:srgbClr val="FFFFFF"/>
                </a:solidFill>
              </a:rPr>
              <a:t>Sexual Exploitation</a:t>
            </a:r>
          </a:p>
        </p:txBody>
      </p:sp>
      <p:sp>
        <p:nvSpPr>
          <p:cNvPr id="17" name="Content Placeholder 3">
            <a:extLst>
              <a:ext uri="{FF2B5EF4-FFF2-40B4-BE49-F238E27FC236}">
                <a16:creationId xmlns:a16="http://schemas.microsoft.com/office/drawing/2014/main" id="{03D07CBE-08A0-968D-90A8-0CDCA99FAEE2}"/>
              </a:ext>
            </a:extLst>
          </p:cNvPr>
          <p:cNvSpPr txBox="1">
            <a:spLocks/>
          </p:cNvSpPr>
          <p:nvPr/>
        </p:nvSpPr>
        <p:spPr>
          <a:xfrm>
            <a:off x="8511110" y="2109333"/>
            <a:ext cx="1697635" cy="1408539"/>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Organ Harvesting</a:t>
            </a:r>
          </a:p>
        </p:txBody>
      </p:sp>
      <p:sp>
        <p:nvSpPr>
          <p:cNvPr id="18" name="Content Placeholder 3">
            <a:extLst>
              <a:ext uri="{FF2B5EF4-FFF2-40B4-BE49-F238E27FC236}">
                <a16:creationId xmlns:a16="http://schemas.microsoft.com/office/drawing/2014/main" id="{6CA58E49-D952-98B3-7FCF-FA59DBC1C5F5}"/>
              </a:ext>
            </a:extLst>
          </p:cNvPr>
          <p:cNvSpPr txBox="1">
            <a:spLocks/>
          </p:cNvSpPr>
          <p:nvPr/>
        </p:nvSpPr>
        <p:spPr>
          <a:xfrm>
            <a:off x="8642791" y="3602586"/>
            <a:ext cx="1555569"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Debt Bondage</a:t>
            </a:r>
          </a:p>
        </p:txBody>
      </p:sp>
      <p:sp>
        <p:nvSpPr>
          <p:cNvPr id="19" name="Content Placeholder 3">
            <a:extLst>
              <a:ext uri="{FF2B5EF4-FFF2-40B4-BE49-F238E27FC236}">
                <a16:creationId xmlns:a16="http://schemas.microsoft.com/office/drawing/2014/main" id="{D72FB683-9D0C-1D05-EDBC-FB8BBA393A5E}"/>
              </a:ext>
            </a:extLst>
          </p:cNvPr>
          <p:cNvSpPr txBox="1">
            <a:spLocks/>
          </p:cNvSpPr>
          <p:nvPr/>
        </p:nvSpPr>
        <p:spPr>
          <a:xfrm>
            <a:off x="7629417" y="4869827"/>
            <a:ext cx="1822106" cy="1408539"/>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Forced Criminality</a:t>
            </a:r>
          </a:p>
        </p:txBody>
      </p:sp>
      <p:sp>
        <p:nvSpPr>
          <p:cNvPr id="20" name="Content Placeholder 3">
            <a:extLst>
              <a:ext uri="{FF2B5EF4-FFF2-40B4-BE49-F238E27FC236}">
                <a16:creationId xmlns:a16="http://schemas.microsoft.com/office/drawing/2014/main" id="{0DF591A5-3EA1-CCEE-B13D-546B11A5F4FD}"/>
              </a:ext>
            </a:extLst>
          </p:cNvPr>
          <p:cNvSpPr txBox="1">
            <a:spLocks/>
          </p:cNvSpPr>
          <p:nvPr/>
        </p:nvSpPr>
        <p:spPr>
          <a:xfrm>
            <a:off x="6096000" y="5496746"/>
            <a:ext cx="1555569"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Forced Marriage</a:t>
            </a:r>
          </a:p>
        </p:txBody>
      </p:sp>
      <p:sp>
        <p:nvSpPr>
          <p:cNvPr id="21" name="Content Placeholder 3">
            <a:extLst>
              <a:ext uri="{FF2B5EF4-FFF2-40B4-BE49-F238E27FC236}">
                <a16:creationId xmlns:a16="http://schemas.microsoft.com/office/drawing/2014/main" id="{57A470C9-85EF-3DA1-7453-ACEA807390BD}"/>
              </a:ext>
            </a:extLst>
          </p:cNvPr>
          <p:cNvSpPr txBox="1">
            <a:spLocks/>
          </p:cNvSpPr>
          <p:nvPr/>
        </p:nvSpPr>
        <p:spPr>
          <a:xfrm>
            <a:off x="4444846" y="5343434"/>
            <a:ext cx="1555569"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Forced Labour</a:t>
            </a:r>
          </a:p>
        </p:txBody>
      </p:sp>
      <p:sp>
        <p:nvSpPr>
          <p:cNvPr id="22" name="Content Placeholder 3">
            <a:extLst>
              <a:ext uri="{FF2B5EF4-FFF2-40B4-BE49-F238E27FC236}">
                <a16:creationId xmlns:a16="http://schemas.microsoft.com/office/drawing/2014/main" id="{98423FC2-7203-AFE9-0B7F-9C6F89D95477}"/>
              </a:ext>
            </a:extLst>
          </p:cNvPr>
          <p:cNvSpPr txBox="1">
            <a:spLocks/>
          </p:cNvSpPr>
          <p:nvPr/>
        </p:nvSpPr>
        <p:spPr>
          <a:xfrm>
            <a:off x="2960341" y="4523176"/>
            <a:ext cx="1657380"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Cuckooing</a:t>
            </a:r>
          </a:p>
        </p:txBody>
      </p:sp>
      <p:sp>
        <p:nvSpPr>
          <p:cNvPr id="23" name="Content Placeholder 3">
            <a:extLst>
              <a:ext uri="{FF2B5EF4-FFF2-40B4-BE49-F238E27FC236}">
                <a16:creationId xmlns:a16="http://schemas.microsoft.com/office/drawing/2014/main" id="{ADC4EFD3-BAA8-4036-3EA4-8BD19C27FCE3}"/>
              </a:ext>
            </a:extLst>
          </p:cNvPr>
          <p:cNvSpPr txBox="1">
            <a:spLocks/>
          </p:cNvSpPr>
          <p:nvPr/>
        </p:nvSpPr>
        <p:spPr>
          <a:xfrm>
            <a:off x="2410041" y="3249361"/>
            <a:ext cx="1555569"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County Lines</a:t>
            </a:r>
          </a:p>
        </p:txBody>
      </p:sp>
      <p:sp>
        <p:nvSpPr>
          <p:cNvPr id="24" name="Content Placeholder 3">
            <a:extLst>
              <a:ext uri="{FF2B5EF4-FFF2-40B4-BE49-F238E27FC236}">
                <a16:creationId xmlns:a16="http://schemas.microsoft.com/office/drawing/2014/main" id="{C1288325-CABA-ADB4-66DD-37147F18E213}"/>
              </a:ext>
            </a:extLst>
          </p:cNvPr>
          <p:cNvSpPr txBox="1">
            <a:spLocks/>
          </p:cNvSpPr>
          <p:nvPr/>
        </p:nvSpPr>
        <p:spPr>
          <a:xfrm>
            <a:off x="2719677" y="1920363"/>
            <a:ext cx="1555569"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Squaring</a:t>
            </a:r>
          </a:p>
        </p:txBody>
      </p:sp>
      <p:sp>
        <p:nvSpPr>
          <p:cNvPr id="25" name="Content Placeholder 3">
            <a:extLst>
              <a:ext uri="{FF2B5EF4-FFF2-40B4-BE49-F238E27FC236}">
                <a16:creationId xmlns:a16="http://schemas.microsoft.com/office/drawing/2014/main" id="{C9F644FA-487D-5288-04FF-A37B375FD7CA}"/>
              </a:ext>
            </a:extLst>
          </p:cNvPr>
          <p:cNvSpPr txBox="1">
            <a:spLocks/>
          </p:cNvSpPr>
          <p:nvPr/>
        </p:nvSpPr>
        <p:spPr>
          <a:xfrm>
            <a:off x="3876580" y="937985"/>
            <a:ext cx="1555569" cy="1332047"/>
          </a:xfrm>
          <a:prstGeom prst="ellipse">
            <a:avLst/>
          </a:prstGeom>
          <a:solidFill>
            <a:srgbClr val="6B2F8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1800" b="1" dirty="0">
                <a:solidFill>
                  <a:srgbClr val="FFFFFF"/>
                </a:solidFill>
              </a:rPr>
              <a:t>ALWSPA</a:t>
            </a:r>
          </a:p>
        </p:txBody>
      </p:sp>
      <p:pic>
        <p:nvPicPr>
          <p:cNvPr id="3" name="Picture 2" descr="Icon&#10;&#10;Description automatically generated">
            <a:extLst>
              <a:ext uri="{FF2B5EF4-FFF2-40B4-BE49-F238E27FC236}">
                <a16:creationId xmlns:a16="http://schemas.microsoft.com/office/drawing/2014/main" id="{5AD204A8-6125-71CF-21A5-A06FBC34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152" y="0"/>
            <a:ext cx="1356847" cy="1356847"/>
          </a:xfrm>
          <a:prstGeom prst="rect">
            <a:avLst/>
          </a:prstGeom>
        </p:spPr>
      </p:pic>
    </p:spTree>
    <p:extLst>
      <p:ext uri="{BB962C8B-B14F-4D97-AF65-F5344CB8AC3E}">
        <p14:creationId xmlns:p14="http://schemas.microsoft.com/office/powerpoint/2010/main" val="6565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CF70-249B-221F-5D16-502C4684B487}"/>
              </a:ext>
            </a:extLst>
          </p:cNvPr>
          <p:cNvSpPr>
            <a:spLocks noGrp="1"/>
          </p:cNvSpPr>
          <p:nvPr>
            <p:ph type="title"/>
          </p:nvPr>
        </p:nvSpPr>
        <p:spPr>
          <a:xfrm>
            <a:off x="454742" y="214352"/>
            <a:ext cx="10515600" cy="1325563"/>
          </a:xfrm>
        </p:spPr>
        <p:txBody>
          <a:bodyPr/>
          <a:lstStyle/>
          <a:p>
            <a:r>
              <a:rPr lang="en-GB" b="1" dirty="0">
                <a:solidFill>
                  <a:srgbClr val="7030A0"/>
                </a:solidFill>
              </a:rPr>
              <a:t>Abuse Linked to Witchcraft and Spiritual Possession Accusation.</a:t>
            </a:r>
          </a:p>
        </p:txBody>
      </p:sp>
      <p:sp>
        <p:nvSpPr>
          <p:cNvPr id="3" name="Content Placeholder 2">
            <a:extLst>
              <a:ext uri="{FF2B5EF4-FFF2-40B4-BE49-F238E27FC236}">
                <a16:creationId xmlns:a16="http://schemas.microsoft.com/office/drawing/2014/main" id="{9E6144C1-C08B-4C77-BD44-2F82C1D9D4C9}"/>
              </a:ext>
            </a:extLst>
          </p:cNvPr>
          <p:cNvSpPr>
            <a:spLocks noGrp="1"/>
          </p:cNvSpPr>
          <p:nvPr>
            <p:ph idx="1"/>
          </p:nvPr>
        </p:nvSpPr>
        <p:spPr>
          <a:xfrm>
            <a:off x="838199" y="1825625"/>
            <a:ext cx="5188889" cy="4726250"/>
          </a:xfrm>
        </p:spPr>
        <p:txBody>
          <a:bodyPr>
            <a:normAutofit fontScale="92500" lnSpcReduction="20000"/>
          </a:bodyPr>
          <a:lstStyle/>
          <a:p>
            <a:r>
              <a:rPr lang="en-GB" sz="2800" i="1" dirty="0">
                <a:solidFill>
                  <a:srgbClr val="7030A0"/>
                </a:solidFill>
              </a:rPr>
              <a:t>The abuse of one person by  another, in the belief they are evil, possessed, or a witch.  </a:t>
            </a:r>
          </a:p>
          <a:p>
            <a:r>
              <a:rPr lang="en-GB" sz="2800" i="1" dirty="0">
                <a:solidFill>
                  <a:srgbClr val="7030A0"/>
                </a:solidFill>
              </a:rPr>
              <a:t>The abuse involves torture, starving, drowning, burning – anything in order to ‘remove’ what the abuser considers is evil spirit from the person they believe to be possessed.</a:t>
            </a:r>
          </a:p>
          <a:p>
            <a:r>
              <a:rPr lang="en-GB" sz="2800" i="1" dirty="0">
                <a:solidFill>
                  <a:srgbClr val="7030A0"/>
                </a:solidFill>
              </a:rPr>
              <a:t>Used heavily in Human trafficking, Modern Slavery and Controlling Coercive Behaviour within Nigerian OCG’s – JUJU or </a:t>
            </a:r>
            <a:r>
              <a:rPr lang="en-GB" sz="2800" i="1" dirty="0" err="1">
                <a:solidFill>
                  <a:srgbClr val="7030A0"/>
                </a:solidFill>
              </a:rPr>
              <a:t>Kindoki</a:t>
            </a:r>
            <a:r>
              <a:rPr lang="en-GB" sz="2800" i="1" dirty="0">
                <a:solidFill>
                  <a:srgbClr val="7030A0"/>
                </a:solidFill>
              </a:rPr>
              <a:t> Rituals</a:t>
            </a:r>
          </a:p>
          <a:p>
            <a:r>
              <a:rPr lang="en-GB" i="1" dirty="0">
                <a:solidFill>
                  <a:srgbClr val="7030A0"/>
                </a:solidFill>
              </a:rPr>
              <a:t>Brazil – Black Magic Sexual Exploitation</a:t>
            </a:r>
            <a:endParaRPr lang="en-GB" sz="2800" i="1" dirty="0">
              <a:solidFill>
                <a:srgbClr val="7030A0"/>
              </a:solidFill>
            </a:endParaRPr>
          </a:p>
          <a:p>
            <a:endParaRPr lang="en-GB" dirty="0"/>
          </a:p>
        </p:txBody>
      </p:sp>
      <p:pic>
        <p:nvPicPr>
          <p:cNvPr id="6" name="Picture 5">
            <a:extLst>
              <a:ext uri="{FF2B5EF4-FFF2-40B4-BE49-F238E27FC236}">
                <a16:creationId xmlns:a16="http://schemas.microsoft.com/office/drawing/2014/main" id="{90D50335-55A3-EF91-EA22-3A5C2D84501C}"/>
              </a:ext>
            </a:extLst>
          </p:cNvPr>
          <p:cNvPicPr>
            <a:picLocks noChangeAspect="1"/>
          </p:cNvPicPr>
          <p:nvPr/>
        </p:nvPicPr>
        <p:blipFill rotWithShape="1">
          <a:blip r:embed="rId2"/>
          <a:srcRect l="7666" t="17306" r="36333" b="26667"/>
          <a:stretch/>
        </p:blipFill>
        <p:spPr>
          <a:xfrm>
            <a:off x="6445188" y="1178658"/>
            <a:ext cx="5646197" cy="2368591"/>
          </a:xfrm>
          <a:prstGeom prst="rect">
            <a:avLst/>
          </a:prstGeom>
        </p:spPr>
      </p:pic>
      <p:pic>
        <p:nvPicPr>
          <p:cNvPr id="9220" name="Picture 4" descr="Voodoo-Using U.K. Nurse Sentenced For Trafficking Nigerian Women : NPR">
            <a:extLst>
              <a:ext uri="{FF2B5EF4-FFF2-40B4-BE49-F238E27FC236}">
                <a16:creationId xmlns:a16="http://schemas.microsoft.com/office/drawing/2014/main" id="{841BE747-C2E5-890C-FD98-A49101353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187" y="3547248"/>
            <a:ext cx="5646197" cy="3096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a:extLst>
              <a:ext uri="{FF2B5EF4-FFF2-40B4-BE49-F238E27FC236}">
                <a16:creationId xmlns:a16="http://schemas.microsoft.com/office/drawing/2014/main" id="{8E8E96F0-590D-3082-DD5C-BBA0191BD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222" y="0"/>
            <a:ext cx="1088778" cy="1088778"/>
          </a:xfrm>
          <a:prstGeom prst="rect">
            <a:avLst/>
          </a:prstGeom>
        </p:spPr>
      </p:pic>
    </p:spTree>
    <p:extLst>
      <p:ext uri="{BB962C8B-B14F-4D97-AF65-F5344CB8AC3E}">
        <p14:creationId xmlns:p14="http://schemas.microsoft.com/office/powerpoint/2010/main" val="19381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fade">
                                      <p:cBhvr>
                                        <p:cTn id="3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4B1ABDA-A4B2-1B9C-404C-D1D8C900F1AF}"/>
              </a:ext>
            </a:extLst>
          </p:cNvPr>
          <p:cNvPicPr>
            <a:picLocks noGrp="1" noChangeAspect="1"/>
          </p:cNvPicPr>
          <p:nvPr>
            <p:ph idx="1"/>
          </p:nvPr>
        </p:nvPicPr>
        <p:blipFill rotWithShape="1">
          <a:blip r:embed="rId3"/>
          <a:srcRect l="23560" t="53191" r="33905" b="6812"/>
          <a:stretch/>
        </p:blipFill>
        <p:spPr>
          <a:xfrm>
            <a:off x="1" y="0"/>
            <a:ext cx="6584204" cy="3687417"/>
          </a:xfrm>
          <a:prstGeom prst="rect">
            <a:avLst/>
          </a:prstGeom>
        </p:spPr>
      </p:pic>
      <p:pic>
        <p:nvPicPr>
          <p:cNvPr id="5" name="Picture 4">
            <a:extLst>
              <a:ext uri="{FF2B5EF4-FFF2-40B4-BE49-F238E27FC236}">
                <a16:creationId xmlns:a16="http://schemas.microsoft.com/office/drawing/2014/main" id="{6432DEC3-F8D4-8AF9-AB29-5C6A39D7306D}"/>
              </a:ext>
            </a:extLst>
          </p:cNvPr>
          <p:cNvPicPr>
            <a:picLocks noChangeAspect="1"/>
          </p:cNvPicPr>
          <p:nvPr/>
        </p:nvPicPr>
        <p:blipFill rotWithShape="1">
          <a:blip r:embed="rId4"/>
          <a:srcRect l="17338" t="23044" r="17336" b="7246"/>
          <a:stretch/>
        </p:blipFill>
        <p:spPr>
          <a:xfrm>
            <a:off x="11593" y="3548401"/>
            <a:ext cx="5513706" cy="3309599"/>
          </a:xfrm>
          <a:prstGeom prst="rect">
            <a:avLst/>
          </a:prstGeom>
        </p:spPr>
      </p:pic>
      <p:pic>
        <p:nvPicPr>
          <p:cNvPr id="7" name="Picture 6">
            <a:extLst>
              <a:ext uri="{FF2B5EF4-FFF2-40B4-BE49-F238E27FC236}">
                <a16:creationId xmlns:a16="http://schemas.microsoft.com/office/drawing/2014/main" id="{E1223A96-217E-63BD-7C52-366CB719A4C6}"/>
              </a:ext>
            </a:extLst>
          </p:cNvPr>
          <p:cNvPicPr>
            <a:picLocks noChangeAspect="1"/>
          </p:cNvPicPr>
          <p:nvPr/>
        </p:nvPicPr>
        <p:blipFill rotWithShape="1">
          <a:blip r:embed="rId5"/>
          <a:srcRect l="8973" t="10725" r="38533" b="10724"/>
          <a:stretch/>
        </p:blipFill>
        <p:spPr>
          <a:xfrm>
            <a:off x="5594212" y="-1"/>
            <a:ext cx="5513706" cy="4591491"/>
          </a:xfrm>
          <a:prstGeom prst="rect">
            <a:avLst/>
          </a:prstGeom>
        </p:spPr>
      </p:pic>
      <p:pic>
        <p:nvPicPr>
          <p:cNvPr id="11" name="Picture 10">
            <a:extLst>
              <a:ext uri="{FF2B5EF4-FFF2-40B4-BE49-F238E27FC236}">
                <a16:creationId xmlns:a16="http://schemas.microsoft.com/office/drawing/2014/main" id="{85A09567-04E8-6A0F-1199-30F52BCE9E06}"/>
              </a:ext>
            </a:extLst>
          </p:cNvPr>
          <p:cNvPicPr>
            <a:picLocks noChangeAspect="1"/>
          </p:cNvPicPr>
          <p:nvPr/>
        </p:nvPicPr>
        <p:blipFill rotWithShape="1">
          <a:blip r:embed="rId6"/>
          <a:srcRect l="8436" t="24027" r="51876" b="32917"/>
          <a:stretch/>
        </p:blipFill>
        <p:spPr>
          <a:xfrm>
            <a:off x="5525299" y="3971764"/>
            <a:ext cx="6567309" cy="2841140"/>
          </a:xfrm>
          <a:prstGeom prst="rect">
            <a:avLst/>
          </a:prstGeom>
        </p:spPr>
      </p:pic>
      <p:pic>
        <p:nvPicPr>
          <p:cNvPr id="2" name="Picture 1" descr="Icon&#10;&#10;Description automatically generated">
            <a:extLst>
              <a:ext uri="{FF2B5EF4-FFF2-40B4-BE49-F238E27FC236}">
                <a16:creationId xmlns:a16="http://schemas.microsoft.com/office/drawing/2014/main" id="{6A1CD23A-D2FF-6FF7-28B0-FA471C025C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7918" y="0"/>
            <a:ext cx="1084082" cy="1084082"/>
          </a:xfrm>
          <a:prstGeom prst="rect">
            <a:avLst/>
          </a:prstGeom>
        </p:spPr>
      </p:pic>
    </p:spTree>
    <p:extLst>
      <p:ext uri="{BB962C8B-B14F-4D97-AF65-F5344CB8AC3E}">
        <p14:creationId xmlns:p14="http://schemas.microsoft.com/office/powerpoint/2010/main" val="11990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068ED-C5B5-2317-8B24-91AC7424D645}"/>
              </a:ext>
            </a:extLst>
          </p:cNvPr>
          <p:cNvPicPr>
            <a:picLocks noChangeAspect="1"/>
          </p:cNvPicPr>
          <p:nvPr/>
        </p:nvPicPr>
        <p:blipFill rotWithShape="1">
          <a:blip r:embed="rId2"/>
          <a:srcRect l="3975" t="27252" r="65748" b="4147"/>
          <a:stretch/>
        </p:blipFill>
        <p:spPr>
          <a:xfrm>
            <a:off x="0" y="5720"/>
            <a:ext cx="6241774" cy="6752889"/>
          </a:xfrm>
          <a:prstGeom prst="rect">
            <a:avLst/>
          </a:prstGeom>
        </p:spPr>
      </p:pic>
      <p:pic>
        <p:nvPicPr>
          <p:cNvPr id="6" name="Picture 5">
            <a:extLst>
              <a:ext uri="{FF2B5EF4-FFF2-40B4-BE49-F238E27FC236}">
                <a16:creationId xmlns:a16="http://schemas.microsoft.com/office/drawing/2014/main" id="{5C177241-E923-705F-2FF1-E1A1B151AA15}"/>
              </a:ext>
            </a:extLst>
          </p:cNvPr>
          <p:cNvPicPr>
            <a:picLocks noChangeAspect="1"/>
          </p:cNvPicPr>
          <p:nvPr/>
        </p:nvPicPr>
        <p:blipFill rotWithShape="1">
          <a:blip r:embed="rId3"/>
          <a:srcRect l="5869" t="15392" r="67392" b="10406"/>
          <a:stretch/>
        </p:blipFill>
        <p:spPr>
          <a:xfrm>
            <a:off x="6212620" y="49695"/>
            <a:ext cx="5979380" cy="6758609"/>
          </a:xfrm>
          <a:prstGeom prst="rect">
            <a:avLst/>
          </a:prstGeom>
        </p:spPr>
      </p:pic>
    </p:spTree>
    <p:extLst>
      <p:ext uri="{BB962C8B-B14F-4D97-AF65-F5344CB8AC3E}">
        <p14:creationId xmlns:p14="http://schemas.microsoft.com/office/powerpoint/2010/main" val="13345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ACE7-342E-4F1B-9B76-091601425F4F}"/>
              </a:ext>
            </a:extLst>
          </p:cNvPr>
          <p:cNvSpPr>
            <a:spLocks noGrp="1"/>
          </p:cNvSpPr>
          <p:nvPr>
            <p:ph type="ctrTitle"/>
          </p:nvPr>
        </p:nvSpPr>
        <p:spPr>
          <a:xfrm>
            <a:off x="153021" y="64526"/>
            <a:ext cx="3127508" cy="825691"/>
          </a:xfrm>
        </p:spPr>
        <p:txBody>
          <a:bodyPr vert="horz" lIns="91440" tIns="45720" rIns="91440" bIns="45720" rtlCol="0">
            <a:normAutofit fontScale="90000"/>
          </a:bodyPr>
          <a:lstStyle/>
          <a:p>
            <a:r>
              <a:rPr lang="en-US" sz="6600" b="1" dirty="0">
                <a:solidFill>
                  <a:srgbClr val="7030A0"/>
                </a:solidFill>
              </a:rPr>
              <a:t>Statistics</a:t>
            </a:r>
          </a:p>
        </p:txBody>
      </p:sp>
      <p:sp>
        <p:nvSpPr>
          <p:cNvPr id="6" name="AutoShape 6" descr="A close up of a logo&#10;&#10;Description automatically generated">
            <a:extLst>
              <a:ext uri="{FF2B5EF4-FFF2-40B4-BE49-F238E27FC236}">
                <a16:creationId xmlns:a16="http://schemas.microsoft.com/office/drawing/2014/main" id="{3901C605-507F-4289-A922-0B7D78A269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Content Placeholder 3">
            <a:extLst>
              <a:ext uri="{FF2B5EF4-FFF2-40B4-BE49-F238E27FC236}">
                <a16:creationId xmlns:a16="http://schemas.microsoft.com/office/drawing/2014/main" id="{64F7EE04-C89F-E0EE-9AE5-B321B4E2B946}"/>
              </a:ext>
            </a:extLst>
          </p:cNvPr>
          <p:cNvSpPr txBox="1">
            <a:spLocks/>
          </p:cNvSpPr>
          <p:nvPr/>
        </p:nvSpPr>
        <p:spPr>
          <a:xfrm>
            <a:off x="8255551" y="3276600"/>
            <a:ext cx="3544746" cy="3247037"/>
          </a:xfrm>
          <a:prstGeom prst="ellipse">
            <a:avLst/>
          </a:prstGeom>
          <a:solidFill>
            <a:srgbClr val="D714DC"/>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4000" b="1" dirty="0">
                <a:solidFill>
                  <a:srgbClr val="FFFFFF"/>
                </a:solidFill>
              </a:rPr>
              <a:t>County Lines </a:t>
            </a:r>
          </a:p>
          <a:p>
            <a:pPr marL="0" indent="0" algn="ctr" defTabSz="1375467">
              <a:buFont typeface="Arial" panose="020B0604020202020204" pitchFamily="34" charset="0"/>
              <a:buNone/>
              <a:defRPr/>
            </a:pPr>
            <a:r>
              <a:rPr lang="en-GB" sz="4000" b="1" dirty="0">
                <a:solidFill>
                  <a:srgbClr val="FFFFFF"/>
                </a:solidFill>
              </a:rPr>
              <a:t>31%</a:t>
            </a:r>
          </a:p>
        </p:txBody>
      </p:sp>
      <p:sp>
        <p:nvSpPr>
          <p:cNvPr id="8" name="Content Placeholder 3">
            <a:extLst>
              <a:ext uri="{FF2B5EF4-FFF2-40B4-BE49-F238E27FC236}">
                <a16:creationId xmlns:a16="http://schemas.microsoft.com/office/drawing/2014/main" id="{7620432F-4918-DDE3-C865-52D31AE6CCFB}"/>
              </a:ext>
            </a:extLst>
          </p:cNvPr>
          <p:cNvSpPr txBox="1">
            <a:spLocks/>
          </p:cNvSpPr>
          <p:nvPr/>
        </p:nvSpPr>
        <p:spPr>
          <a:xfrm>
            <a:off x="-1" y="1009099"/>
            <a:ext cx="4715123" cy="4946428"/>
          </a:xfrm>
          <a:prstGeom prst="ellipse">
            <a:avLst/>
          </a:prstGeom>
          <a:solidFill>
            <a:srgbClr val="00B05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endParaRPr lang="en-GB" sz="4400" b="1" dirty="0">
              <a:solidFill>
                <a:srgbClr val="FFFFFF"/>
              </a:solidFill>
            </a:endParaRPr>
          </a:p>
          <a:p>
            <a:pPr marL="0" indent="0" algn="ctr" defTabSz="1375467">
              <a:buFont typeface="Arial" panose="020B0604020202020204" pitchFamily="34" charset="0"/>
              <a:buNone/>
              <a:defRPr/>
            </a:pPr>
            <a:endParaRPr lang="en-GB" sz="4400" b="1" dirty="0">
              <a:solidFill>
                <a:srgbClr val="FFFFFF"/>
              </a:solidFill>
            </a:endParaRPr>
          </a:p>
          <a:p>
            <a:pPr marL="0" indent="0" algn="ctr" defTabSz="1375467">
              <a:buFont typeface="Arial" panose="020B0604020202020204" pitchFamily="34" charset="0"/>
              <a:buNone/>
              <a:defRPr/>
            </a:pPr>
            <a:endParaRPr lang="en-GB" sz="4400" b="1" dirty="0">
              <a:solidFill>
                <a:srgbClr val="FFFFFF"/>
              </a:solidFill>
            </a:endParaRPr>
          </a:p>
          <a:p>
            <a:pPr marL="0" indent="0" algn="ctr" defTabSz="1375467">
              <a:buFont typeface="Arial" panose="020B0604020202020204" pitchFamily="34" charset="0"/>
              <a:buNone/>
              <a:defRPr/>
            </a:pPr>
            <a:endParaRPr lang="en-GB" sz="4400" b="1" dirty="0">
              <a:solidFill>
                <a:srgbClr val="FFFFFF"/>
              </a:solidFill>
            </a:endParaRPr>
          </a:p>
          <a:p>
            <a:pPr marL="0" indent="0" algn="ctr" defTabSz="1375467">
              <a:buFont typeface="Arial" panose="020B0604020202020204" pitchFamily="34" charset="0"/>
              <a:buNone/>
              <a:defRPr/>
            </a:pPr>
            <a:endParaRPr lang="en-GB" sz="4400" b="1" dirty="0">
              <a:solidFill>
                <a:srgbClr val="FFFFFF"/>
              </a:solidFill>
            </a:endParaRPr>
          </a:p>
          <a:p>
            <a:pPr marL="0" indent="0" algn="ctr" defTabSz="1375467">
              <a:buFont typeface="Arial" panose="020B0604020202020204" pitchFamily="34" charset="0"/>
              <a:buNone/>
              <a:defRPr/>
            </a:pPr>
            <a:r>
              <a:rPr lang="en-GB" sz="4400" b="1" dirty="0">
                <a:solidFill>
                  <a:srgbClr val="FFFFFF"/>
                </a:solidFill>
              </a:rPr>
              <a:t>79% Male </a:t>
            </a:r>
          </a:p>
        </p:txBody>
      </p:sp>
      <p:sp>
        <p:nvSpPr>
          <p:cNvPr id="9" name="Content Placeholder 3">
            <a:extLst>
              <a:ext uri="{FF2B5EF4-FFF2-40B4-BE49-F238E27FC236}">
                <a16:creationId xmlns:a16="http://schemas.microsoft.com/office/drawing/2014/main" id="{81F17C35-CC8F-EFAA-7CDA-FF92A8FCC96A}"/>
              </a:ext>
            </a:extLst>
          </p:cNvPr>
          <p:cNvSpPr txBox="1">
            <a:spLocks/>
          </p:cNvSpPr>
          <p:nvPr/>
        </p:nvSpPr>
        <p:spPr>
          <a:xfrm>
            <a:off x="8825777" y="172498"/>
            <a:ext cx="2974520" cy="2932256"/>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4800" b="1" dirty="0">
                <a:solidFill>
                  <a:srgbClr val="FFFFFF"/>
                </a:solidFill>
              </a:rPr>
              <a:t>34%</a:t>
            </a:r>
          </a:p>
        </p:txBody>
      </p:sp>
      <p:sp>
        <p:nvSpPr>
          <p:cNvPr id="10" name="Content Placeholder 3">
            <a:extLst>
              <a:ext uri="{FF2B5EF4-FFF2-40B4-BE49-F238E27FC236}">
                <a16:creationId xmlns:a16="http://schemas.microsoft.com/office/drawing/2014/main" id="{62847BD1-C830-CF51-A17D-0D6536DD74A0}"/>
              </a:ext>
            </a:extLst>
          </p:cNvPr>
          <p:cNvSpPr txBox="1">
            <a:spLocks/>
          </p:cNvSpPr>
          <p:nvPr/>
        </p:nvSpPr>
        <p:spPr>
          <a:xfrm>
            <a:off x="5143115" y="172498"/>
            <a:ext cx="1427710" cy="1267699"/>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2000" b="1" dirty="0">
                <a:solidFill>
                  <a:srgbClr val="FFFFFF"/>
                </a:solidFill>
              </a:rPr>
              <a:t>6%</a:t>
            </a:r>
          </a:p>
        </p:txBody>
      </p:sp>
      <p:sp>
        <p:nvSpPr>
          <p:cNvPr id="11" name="Content Placeholder 3">
            <a:extLst>
              <a:ext uri="{FF2B5EF4-FFF2-40B4-BE49-F238E27FC236}">
                <a16:creationId xmlns:a16="http://schemas.microsoft.com/office/drawing/2014/main" id="{29C9CDB8-71BE-4CDB-51DF-3AD7EA8FECFF}"/>
              </a:ext>
            </a:extLst>
          </p:cNvPr>
          <p:cNvSpPr txBox="1">
            <a:spLocks/>
          </p:cNvSpPr>
          <p:nvPr/>
        </p:nvSpPr>
        <p:spPr>
          <a:xfrm>
            <a:off x="6654243" y="172498"/>
            <a:ext cx="1992712" cy="2012486"/>
          </a:xfrm>
          <a:prstGeom prst="ellipse">
            <a:avLst/>
          </a:prstGeom>
          <a:solidFill>
            <a:srgbClr val="00B0F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Font typeface="Arial" panose="020B0604020202020204" pitchFamily="34" charset="0"/>
              <a:buNone/>
              <a:defRPr/>
            </a:pPr>
            <a:r>
              <a:rPr lang="en-GB" sz="3600" b="1" dirty="0">
                <a:solidFill>
                  <a:srgbClr val="FFFFFF"/>
                </a:solidFill>
              </a:rPr>
              <a:t>15%</a:t>
            </a:r>
          </a:p>
        </p:txBody>
      </p:sp>
      <p:sp>
        <p:nvSpPr>
          <p:cNvPr id="14" name="Content Placeholder 3">
            <a:extLst>
              <a:ext uri="{FF2B5EF4-FFF2-40B4-BE49-F238E27FC236}">
                <a16:creationId xmlns:a16="http://schemas.microsoft.com/office/drawing/2014/main" id="{2742F899-D9DF-0825-60D5-55C0B2AA236A}"/>
              </a:ext>
            </a:extLst>
          </p:cNvPr>
          <p:cNvSpPr txBox="1">
            <a:spLocks/>
          </p:cNvSpPr>
          <p:nvPr/>
        </p:nvSpPr>
        <p:spPr>
          <a:xfrm>
            <a:off x="278296" y="1092268"/>
            <a:ext cx="4134678" cy="3463829"/>
          </a:xfrm>
          <a:prstGeom prst="ellipse">
            <a:avLst/>
          </a:prstGeom>
          <a:solidFill>
            <a:schemeClr val="accent2">
              <a:lumMod val="75000"/>
            </a:scheme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None/>
              <a:defRPr/>
            </a:pPr>
            <a:r>
              <a:rPr lang="en-GB" sz="4800" b="1" dirty="0">
                <a:solidFill>
                  <a:srgbClr val="FFFFFF"/>
                </a:solidFill>
              </a:rPr>
              <a:t>82%</a:t>
            </a:r>
          </a:p>
          <a:p>
            <a:pPr marL="0" indent="0" algn="ctr" defTabSz="1375467">
              <a:buNone/>
              <a:defRPr/>
            </a:pPr>
            <a:r>
              <a:rPr lang="en-GB" sz="4800" b="1" dirty="0">
                <a:solidFill>
                  <a:srgbClr val="FFFFFF"/>
                </a:solidFill>
              </a:rPr>
              <a:t> </a:t>
            </a:r>
            <a:r>
              <a:rPr lang="en-GB" sz="2600" b="1" dirty="0">
                <a:solidFill>
                  <a:srgbClr val="FFFFFF"/>
                </a:solidFill>
              </a:rPr>
              <a:t>15 – 17 years</a:t>
            </a:r>
          </a:p>
        </p:txBody>
      </p:sp>
      <p:sp>
        <p:nvSpPr>
          <p:cNvPr id="17" name="Content Placeholder 3">
            <a:extLst>
              <a:ext uri="{FF2B5EF4-FFF2-40B4-BE49-F238E27FC236}">
                <a16:creationId xmlns:a16="http://schemas.microsoft.com/office/drawing/2014/main" id="{237FF113-C30F-F5DA-6762-76BE8D4EDCDF}"/>
              </a:ext>
            </a:extLst>
          </p:cNvPr>
          <p:cNvSpPr txBox="1">
            <a:spLocks/>
          </p:cNvSpPr>
          <p:nvPr/>
        </p:nvSpPr>
        <p:spPr>
          <a:xfrm>
            <a:off x="5530387" y="4356082"/>
            <a:ext cx="2567309" cy="2279362"/>
          </a:xfrm>
          <a:prstGeom prst="ellipse">
            <a:avLst/>
          </a:prstGeom>
          <a:solidFill>
            <a:srgbClr val="7030A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1375467">
              <a:buNone/>
              <a:defRPr/>
            </a:pPr>
            <a:endParaRPr lang="en-GB" sz="4400" b="1" dirty="0">
              <a:solidFill>
                <a:srgbClr val="FFFFFF"/>
              </a:solidFill>
            </a:endParaRPr>
          </a:p>
          <a:p>
            <a:pPr marL="0" indent="0" algn="ctr" defTabSz="1375467">
              <a:buNone/>
              <a:defRPr/>
            </a:pPr>
            <a:r>
              <a:rPr lang="en-GB" sz="4400" b="1" dirty="0">
                <a:solidFill>
                  <a:srgbClr val="FFFFFF"/>
                </a:solidFill>
              </a:rPr>
              <a:t>99%</a:t>
            </a:r>
          </a:p>
          <a:p>
            <a:pPr marL="0" indent="0" algn="ctr" defTabSz="1375467">
              <a:buFont typeface="Arial" panose="020B0604020202020204" pitchFamily="34" charset="0"/>
              <a:buNone/>
              <a:defRPr/>
            </a:pPr>
            <a:endParaRPr lang="en-GB" sz="4400" b="1" dirty="0">
              <a:solidFill>
                <a:srgbClr val="FFFFFF"/>
              </a:solidFill>
            </a:endParaRPr>
          </a:p>
        </p:txBody>
      </p:sp>
    </p:spTree>
    <p:extLst>
      <p:ext uri="{BB962C8B-B14F-4D97-AF65-F5344CB8AC3E}">
        <p14:creationId xmlns:p14="http://schemas.microsoft.com/office/powerpoint/2010/main" val="35839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ACE7-342E-4F1B-9B76-091601425F4F}"/>
              </a:ext>
            </a:extLst>
          </p:cNvPr>
          <p:cNvSpPr>
            <a:spLocks noGrp="1"/>
          </p:cNvSpPr>
          <p:nvPr>
            <p:ph type="ctrTitle"/>
          </p:nvPr>
        </p:nvSpPr>
        <p:spPr>
          <a:xfrm>
            <a:off x="6428231" y="365760"/>
            <a:ext cx="5633195" cy="1290320"/>
          </a:xfrm>
        </p:spPr>
        <p:txBody>
          <a:bodyPr vert="horz" lIns="91440" tIns="45720" rIns="91440" bIns="45720" rtlCol="0" anchor="b">
            <a:noAutofit/>
          </a:bodyPr>
          <a:lstStyle/>
          <a:p>
            <a:pPr algn="l"/>
            <a:r>
              <a:rPr lang="en-US" sz="4800" b="1" dirty="0">
                <a:solidFill>
                  <a:srgbClr val="7030A0"/>
                </a:solidFill>
              </a:rPr>
              <a:t>NRM – National Referral Mechanism</a:t>
            </a:r>
          </a:p>
        </p:txBody>
      </p:sp>
      <p:pic>
        <p:nvPicPr>
          <p:cNvPr id="2053" name="Picture 5" descr="About | TACT | Transnational referral mechanism Model">
            <a:extLst>
              <a:ext uri="{FF2B5EF4-FFF2-40B4-BE49-F238E27FC236}">
                <a16:creationId xmlns:a16="http://schemas.microsoft.com/office/drawing/2014/main" id="{8A62992D-A138-8F1C-750A-85C67A1C7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5" r="3114" b="-1"/>
          <a:stretch/>
        </p:blipFill>
        <p:spPr bwMode="auto">
          <a:xfrm>
            <a:off x="324469" y="346633"/>
            <a:ext cx="5403894" cy="618138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3A976FB-9BB5-4ADD-83F4-26D34C259773}"/>
              </a:ext>
            </a:extLst>
          </p:cNvPr>
          <p:cNvSpPr>
            <a:spLocks noGrp="1"/>
          </p:cNvSpPr>
          <p:nvPr>
            <p:ph type="subTitle" idx="1"/>
          </p:nvPr>
        </p:nvSpPr>
        <p:spPr>
          <a:xfrm>
            <a:off x="6234330" y="1740408"/>
            <a:ext cx="5633197" cy="4904232"/>
          </a:xfrm>
        </p:spPr>
        <p:txBody>
          <a:bodyPr vert="horz" lIns="91440" tIns="45720" rIns="91440" bIns="45720" rtlCol="0" anchor="t">
            <a:normAutofit/>
          </a:bodyPr>
          <a:lstStyle/>
          <a:p>
            <a:pPr marL="285750" indent="-228600" algn="l">
              <a:buFont typeface="Arial" panose="020B0604020202020204" pitchFamily="34" charset="0"/>
              <a:buChar char="•"/>
            </a:pPr>
            <a:r>
              <a:rPr lang="en-US" dirty="0">
                <a:solidFill>
                  <a:srgbClr val="7030A0"/>
                </a:solidFill>
              </a:rPr>
              <a:t>The NRM is a framework for identifying and referring potential victims of slavery and ensuring the receive the appropriate support.</a:t>
            </a:r>
          </a:p>
          <a:p>
            <a:pPr marL="285750" indent="-228600" algn="l">
              <a:buFont typeface="Arial" panose="020B0604020202020204" pitchFamily="34" charset="0"/>
              <a:buChar char="•"/>
            </a:pPr>
            <a:r>
              <a:rPr lang="en-US" dirty="0">
                <a:solidFill>
                  <a:srgbClr val="7030A0"/>
                </a:solidFill>
              </a:rPr>
              <a:t>Once referred to the NRM the time taken by service. providers such as Palm Cove Society can range from </a:t>
            </a:r>
            <a:r>
              <a:rPr lang="en-US" b="1" dirty="0">
                <a:solidFill>
                  <a:srgbClr val="7030A0"/>
                </a:solidFill>
              </a:rPr>
              <a:t>30 days </a:t>
            </a:r>
            <a:r>
              <a:rPr lang="en-US" dirty="0">
                <a:solidFill>
                  <a:srgbClr val="7030A0"/>
                </a:solidFill>
              </a:rPr>
              <a:t>to 3 years in extreme cases, </a:t>
            </a:r>
            <a:r>
              <a:rPr lang="en-US" b="1" i="1" dirty="0">
                <a:solidFill>
                  <a:srgbClr val="7030A0"/>
                </a:solidFill>
              </a:rPr>
              <a:t>(av 561 days).</a:t>
            </a:r>
          </a:p>
          <a:p>
            <a:pPr marL="285750" indent="-228600" algn="l">
              <a:buFont typeface="Arial" panose="020B0604020202020204" pitchFamily="34" charset="0"/>
              <a:buChar char="•"/>
            </a:pPr>
            <a:r>
              <a:rPr lang="en-US" dirty="0">
                <a:solidFill>
                  <a:srgbClr val="7030A0"/>
                </a:solidFill>
              </a:rPr>
              <a:t>All the time they are being </a:t>
            </a:r>
            <a:r>
              <a:rPr lang="en-US" b="1" dirty="0">
                <a:solidFill>
                  <a:srgbClr val="7030A0"/>
                </a:solidFill>
              </a:rPr>
              <a:t>fully</a:t>
            </a:r>
            <a:r>
              <a:rPr lang="en-US" dirty="0">
                <a:solidFill>
                  <a:srgbClr val="7030A0"/>
                </a:solidFill>
              </a:rPr>
              <a:t> supported by us, where we will seek to then work in partnership with others to ensure they get the best start, at a new life, free from harm or risk of abuse.</a:t>
            </a:r>
          </a:p>
          <a:p>
            <a:pPr marL="285750" indent="-228600" algn="l">
              <a:buFont typeface="Arial" panose="020B0604020202020204" pitchFamily="34" charset="0"/>
              <a:buChar char="•"/>
            </a:pPr>
            <a:endParaRPr lang="en-US" sz="1700" dirty="0"/>
          </a:p>
          <a:p>
            <a:pPr marL="285750" indent="-228600" algn="l">
              <a:buFont typeface="Arial" panose="020B0604020202020204" pitchFamily="34" charset="0"/>
              <a:buChar char="•"/>
            </a:pPr>
            <a:endParaRPr lang="en-US" sz="1700" dirty="0"/>
          </a:p>
          <a:p>
            <a:pPr marL="285750"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a:p>
            <a:pPr indent="-228600" algn="l">
              <a:buFont typeface="Arial" panose="020B0604020202020204" pitchFamily="34" charset="0"/>
              <a:buChar char="•"/>
            </a:pPr>
            <a:endParaRPr lang="en-US" sz="1700" dirty="0"/>
          </a:p>
        </p:txBody>
      </p:sp>
      <p:sp>
        <p:nvSpPr>
          <p:cNvPr id="6" name="AutoShape 6" descr="A close up of a logo&#10;&#10;Description automatically generated">
            <a:extLst>
              <a:ext uri="{FF2B5EF4-FFF2-40B4-BE49-F238E27FC236}">
                <a16:creationId xmlns:a16="http://schemas.microsoft.com/office/drawing/2014/main" id="{3901C605-507F-4289-A922-0B7D78A269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614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1903-E40E-A9CB-77D2-42DB42100E2E}"/>
              </a:ext>
            </a:extLst>
          </p:cNvPr>
          <p:cNvSpPr>
            <a:spLocks noGrp="1"/>
          </p:cNvSpPr>
          <p:nvPr>
            <p:ph type="title"/>
          </p:nvPr>
        </p:nvSpPr>
        <p:spPr>
          <a:xfrm>
            <a:off x="170290" y="35237"/>
            <a:ext cx="10515600" cy="1325563"/>
          </a:xfrm>
        </p:spPr>
        <p:txBody>
          <a:bodyPr>
            <a:normAutofit/>
          </a:bodyPr>
          <a:lstStyle/>
          <a:p>
            <a:r>
              <a:rPr lang="en-GB" sz="4800" b="1" dirty="0">
                <a:solidFill>
                  <a:srgbClr val="7030A0"/>
                </a:solidFill>
              </a:rPr>
              <a:t>First Responders / Assessments</a:t>
            </a:r>
          </a:p>
        </p:txBody>
      </p:sp>
      <p:sp>
        <p:nvSpPr>
          <p:cNvPr id="3" name="Content Placeholder 2">
            <a:extLst>
              <a:ext uri="{FF2B5EF4-FFF2-40B4-BE49-F238E27FC236}">
                <a16:creationId xmlns:a16="http://schemas.microsoft.com/office/drawing/2014/main" id="{DF5E4505-41BF-A6C8-9DFE-1E93E0563124}"/>
              </a:ext>
            </a:extLst>
          </p:cNvPr>
          <p:cNvSpPr>
            <a:spLocks noGrp="1"/>
          </p:cNvSpPr>
          <p:nvPr>
            <p:ph idx="1"/>
          </p:nvPr>
        </p:nvSpPr>
        <p:spPr>
          <a:xfrm>
            <a:off x="318052" y="1243428"/>
            <a:ext cx="10514422" cy="5579335"/>
          </a:xfrm>
        </p:spPr>
        <p:txBody>
          <a:bodyPr>
            <a:normAutofit fontScale="92500" lnSpcReduction="20000"/>
          </a:bodyPr>
          <a:lstStyle/>
          <a:p>
            <a:pPr marL="342900" lvl="0" indent="-342900">
              <a:buFont typeface="Symbol" panose="05050102010706020507" pitchFamily="18" charset="2"/>
              <a:buChar char=""/>
            </a:pPr>
            <a:r>
              <a:rPr lang="en-GB" dirty="0">
                <a:solidFill>
                  <a:srgbClr val="7030A0"/>
                </a:solidFill>
                <a:effectLst/>
                <a:latin typeface="Calibri" panose="020F0502020204030204" pitchFamily="34" charset="0"/>
                <a:ea typeface="Times New Roman" panose="02020603050405020304" pitchFamily="18" charset="0"/>
              </a:rPr>
              <a:t>Police – including PSNI, BTP and Police Scotland</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Times New Roman" panose="02020603050405020304" pitchFamily="18" charset="0"/>
              </a:rPr>
              <a:t>Border Forces</a:t>
            </a:r>
          </a:p>
          <a:p>
            <a:pPr marL="342900" lvl="0" indent="-342900">
              <a:buFont typeface="Symbol" panose="05050102010706020507" pitchFamily="18" charset="2"/>
              <a:buChar char=""/>
            </a:pPr>
            <a:r>
              <a:rPr lang="en-GB" dirty="0">
                <a:solidFill>
                  <a:srgbClr val="7030A0"/>
                </a:solidFill>
                <a:effectLst/>
                <a:latin typeface="Calibri" panose="020F0502020204030204" pitchFamily="34" charset="0"/>
                <a:ea typeface="Times New Roman" panose="02020603050405020304" pitchFamily="18" charset="0"/>
              </a:rPr>
              <a:t>HMRC</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Times New Roman" panose="02020603050405020304" pitchFamily="18" charset="0"/>
              </a:rPr>
              <a:t>NCA</a:t>
            </a:r>
          </a:p>
          <a:p>
            <a:pPr marL="342900" lvl="0" indent="-342900">
              <a:buFont typeface="Symbol" panose="05050102010706020507" pitchFamily="18" charset="2"/>
              <a:buChar char=""/>
            </a:pPr>
            <a:r>
              <a:rPr lang="en-GB" dirty="0">
                <a:solidFill>
                  <a:srgbClr val="7030A0"/>
                </a:solidFill>
                <a:effectLst/>
                <a:latin typeface="Calibri" panose="020F0502020204030204" pitchFamily="34" charset="0"/>
                <a:ea typeface="Times New Roman" panose="02020603050405020304" pitchFamily="18" charset="0"/>
              </a:rPr>
              <a:t>BAWSO</a:t>
            </a:r>
          </a:p>
          <a:p>
            <a:pPr marL="342900" lvl="0" indent="-342900">
              <a:buFont typeface="Symbol" panose="05050102010706020507" pitchFamily="18" charset="2"/>
              <a:buChar char=""/>
            </a:pPr>
            <a:r>
              <a:rPr lang="en-GB" dirty="0">
                <a:solidFill>
                  <a:srgbClr val="7030A0"/>
                </a:solidFill>
                <a:effectLst/>
                <a:latin typeface="Calibri" panose="020F0502020204030204" pitchFamily="34" charset="0"/>
                <a:ea typeface="Times New Roman" panose="02020603050405020304" pitchFamily="18" charset="0"/>
              </a:rPr>
              <a:t>NSPCC</a:t>
            </a:r>
          </a:p>
          <a:p>
            <a:pPr marL="342900" lvl="0" indent="-342900">
              <a:buFont typeface="Symbol" panose="05050102010706020507" pitchFamily="18" charset="2"/>
              <a:buChar char=""/>
            </a:pPr>
            <a:r>
              <a:rPr lang="en-GB" dirty="0">
                <a:solidFill>
                  <a:srgbClr val="7030A0"/>
                </a:solidFill>
                <a:effectLst/>
                <a:latin typeface="Calibri" panose="020F0502020204030204" pitchFamily="34" charset="0"/>
                <a:ea typeface="Times New Roman" panose="02020603050405020304" pitchFamily="18" charset="0"/>
              </a:rPr>
              <a:t>Barnardo's</a:t>
            </a:r>
          </a:p>
          <a:p>
            <a:pPr marL="342900" lvl="0" indent="-342900">
              <a:buFont typeface="Symbol" panose="05050102010706020507" pitchFamily="18" charset="2"/>
              <a:buChar char=""/>
            </a:pPr>
            <a:r>
              <a:rPr lang="en-GB" dirty="0">
                <a:solidFill>
                  <a:srgbClr val="7030A0"/>
                </a:solidFill>
                <a:effectLst/>
                <a:latin typeface="Calibri" panose="020F0502020204030204" pitchFamily="34" charset="0"/>
                <a:ea typeface="Times New Roman" panose="02020603050405020304" pitchFamily="18" charset="0"/>
              </a:rPr>
              <a:t>GLAA </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Calibri" panose="020F0502020204030204" pitchFamily="34" charset="0"/>
              </a:rPr>
              <a:t>Medaille Trust</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Calibri" panose="020F0502020204030204" pitchFamily="34" charset="0"/>
              </a:rPr>
              <a:t>Social Services / Local Authorities</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Calibri" panose="020F0502020204030204" pitchFamily="34" charset="0"/>
              </a:rPr>
              <a:t>Unseen</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Calibri" panose="020F0502020204030204" pitchFamily="34" charset="0"/>
              </a:rPr>
              <a:t>Migrant Help</a:t>
            </a:r>
          </a:p>
          <a:p>
            <a:pPr marL="342900" lvl="0" indent="-342900">
              <a:buFont typeface="Symbol" panose="05050102010706020507" pitchFamily="18" charset="2"/>
              <a:buChar char=""/>
            </a:pPr>
            <a:r>
              <a:rPr lang="en-GB" dirty="0">
                <a:solidFill>
                  <a:srgbClr val="7030A0"/>
                </a:solidFill>
                <a:latin typeface="Calibri" panose="020F0502020204030204" pitchFamily="34" charset="0"/>
                <a:ea typeface="Calibri" panose="020F0502020204030204" pitchFamily="34" charset="0"/>
              </a:rPr>
              <a:t>Salvation Army</a:t>
            </a:r>
          </a:p>
          <a:p>
            <a:pPr marL="342900" lvl="0" indent="-342900">
              <a:buFont typeface="Symbol" panose="05050102010706020507" pitchFamily="18" charset="2"/>
              <a:buChar char=""/>
            </a:pPr>
            <a:endParaRPr lang="en-GB" b="1" dirty="0">
              <a:solidFill>
                <a:srgbClr val="7030A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b="1" dirty="0">
              <a:solidFill>
                <a:srgbClr val="7030A0"/>
              </a:solidFill>
              <a:latin typeface="Calibri" panose="020F0502020204030204" pitchFamily="34" charset="0"/>
              <a:ea typeface="Calibri" panose="020F0502020204030204" pitchFamily="34" charset="0"/>
            </a:endParaRPr>
          </a:p>
          <a:p>
            <a:pPr marL="0" lvl="0" indent="0">
              <a:buNone/>
            </a:pPr>
            <a:endParaRPr lang="en-GB" b="1" dirty="0">
              <a:solidFill>
                <a:srgbClr val="7030A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800" b="1" dirty="0">
              <a:solidFill>
                <a:srgbClr val="7030A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800" b="1" dirty="0">
              <a:solidFill>
                <a:srgbClr val="7030A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GB" sz="1800" b="1" dirty="0">
              <a:solidFill>
                <a:srgbClr val="7030A0"/>
              </a:solidFill>
              <a:effectLst/>
              <a:latin typeface="Calibri" panose="020F0502020204030204" pitchFamily="34" charset="0"/>
              <a:ea typeface="Calibri" panose="020F0502020204030204" pitchFamily="34" charset="0"/>
            </a:endParaRPr>
          </a:p>
          <a:p>
            <a:endParaRPr lang="en-GB" sz="1800" dirty="0">
              <a:solidFill>
                <a:srgbClr val="7030A0"/>
              </a:solidFill>
              <a:effectLst/>
              <a:latin typeface="Calibri" panose="020F0502020204030204" pitchFamily="34" charset="0"/>
              <a:ea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BCDE49E9-3559-2F8A-EA6E-F68AF9218987}"/>
              </a:ext>
            </a:extLst>
          </p:cNvPr>
          <p:cNvPicPr>
            <a:picLocks noChangeAspect="1"/>
          </p:cNvPicPr>
          <p:nvPr/>
        </p:nvPicPr>
        <p:blipFill>
          <a:blip r:embed="rId2"/>
          <a:stretch>
            <a:fillRect/>
          </a:stretch>
        </p:blipFill>
        <p:spPr>
          <a:xfrm>
            <a:off x="11068216" y="1274"/>
            <a:ext cx="1123784" cy="1123784"/>
          </a:xfrm>
          <a:prstGeom prst="rect">
            <a:avLst/>
          </a:prstGeom>
        </p:spPr>
      </p:pic>
      <p:pic>
        <p:nvPicPr>
          <p:cNvPr id="5" name="Picture 4">
            <a:extLst>
              <a:ext uri="{FF2B5EF4-FFF2-40B4-BE49-F238E27FC236}">
                <a16:creationId xmlns:a16="http://schemas.microsoft.com/office/drawing/2014/main" id="{342CF889-8A68-3544-A93C-74BCD84B8F97}"/>
              </a:ext>
            </a:extLst>
          </p:cNvPr>
          <p:cNvPicPr>
            <a:picLocks noChangeAspect="1"/>
          </p:cNvPicPr>
          <p:nvPr/>
        </p:nvPicPr>
        <p:blipFill>
          <a:blip r:embed="rId3"/>
          <a:stretch>
            <a:fillRect/>
          </a:stretch>
        </p:blipFill>
        <p:spPr>
          <a:xfrm>
            <a:off x="5487647" y="2126515"/>
            <a:ext cx="6489668" cy="2323954"/>
          </a:xfrm>
          <a:prstGeom prst="rect">
            <a:avLst/>
          </a:prstGeom>
        </p:spPr>
      </p:pic>
      <p:sp>
        <p:nvSpPr>
          <p:cNvPr id="6" name="&quot;Not Allowed&quot; Symbol 5">
            <a:extLst>
              <a:ext uri="{FF2B5EF4-FFF2-40B4-BE49-F238E27FC236}">
                <a16:creationId xmlns:a16="http://schemas.microsoft.com/office/drawing/2014/main" id="{C7D9B1B4-D36C-0433-4661-D1FF38DE4E3E}"/>
              </a:ext>
            </a:extLst>
          </p:cNvPr>
          <p:cNvSpPr/>
          <p:nvPr/>
        </p:nvSpPr>
        <p:spPr>
          <a:xfrm>
            <a:off x="10086680" y="2224726"/>
            <a:ext cx="1291473" cy="139516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quot;Not Allowed&quot; Symbol 6">
            <a:extLst>
              <a:ext uri="{FF2B5EF4-FFF2-40B4-BE49-F238E27FC236}">
                <a16:creationId xmlns:a16="http://schemas.microsoft.com/office/drawing/2014/main" id="{B0D65AA4-4F6D-95AB-2A39-C991B25EA903}"/>
              </a:ext>
            </a:extLst>
          </p:cNvPr>
          <p:cNvSpPr/>
          <p:nvPr/>
        </p:nvSpPr>
        <p:spPr>
          <a:xfrm>
            <a:off x="5724939" y="2333249"/>
            <a:ext cx="1057524" cy="98244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quot;Not Allowed&quot; Symbol 7">
            <a:extLst>
              <a:ext uri="{FF2B5EF4-FFF2-40B4-BE49-F238E27FC236}">
                <a16:creationId xmlns:a16="http://schemas.microsoft.com/office/drawing/2014/main" id="{65649729-C7CD-0EDA-1CBE-1359E9B4D242}"/>
              </a:ext>
            </a:extLst>
          </p:cNvPr>
          <p:cNvSpPr/>
          <p:nvPr/>
        </p:nvSpPr>
        <p:spPr>
          <a:xfrm>
            <a:off x="9247367" y="2798859"/>
            <a:ext cx="691763" cy="71561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quot;Not Allowed&quot; Symbol 8">
            <a:extLst>
              <a:ext uri="{FF2B5EF4-FFF2-40B4-BE49-F238E27FC236}">
                <a16:creationId xmlns:a16="http://schemas.microsoft.com/office/drawing/2014/main" id="{DAC8FAF6-2B71-8AC6-3593-0C00D63922CE}"/>
              </a:ext>
            </a:extLst>
          </p:cNvPr>
          <p:cNvSpPr/>
          <p:nvPr/>
        </p:nvSpPr>
        <p:spPr>
          <a:xfrm>
            <a:off x="8046720" y="2333249"/>
            <a:ext cx="895119" cy="823419"/>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482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313BBE586CCB48A4483B5C73300602" ma:contentTypeVersion="17" ma:contentTypeDescription="Create a new document." ma:contentTypeScope="" ma:versionID="461928229f68b5458d442e637a5cc224">
  <xsd:schema xmlns:xsd="http://www.w3.org/2001/XMLSchema" xmlns:xs="http://www.w3.org/2001/XMLSchema" xmlns:p="http://schemas.microsoft.com/office/2006/metadata/properties" xmlns:ns2="ac5c2849-74a1-46d7-ad44-587ab7d0a8b9" xmlns:ns3="ea74f8ca-af46-466e-8847-42b2070724b1" targetNamespace="http://schemas.microsoft.com/office/2006/metadata/properties" ma:root="true" ma:fieldsID="2fc8df516d0c209c120684d0b1380fea" ns2:_="" ns3:_="">
    <xsd:import namespace="ac5c2849-74a1-46d7-ad44-587ab7d0a8b9"/>
    <xsd:import namespace="ea74f8ca-af46-466e-8847-42b2070724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lcf76f155ced4ddcb4097134ff3c332f" minOccurs="0"/>
                <xsd:element ref="ns2:TaxCatchAll" minOccurs="0"/>
                <xsd:element ref="ns3: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a58ce9-c97c-41d0-bfdb-c30342169baa}"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74f8ca-af46-466e-8847-42b2070724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DocTags" ma:index="24" nillable="true" ma:displayName="MediaServiceDocTags" ma:hidden="true" ma:internalName="MediaServiceDoc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74f8ca-af46-466e-8847-42b2070724b1">
      <Terms xmlns="http://schemas.microsoft.com/office/infopath/2007/PartnerControls"/>
    </lcf76f155ced4ddcb4097134ff3c332f>
    <TaxCatchAll xmlns="ac5c2849-74a1-46d7-ad44-587ab7d0a8b9" xsi:nil="true"/>
  </documentManagement>
</p:properties>
</file>

<file path=customXml/itemProps1.xml><?xml version="1.0" encoding="utf-8"?>
<ds:datastoreItem xmlns:ds="http://schemas.openxmlformats.org/officeDocument/2006/customXml" ds:itemID="{E86026B1-5EA6-4318-A552-6E9FC80BEB99}"/>
</file>

<file path=customXml/itemProps2.xml><?xml version="1.0" encoding="utf-8"?>
<ds:datastoreItem xmlns:ds="http://schemas.openxmlformats.org/officeDocument/2006/customXml" ds:itemID="{50D2736F-D163-49B7-96D8-D5F7EC67F852}">
  <ds:schemaRefs>
    <ds:schemaRef ds:uri="http://schemas.microsoft.com/sharepoint/v3/contenttype/forms"/>
  </ds:schemaRefs>
</ds:datastoreItem>
</file>

<file path=customXml/itemProps3.xml><?xml version="1.0" encoding="utf-8"?>
<ds:datastoreItem xmlns:ds="http://schemas.openxmlformats.org/officeDocument/2006/customXml" ds:itemID="{AE18E985-8196-446B-8A6A-5BD493845F91}">
  <ds:schemaRefs>
    <ds:schemaRef ds:uri="http://schemas.microsoft.com/office/2006/metadata/properties"/>
    <ds:schemaRef ds:uri="http://schemas.microsoft.com/office/infopath/2007/PartnerControls"/>
    <ds:schemaRef ds:uri="24e0556e-0f97-42ae-98a9-38fca0acd014"/>
    <ds:schemaRef ds:uri="b34e13fe-ddd8-44fd-bea0-893f60a884cf"/>
  </ds:schemaRefs>
</ds:datastoreItem>
</file>

<file path=docProps/app.xml><?xml version="1.0" encoding="utf-8"?>
<Properties xmlns="http://schemas.openxmlformats.org/officeDocument/2006/extended-properties" xmlns:vt="http://schemas.openxmlformats.org/officeDocument/2006/docPropsVTypes">
  <TotalTime>214</TotalTime>
  <Words>1291</Words>
  <Application>Microsoft Office PowerPoint</Application>
  <PresentationFormat>Widescreen</PresentationFormat>
  <Paragraphs>170</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Symbol</vt:lpstr>
      <vt:lpstr>Office Theme</vt:lpstr>
      <vt:lpstr>Palm Cove Society &amp; PCS Training</vt:lpstr>
      <vt:lpstr>PowerPoint Presentation</vt:lpstr>
      <vt:lpstr>Modern Slavery</vt:lpstr>
      <vt:lpstr>Abuse Linked to Witchcraft and Spiritual Possession Accusation.</vt:lpstr>
      <vt:lpstr>PowerPoint Presentation</vt:lpstr>
      <vt:lpstr>PowerPoint Presentation</vt:lpstr>
      <vt:lpstr>Statistics</vt:lpstr>
      <vt:lpstr>NRM – National Referral Mechanism</vt:lpstr>
      <vt:lpstr>First Responders / Assessments</vt:lpstr>
      <vt:lpstr>PowerPoint Presentation</vt:lpstr>
      <vt:lpstr>Danger area</vt:lpstr>
      <vt:lpstr>PowerPoint Presentation</vt:lpstr>
      <vt:lpstr>Partnerships</vt:lpstr>
      <vt:lpstr>Nationality and Borders Act 2022</vt:lpstr>
      <vt:lpstr>Terminology </vt:lpstr>
      <vt:lpstr>RG Thresholds</vt:lpstr>
      <vt:lpstr>Disqualification</vt:lpstr>
      <vt:lpstr>Additional NRM Questions for the FR… What is their background Birthplace, education, family, employment history and working conditions  When did the exploitation take place?  Have they been in more than one exploitative situation?  How did they come to be exploited?  Were they taken somewhere by their exploiter(s)? If Yes: Journey details An average day: What were they required to do; how many hours a day they worked; were they allowed breaks etc. How were they treated? Details of accommodation; access to facilities etc. Why they stayed? Were the forcibly detained; whether threats, force or coercion were used against them; whether documents were removed etc. How and why did they leave the situation? Is this the first chance they have had to report this? Yes/No/Not sure Why are you making the referral? Where and how was the interview carried out? Include relevant evidence or information, such as your professional insight; modern slavery indicators; an intention to exploit the individual circumstances which put the individual at a heightened level of vulnerability; safeguarding issues; physical and mental health; support needs; current support being received  Are there other professionals or organisations involved with this case? If Yes: Details of other professionals or organisations involved Are there indicators or evidence that they could be acting dishonestly? If Yes: Indicators or evidence of dishonesty (do not include examples of them withholding or changing information if you think they have done this because they have fears for their safety or are trying to avoid reliving their trauma What documents or evidence will you submit with this referral? </vt:lpstr>
      <vt:lpstr>PCS Training – what makes us so different?</vt:lpstr>
      <vt:lpstr>PCS Training</vt:lpstr>
      <vt:lpstr>Contact  Jordan.a@palmcovesociety.com  enquiries@pcstraining.org  07485 306 830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 Cove Society &amp; PCS Training</dc:title>
  <dc:creator>Jordan Alexander</dc:creator>
  <cp:lastModifiedBy>Berwick, Carla</cp:lastModifiedBy>
  <cp:revision>2</cp:revision>
  <dcterms:created xsi:type="dcterms:W3CDTF">2023-04-19T17:24:07Z</dcterms:created>
  <dcterms:modified xsi:type="dcterms:W3CDTF">2023-06-15T12:01:35Z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0x01010065313BBE586CCB48A4483B5C73300602</vt:lpwstr>
  </property>
  <property fmtid="{D5CDD505-2E9C-101B-9397-08002B2CF9AE}" pid="3" name="MediaServiceImageTags">
    <vt:lpwstr/>
  </property>
</Properties>
</file>