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8" r:id="rId6"/>
    <p:sldMasterId id="2147483685" r:id="rId7"/>
    <p:sldMasterId id="2147483690" r:id="rId8"/>
  </p:sldMasterIdLst>
  <p:notesMasterIdLst>
    <p:notesMasterId r:id="rId29"/>
  </p:notesMasterIdLst>
  <p:handoutMasterIdLst>
    <p:handoutMasterId r:id="rId30"/>
  </p:handoutMasterIdLst>
  <p:sldIdLst>
    <p:sldId id="290" r:id="rId9"/>
    <p:sldId id="291" r:id="rId10"/>
    <p:sldId id="292" r:id="rId11"/>
    <p:sldId id="311" r:id="rId12"/>
    <p:sldId id="294" r:id="rId13"/>
    <p:sldId id="312" r:id="rId14"/>
    <p:sldId id="313" r:id="rId15"/>
    <p:sldId id="315" r:id="rId16"/>
    <p:sldId id="295" r:id="rId17"/>
    <p:sldId id="318" r:id="rId18"/>
    <p:sldId id="296" r:id="rId19"/>
    <p:sldId id="316" r:id="rId20"/>
    <p:sldId id="317" r:id="rId21"/>
    <p:sldId id="297" r:id="rId22"/>
    <p:sldId id="310" r:id="rId23"/>
    <p:sldId id="301" r:id="rId24"/>
    <p:sldId id="298" r:id="rId25"/>
    <p:sldId id="299" r:id="rId26"/>
    <p:sldId id="302" r:id="rId27"/>
    <p:sldId id="303"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Phoebe" initials="WP" lastIdx="1" clrIdx="0">
    <p:extLst>
      <p:ext uri="{19B8F6BF-5375-455C-9EA6-DF929625EA0E}">
        <p15:presenceInfo xmlns:p15="http://schemas.microsoft.com/office/powerpoint/2012/main" userId="S-1-5-21-1166995433-1363957665-3181207579-84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77A9C-B9DE-5178-F07E-BC1A22B3589F}" v="3" dt="2023-06-05T07:23:39.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63CCF7D-6EC1-4636-9E5B-3B1A5AA6ED0F}" type="datetimeFigureOut">
              <a:rPr lang="en-GB" smtClean="0"/>
              <a:t>05/06/2023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48DB8EE-547E-4875-BC23-23255AB71374}" type="slidenum">
              <a:rPr lang="en-GB" smtClean="0"/>
              <a:t>‹#›</a:t>
            </a:fld>
            <a:endParaRPr lang="en-GB"/>
          </a:p>
        </p:txBody>
      </p:sp>
    </p:spTree>
    <p:extLst>
      <p:ext uri="{BB962C8B-B14F-4D97-AF65-F5344CB8AC3E}">
        <p14:creationId xmlns:p14="http://schemas.microsoft.com/office/powerpoint/2010/main" val="170018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5A44F99-F704-44C3-B170-FD3D5722C830}" type="datetimeFigureOut">
              <a:rPr lang="en-GB" smtClean="0"/>
              <a:t>05/06/2023</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B3FAE50-91DC-4894-ACA2-DB3A194A120C}" type="slidenum">
              <a:rPr lang="en-GB" smtClean="0"/>
              <a:t>‹#›</a:t>
            </a:fld>
            <a:endParaRPr lang="en-GB"/>
          </a:p>
        </p:txBody>
      </p:sp>
    </p:spTree>
    <p:extLst>
      <p:ext uri="{BB962C8B-B14F-4D97-AF65-F5344CB8AC3E}">
        <p14:creationId xmlns:p14="http://schemas.microsoft.com/office/powerpoint/2010/main" val="401965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FAE50-91DC-4894-ACA2-DB3A194A120C}" type="slidenum">
              <a:rPr lang="en-GB" smtClean="0"/>
              <a:t>1</a:t>
            </a:fld>
            <a:endParaRPr lang="en-GB"/>
          </a:p>
        </p:txBody>
      </p:sp>
    </p:spTree>
    <p:extLst>
      <p:ext uri="{BB962C8B-B14F-4D97-AF65-F5344CB8AC3E}">
        <p14:creationId xmlns:p14="http://schemas.microsoft.com/office/powerpoint/2010/main" val="345399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16</a:t>
            </a:fld>
            <a:endParaRPr lang="en-GB"/>
          </a:p>
        </p:txBody>
      </p:sp>
    </p:spTree>
    <p:extLst>
      <p:ext uri="{BB962C8B-B14F-4D97-AF65-F5344CB8AC3E}">
        <p14:creationId xmlns:p14="http://schemas.microsoft.com/office/powerpoint/2010/main" val="389761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17</a:t>
            </a:fld>
            <a:endParaRPr lang="en-GB"/>
          </a:p>
        </p:txBody>
      </p:sp>
    </p:spTree>
    <p:extLst>
      <p:ext uri="{BB962C8B-B14F-4D97-AF65-F5344CB8AC3E}">
        <p14:creationId xmlns:p14="http://schemas.microsoft.com/office/powerpoint/2010/main" val="60960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18</a:t>
            </a:fld>
            <a:endParaRPr lang="en-GB"/>
          </a:p>
        </p:txBody>
      </p:sp>
    </p:spTree>
    <p:extLst>
      <p:ext uri="{BB962C8B-B14F-4D97-AF65-F5344CB8AC3E}">
        <p14:creationId xmlns:p14="http://schemas.microsoft.com/office/powerpoint/2010/main" val="419472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19</a:t>
            </a:fld>
            <a:endParaRPr lang="en-GB"/>
          </a:p>
        </p:txBody>
      </p:sp>
    </p:spTree>
    <p:extLst>
      <p:ext uri="{BB962C8B-B14F-4D97-AF65-F5344CB8AC3E}">
        <p14:creationId xmlns:p14="http://schemas.microsoft.com/office/powerpoint/2010/main" val="197778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20</a:t>
            </a:fld>
            <a:endParaRPr lang="en-GB"/>
          </a:p>
        </p:txBody>
      </p:sp>
    </p:spTree>
    <p:extLst>
      <p:ext uri="{BB962C8B-B14F-4D97-AF65-F5344CB8AC3E}">
        <p14:creationId xmlns:p14="http://schemas.microsoft.com/office/powerpoint/2010/main" val="311464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2</a:t>
            </a:fld>
            <a:endParaRPr lang="en-GB"/>
          </a:p>
        </p:txBody>
      </p:sp>
    </p:spTree>
    <p:extLst>
      <p:ext uri="{BB962C8B-B14F-4D97-AF65-F5344CB8AC3E}">
        <p14:creationId xmlns:p14="http://schemas.microsoft.com/office/powerpoint/2010/main" val="58680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3</a:t>
            </a:fld>
            <a:endParaRPr lang="en-GB"/>
          </a:p>
        </p:txBody>
      </p:sp>
    </p:spTree>
    <p:extLst>
      <p:ext uri="{BB962C8B-B14F-4D97-AF65-F5344CB8AC3E}">
        <p14:creationId xmlns:p14="http://schemas.microsoft.com/office/powerpoint/2010/main" val="318967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FAE50-91DC-4894-ACA2-DB3A194A120C}" type="slidenum">
              <a:rPr lang="en-GB" smtClean="0"/>
              <a:t>4</a:t>
            </a:fld>
            <a:endParaRPr lang="en-GB"/>
          </a:p>
        </p:txBody>
      </p:sp>
    </p:spTree>
    <p:extLst>
      <p:ext uri="{BB962C8B-B14F-4D97-AF65-F5344CB8AC3E}">
        <p14:creationId xmlns:p14="http://schemas.microsoft.com/office/powerpoint/2010/main" val="345399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5</a:t>
            </a:fld>
            <a:endParaRPr lang="en-GB"/>
          </a:p>
        </p:txBody>
      </p:sp>
    </p:spTree>
    <p:extLst>
      <p:ext uri="{BB962C8B-B14F-4D97-AF65-F5344CB8AC3E}">
        <p14:creationId xmlns:p14="http://schemas.microsoft.com/office/powerpoint/2010/main" val="364132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9</a:t>
            </a:fld>
            <a:endParaRPr lang="en-GB"/>
          </a:p>
        </p:txBody>
      </p:sp>
    </p:spTree>
    <p:extLst>
      <p:ext uri="{BB962C8B-B14F-4D97-AF65-F5344CB8AC3E}">
        <p14:creationId xmlns:p14="http://schemas.microsoft.com/office/powerpoint/2010/main" val="404128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11</a:t>
            </a:fld>
            <a:endParaRPr lang="en-GB"/>
          </a:p>
        </p:txBody>
      </p:sp>
    </p:spTree>
    <p:extLst>
      <p:ext uri="{BB962C8B-B14F-4D97-AF65-F5344CB8AC3E}">
        <p14:creationId xmlns:p14="http://schemas.microsoft.com/office/powerpoint/2010/main" val="359793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14</a:t>
            </a:fld>
            <a:endParaRPr lang="en-GB"/>
          </a:p>
        </p:txBody>
      </p:sp>
    </p:spTree>
    <p:extLst>
      <p:ext uri="{BB962C8B-B14F-4D97-AF65-F5344CB8AC3E}">
        <p14:creationId xmlns:p14="http://schemas.microsoft.com/office/powerpoint/2010/main" val="28866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FAE50-91DC-4894-ACA2-DB3A194A120C}" type="slidenum">
              <a:rPr lang="en-GB" smtClean="0"/>
              <a:t>15</a:t>
            </a:fld>
            <a:endParaRPr lang="en-GB"/>
          </a:p>
        </p:txBody>
      </p:sp>
    </p:spTree>
    <p:extLst>
      <p:ext uri="{BB962C8B-B14F-4D97-AF65-F5344CB8AC3E}">
        <p14:creationId xmlns:p14="http://schemas.microsoft.com/office/powerpoint/2010/main" val="295651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3F609E1-65A6-4210-87D1-0AC37D545570}" type="datetimeFigureOut">
              <a:rPr lang="en-GB" smtClean="0"/>
              <a:t>05/06/2023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6EAA4E6-C063-4636-854E-570CEE9F2405}" type="slidenum">
              <a:rPr lang="en-GB" smtClean="0"/>
              <a:t>‹#›</a:t>
            </a:fld>
            <a:endParaRPr lang="en-GB"/>
          </a:p>
        </p:txBody>
      </p:sp>
    </p:spTree>
    <p:extLst>
      <p:ext uri="{BB962C8B-B14F-4D97-AF65-F5344CB8AC3E}">
        <p14:creationId xmlns:p14="http://schemas.microsoft.com/office/powerpoint/2010/main" val="428473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16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70396"/>
            <a:ext cx="10972800" cy="32378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38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7" y="1733857"/>
            <a:ext cx="10363200" cy="1362075"/>
          </a:xfrm>
          <a:prstGeom prst="rect">
            <a:avLst/>
          </a:prstGeo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24417" y="23366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3862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59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53688"/>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93451"/>
            <a:ext cx="5386917"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53688"/>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93451"/>
            <a:ext cx="5389033"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50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133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74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803427"/>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4431999"/>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209526"/>
            <a:ext cx="4011084" cy="3495524"/>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83012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43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412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624120" y="3317723"/>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4819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90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791" y="2358574"/>
            <a:ext cx="10363200" cy="653143"/>
          </a:xfrm>
        </p:spPr>
        <p:txBody>
          <a:bodyPr/>
          <a:lstStyle/>
          <a:p>
            <a:r>
              <a:rPr lang="en-US"/>
              <a:t>Click to edit Master title style</a:t>
            </a:r>
          </a:p>
        </p:txBody>
      </p:sp>
      <p:sp>
        <p:nvSpPr>
          <p:cNvPr id="3" name="Subtitle 2"/>
          <p:cNvSpPr>
            <a:spLocks noGrp="1"/>
          </p:cNvSpPr>
          <p:nvPr>
            <p:ph type="subTitle" idx="1"/>
          </p:nvPr>
        </p:nvSpPr>
        <p:spPr>
          <a:xfrm>
            <a:off x="683791" y="3023811"/>
            <a:ext cx="8534400" cy="1173239"/>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5930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6578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6578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424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863903"/>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4" y="338668"/>
            <a:ext cx="6973711" cy="5714925"/>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306287"/>
            <a:ext cx="4011084" cy="481987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625887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48124"/>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09601" y="612775"/>
            <a:ext cx="10582527"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09600" y="581486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087101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idx="1"/>
          </p:nvPr>
        </p:nvSpPr>
        <p:spPr>
          <a:xfrm>
            <a:off x="609600" y="1394585"/>
            <a:ext cx="10972800" cy="4525963"/>
          </a:xfrm>
          <a:prstGeom prst="rect">
            <a:avLst/>
          </a:prstGeom>
        </p:spPr>
        <p:txBody>
          <a:bodyPr vert="horz" lIns="91440" tIns="45720" rIns="91440" bIns="45720" rtlCol="0">
            <a:normAutofit/>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985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35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9458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6/5/2023</a:t>
            </a:fld>
            <a:endParaRPr lang="en-US"/>
          </a:p>
        </p:txBody>
      </p:sp>
      <p:sp>
        <p:nvSpPr>
          <p:cNvPr id="5"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a:p>
        </p:txBody>
      </p:sp>
      <p:sp>
        <p:nvSpPr>
          <p:cNvPr id="6"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a:p>
        </p:txBody>
      </p:sp>
    </p:spTree>
    <p:extLst>
      <p:ext uri="{BB962C8B-B14F-4D97-AF65-F5344CB8AC3E}">
        <p14:creationId xmlns:p14="http://schemas.microsoft.com/office/powerpoint/2010/main" val="2169420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009045"/>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08001"/>
            <a:ext cx="6815667" cy="5618163"/>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6/5/2023</a:t>
            </a:fld>
            <a:endParaRPr lang="en-US"/>
          </a:p>
        </p:txBody>
      </p:sp>
      <p:sp>
        <p:nvSpPr>
          <p:cNvPr id="6"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a:p>
        </p:txBody>
      </p:sp>
      <p:sp>
        <p:nvSpPr>
          <p:cNvPr id="7"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a:p>
        </p:txBody>
      </p:sp>
    </p:spTree>
    <p:extLst>
      <p:ext uri="{BB962C8B-B14F-4D97-AF65-F5344CB8AC3E}">
        <p14:creationId xmlns:p14="http://schemas.microsoft.com/office/powerpoint/2010/main" val="75065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957" y="5223926"/>
            <a:ext cx="8866316" cy="406841"/>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45081" y="612775"/>
            <a:ext cx="10921192" cy="4273701"/>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28957" y="5681809"/>
            <a:ext cx="8866316" cy="57778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Date Placeholder 3"/>
          <p:cNvSpPr>
            <a:spLocks noGrp="1"/>
          </p:cNvSpPr>
          <p:nvPr>
            <p:ph type="dt" sz="half" idx="10"/>
          </p:nvPr>
        </p:nvSpPr>
        <p:spPr>
          <a:xfrm>
            <a:off x="609600" y="623540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6/5/2023</a:t>
            </a:fld>
            <a:endParaRPr lang="en-US"/>
          </a:p>
        </p:txBody>
      </p:sp>
      <p:sp>
        <p:nvSpPr>
          <p:cNvPr id="9" name="Footer Placeholder 4"/>
          <p:cNvSpPr>
            <a:spLocks noGrp="1"/>
          </p:cNvSpPr>
          <p:nvPr>
            <p:ph type="ftr" sz="quarter" idx="3"/>
          </p:nvPr>
        </p:nvSpPr>
        <p:spPr>
          <a:xfrm>
            <a:off x="4165600" y="623540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8737600" y="623540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Tree>
    <p:extLst>
      <p:ext uri="{BB962C8B-B14F-4D97-AF65-F5344CB8AC3E}">
        <p14:creationId xmlns:p14="http://schemas.microsoft.com/office/powerpoint/2010/main" val="3337189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B04D4-31A6-574E-B4D4-B4C9850CC3A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225864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495905"/>
            <a:ext cx="5384800" cy="563025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95908"/>
            <a:ext cx="5384800" cy="563025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B04D4-31A6-574E-B4D4-B4C9850CC3A2}"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C2B93-3BB2-214A-A6E8-319C6317F88F}" type="slidenum">
              <a:rPr lang="en-US" smtClean="0"/>
              <a:t>‹#›</a:t>
            </a:fld>
            <a:endParaRPr lang="en-US"/>
          </a:p>
        </p:txBody>
      </p:sp>
    </p:spTree>
    <p:extLst>
      <p:ext uri="{BB962C8B-B14F-4D97-AF65-F5344CB8AC3E}">
        <p14:creationId xmlns:p14="http://schemas.microsoft.com/office/powerpoint/2010/main" val="267050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3437" y="2834551"/>
            <a:ext cx="10363200" cy="1362075"/>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753437" y="1334364"/>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3F609E1-65A6-4210-87D1-0AC37D545570}" type="datetimeFigureOut">
              <a:rPr lang="en-GB" smtClean="0"/>
              <a:t>05/06/2023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6EAA4E6-C063-4636-854E-570CEE9F2405}" type="slidenum">
              <a:rPr lang="en-GB" smtClean="0"/>
              <a:t>‹#›</a:t>
            </a:fld>
            <a:endParaRPr lang="en-GB"/>
          </a:p>
        </p:txBody>
      </p:sp>
    </p:spTree>
    <p:extLst>
      <p:ext uri="{BB962C8B-B14F-4D97-AF65-F5344CB8AC3E}">
        <p14:creationId xmlns:p14="http://schemas.microsoft.com/office/powerpoint/2010/main" val="318019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77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4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865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0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6096"/>
            <a:ext cx="4011084" cy="755045"/>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369812"/>
            <a:ext cx="6815667" cy="5853113"/>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302057"/>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5300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384" y="379671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96384" y="447525"/>
            <a:ext cx="10802157" cy="3276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96384" y="436345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208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381354"/>
            <a:ext cx="10972800" cy="3214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263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8" name="Text Placeholder 2"/>
          <p:cNvSpPr>
            <a:spLocks noGrp="1"/>
          </p:cNvSpPr>
          <p:nvPr>
            <p:ph type="body" idx="1"/>
          </p:nvPr>
        </p:nvSpPr>
        <p:spPr>
          <a:xfrm>
            <a:off x="609600" y="1370397"/>
            <a:ext cx="10972800" cy="2995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357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039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0678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baseline="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baseline="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baseline="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5044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609600" y="140668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816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09526"/>
            <a:ext cx="10972800" cy="4916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6/5/2023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794866576"/>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a:p>
        </p:txBody>
      </p:sp>
      <p:sp>
        <p:nvSpPr>
          <p:cNvPr id="3" name="Content Placeholder 2"/>
          <p:cNvSpPr>
            <a:spLocks noGrp="1"/>
          </p:cNvSpPr>
          <p:nvPr>
            <p:ph idx="1"/>
          </p:nvPr>
        </p:nvSpPr>
        <p:spPr/>
        <p:txBody>
          <a:bodyPr>
            <a:normAutofit/>
          </a:bodyPr>
          <a:lstStyle/>
          <a:p>
            <a:pPr marL="0" indent="0" algn="ctr">
              <a:buNone/>
            </a:pPr>
            <a:endParaRPr lang="en-GB" sz="5400"/>
          </a:p>
          <a:p>
            <a:pPr marL="0" indent="0" algn="ctr">
              <a:buNone/>
            </a:pPr>
            <a:r>
              <a:rPr lang="en-GB" sz="5400"/>
              <a:t>MIGRATION AND HOUSING</a:t>
            </a:r>
          </a:p>
        </p:txBody>
      </p:sp>
    </p:spTree>
    <p:extLst>
      <p:ext uri="{BB962C8B-B14F-4D97-AF65-F5344CB8AC3E}">
        <p14:creationId xmlns:p14="http://schemas.microsoft.com/office/powerpoint/2010/main" val="177185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E56E-F38D-B767-2FFA-DD5E37A52008}"/>
              </a:ext>
            </a:extLst>
          </p:cNvPr>
          <p:cNvSpPr>
            <a:spLocks noGrp="1"/>
          </p:cNvSpPr>
          <p:nvPr>
            <p:ph type="title"/>
          </p:nvPr>
        </p:nvSpPr>
        <p:spPr/>
        <p:txBody>
          <a:bodyPr/>
          <a:lstStyle/>
          <a:p>
            <a:pPr algn="ctr"/>
            <a:r>
              <a:rPr lang="en-GB"/>
              <a:t>Private Sector Housing</a:t>
            </a:r>
          </a:p>
        </p:txBody>
      </p:sp>
      <p:sp>
        <p:nvSpPr>
          <p:cNvPr id="3" name="Content Placeholder 2">
            <a:extLst>
              <a:ext uri="{FF2B5EF4-FFF2-40B4-BE49-F238E27FC236}">
                <a16:creationId xmlns:a16="http://schemas.microsoft.com/office/drawing/2014/main" id="{880A479D-C30E-E89D-AC7A-2968EAB5C287}"/>
              </a:ext>
            </a:extLst>
          </p:cNvPr>
          <p:cNvSpPr>
            <a:spLocks noGrp="1"/>
          </p:cNvSpPr>
          <p:nvPr>
            <p:ph idx="1"/>
          </p:nvPr>
        </p:nvSpPr>
        <p:spPr/>
        <p:txBody>
          <a:bodyPr>
            <a:normAutofit lnSpcReduction="10000"/>
          </a:bodyPr>
          <a:lstStyle/>
          <a:p>
            <a:r>
              <a:rPr lang="en-GB"/>
              <a:t>Self Regulation – Leeds Rental Standard</a:t>
            </a:r>
          </a:p>
          <a:p>
            <a:endParaRPr lang="en-GB"/>
          </a:p>
          <a:p>
            <a:r>
              <a:rPr lang="en-GB"/>
              <a:t>7% of PRS covered</a:t>
            </a:r>
          </a:p>
          <a:p>
            <a:endParaRPr lang="en-GB"/>
          </a:p>
          <a:p>
            <a:r>
              <a:rPr lang="en-GB"/>
              <a:t>Mainly in student market</a:t>
            </a:r>
          </a:p>
        </p:txBody>
      </p:sp>
    </p:spTree>
    <p:extLst>
      <p:ext uri="{BB962C8B-B14F-4D97-AF65-F5344CB8AC3E}">
        <p14:creationId xmlns:p14="http://schemas.microsoft.com/office/powerpoint/2010/main" val="102273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C4AB-4628-44E3-AE06-06F620DD3CEF}"/>
              </a:ext>
            </a:extLst>
          </p:cNvPr>
          <p:cNvSpPr>
            <a:spLocks noGrp="1"/>
          </p:cNvSpPr>
          <p:nvPr>
            <p:ph type="title"/>
          </p:nvPr>
        </p:nvSpPr>
        <p:spPr/>
        <p:txBody>
          <a:bodyPr/>
          <a:lstStyle/>
          <a:p>
            <a:pPr algn="ctr"/>
            <a:r>
              <a:rPr lang="en-GB"/>
              <a:t>Private Sector Housing</a:t>
            </a:r>
          </a:p>
        </p:txBody>
      </p:sp>
      <p:sp>
        <p:nvSpPr>
          <p:cNvPr id="3" name="Content Placeholder 2">
            <a:extLst>
              <a:ext uri="{FF2B5EF4-FFF2-40B4-BE49-F238E27FC236}">
                <a16:creationId xmlns:a16="http://schemas.microsoft.com/office/drawing/2014/main" id="{B0BC8DE9-B759-47E3-86B3-98C33BEAB39F}"/>
              </a:ext>
            </a:extLst>
          </p:cNvPr>
          <p:cNvSpPr>
            <a:spLocks noGrp="1"/>
          </p:cNvSpPr>
          <p:nvPr>
            <p:ph idx="1"/>
          </p:nvPr>
        </p:nvSpPr>
        <p:spPr/>
        <p:txBody>
          <a:bodyPr>
            <a:normAutofit/>
          </a:bodyPr>
          <a:lstStyle/>
          <a:p>
            <a:r>
              <a:rPr lang="en-GB"/>
              <a:t>Reactive function – complaints/referrals</a:t>
            </a:r>
          </a:p>
          <a:p>
            <a:pPr lvl="1"/>
            <a:endParaRPr lang="en-GB"/>
          </a:p>
        </p:txBody>
      </p:sp>
      <p:pic>
        <p:nvPicPr>
          <p:cNvPr id="4" name="Content Placeholder 4">
            <a:extLst>
              <a:ext uri="{FF2B5EF4-FFF2-40B4-BE49-F238E27FC236}">
                <a16:creationId xmlns:a16="http://schemas.microsoft.com/office/drawing/2014/main" id="{8B13A930-4709-2C8B-6349-8DE027B9CC3C}"/>
              </a:ext>
            </a:extLst>
          </p:cNvPr>
          <p:cNvPicPr>
            <a:picLocks noChangeAspect="1"/>
          </p:cNvPicPr>
          <p:nvPr/>
        </p:nvPicPr>
        <p:blipFill>
          <a:blip r:embed="rId3"/>
          <a:stretch>
            <a:fillRect/>
          </a:stretch>
        </p:blipFill>
        <p:spPr>
          <a:xfrm>
            <a:off x="609600" y="2097865"/>
            <a:ext cx="3362793" cy="2891072"/>
          </a:xfrm>
          <a:prstGeom prst="rect">
            <a:avLst/>
          </a:prstGeom>
        </p:spPr>
      </p:pic>
      <p:pic>
        <p:nvPicPr>
          <p:cNvPr id="5" name="Picture 4">
            <a:extLst>
              <a:ext uri="{FF2B5EF4-FFF2-40B4-BE49-F238E27FC236}">
                <a16:creationId xmlns:a16="http://schemas.microsoft.com/office/drawing/2014/main" id="{EC2F00F9-51C5-90F8-F212-5123823EDE8B}"/>
              </a:ext>
            </a:extLst>
          </p:cNvPr>
          <p:cNvPicPr>
            <a:picLocks noChangeAspect="1"/>
          </p:cNvPicPr>
          <p:nvPr/>
        </p:nvPicPr>
        <p:blipFill>
          <a:blip r:embed="rId4"/>
          <a:stretch>
            <a:fillRect/>
          </a:stretch>
        </p:blipFill>
        <p:spPr>
          <a:xfrm>
            <a:off x="4022589" y="2421741"/>
            <a:ext cx="3912652" cy="2522627"/>
          </a:xfrm>
          <a:prstGeom prst="rect">
            <a:avLst/>
          </a:prstGeom>
        </p:spPr>
      </p:pic>
      <p:pic>
        <p:nvPicPr>
          <p:cNvPr id="6" name="Picture 5">
            <a:extLst>
              <a:ext uri="{FF2B5EF4-FFF2-40B4-BE49-F238E27FC236}">
                <a16:creationId xmlns:a16="http://schemas.microsoft.com/office/drawing/2014/main" id="{5E2654C1-4C45-DAD7-EA49-5C1F41878626}"/>
              </a:ext>
            </a:extLst>
          </p:cNvPr>
          <p:cNvPicPr>
            <a:picLocks noChangeAspect="1"/>
          </p:cNvPicPr>
          <p:nvPr/>
        </p:nvPicPr>
        <p:blipFill>
          <a:blip r:embed="rId5"/>
          <a:stretch>
            <a:fillRect/>
          </a:stretch>
        </p:blipFill>
        <p:spPr>
          <a:xfrm>
            <a:off x="7985437" y="2237519"/>
            <a:ext cx="3362794" cy="2891072"/>
          </a:xfrm>
          <a:prstGeom prst="rect">
            <a:avLst/>
          </a:prstGeom>
        </p:spPr>
      </p:pic>
    </p:spTree>
    <p:extLst>
      <p:ext uri="{BB962C8B-B14F-4D97-AF65-F5344CB8AC3E}">
        <p14:creationId xmlns:p14="http://schemas.microsoft.com/office/powerpoint/2010/main" val="63009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23CC-8105-DB2E-AFF4-76CC684AE974}"/>
              </a:ext>
            </a:extLst>
          </p:cNvPr>
          <p:cNvSpPr>
            <a:spLocks noGrp="1"/>
          </p:cNvSpPr>
          <p:nvPr>
            <p:ph type="title"/>
          </p:nvPr>
        </p:nvSpPr>
        <p:spPr/>
        <p:txBody>
          <a:bodyPr/>
          <a:lstStyle/>
          <a:p>
            <a:pPr algn="ctr"/>
            <a:r>
              <a:rPr lang="en-GB"/>
              <a:t>Private Sector Housing</a:t>
            </a:r>
          </a:p>
        </p:txBody>
      </p:sp>
      <p:sp>
        <p:nvSpPr>
          <p:cNvPr id="3" name="Content Placeholder 2">
            <a:extLst>
              <a:ext uri="{FF2B5EF4-FFF2-40B4-BE49-F238E27FC236}">
                <a16:creationId xmlns:a16="http://schemas.microsoft.com/office/drawing/2014/main" id="{F68C5939-A0E1-F38C-603B-E265BE5580DF}"/>
              </a:ext>
            </a:extLst>
          </p:cNvPr>
          <p:cNvSpPr>
            <a:spLocks noGrp="1"/>
          </p:cNvSpPr>
          <p:nvPr>
            <p:ph idx="1"/>
          </p:nvPr>
        </p:nvSpPr>
        <p:spPr/>
        <p:txBody>
          <a:bodyPr vert="horz" lIns="91440" tIns="45720" rIns="91440" bIns="45720" rtlCol="0" anchor="t">
            <a:normAutofit/>
          </a:bodyPr>
          <a:lstStyle/>
          <a:p>
            <a:pPr marL="456565" indent="-456565"/>
            <a:r>
              <a:rPr lang="en-GB"/>
              <a:t>Proactive functions</a:t>
            </a:r>
            <a:endParaRPr lang="en-US"/>
          </a:p>
          <a:p>
            <a:pPr marL="989965" lvl="1" indent="-380365"/>
            <a:r>
              <a:rPr lang="en-GB"/>
              <a:t>Selective licensing – Beeston and Harehills</a:t>
            </a:r>
            <a:endParaRPr lang="en-GB">
              <a:cs typeface="Arial"/>
            </a:endParaRPr>
          </a:p>
          <a:p>
            <a:pPr marL="989965" lvl="1" indent="-380365"/>
            <a:r>
              <a:rPr lang="en-GB"/>
              <a:t>Rogue Landlord Unit</a:t>
            </a:r>
            <a:endParaRPr lang="en-GB">
              <a:cs typeface="Arial"/>
            </a:endParaRPr>
          </a:p>
          <a:p>
            <a:pPr marL="989965" lvl="1" indent="-380365"/>
            <a:r>
              <a:rPr lang="en-GB"/>
              <a:t>Leeds Neighbourhood Approach</a:t>
            </a:r>
            <a:endParaRPr lang="en-GB">
              <a:cs typeface="Arial"/>
            </a:endParaRPr>
          </a:p>
          <a:p>
            <a:pPr marL="989965" lvl="1" indent="-380365"/>
            <a:r>
              <a:rPr lang="en-GB" sz="3450"/>
              <a:t>HMO licensing </a:t>
            </a:r>
            <a:endParaRPr lang="en-GB">
              <a:cs typeface="Arial"/>
            </a:endParaRPr>
          </a:p>
          <a:p>
            <a:pPr marL="456565" indent="-456565"/>
            <a:endParaRPr lang="en-GB">
              <a:cs typeface="Arial"/>
            </a:endParaRPr>
          </a:p>
        </p:txBody>
      </p:sp>
    </p:spTree>
    <p:extLst>
      <p:ext uri="{BB962C8B-B14F-4D97-AF65-F5344CB8AC3E}">
        <p14:creationId xmlns:p14="http://schemas.microsoft.com/office/powerpoint/2010/main" val="388251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EC-2D75-A9DA-C410-21702CB6E018}"/>
              </a:ext>
            </a:extLst>
          </p:cNvPr>
          <p:cNvSpPr>
            <a:spLocks noGrp="1"/>
          </p:cNvSpPr>
          <p:nvPr>
            <p:ph type="title"/>
          </p:nvPr>
        </p:nvSpPr>
        <p:spPr/>
        <p:txBody>
          <a:bodyPr/>
          <a:lstStyle/>
          <a:p>
            <a:pPr algn="ctr"/>
            <a:r>
              <a:rPr lang="en-GB"/>
              <a:t>Changes to HMO licensing</a:t>
            </a:r>
          </a:p>
        </p:txBody>
      </p:sp>
      <p:sp>
        <p:nvSpPr>
          <p:cNvPr id="3" name="Content Placeholder 2">
            <a:extLst>
              <a:ext uri="{FF2B5EF4-FFF2-40B4-BE49-F238E27FC236}">
                <a16:creationId xmlns:a16="http://schemas.microsoft.com/office/drawing/2014/main" id="{FBEFAFCF-F605-C0E0-0C2B-C6F457C1D45F}"/>
              </a:ext>
            </a:extLst>
          </p:cNvPr>
          <p:cNvSpPr>
            <a:spLocks noGrp="1"/>
          </p:cNvSpPr>
          <p:nvPr>
            <p:ph idx="1"/>
          </p:nvPr>
        </p:nvSpPr>
        <p:spPr/>
        <p:txBody>
          <a:bodyPr>
            <a:normAutofit fontScale="92500" lnSpcReduction="20000"/>
          </a:bodyPr>
          <a:lstStyle/>
          <a:p>
            <a:r>
              <a:rPr lang="en-GB"/>
              <a:t>New properties exempt until June 25</a:t>
            </a:r>
          </a:p>
          <a:p>
            <a:endParaRPr lang="en-GB"/>
          </a:p>
          <a:p>
            <a:r>
              <a:rPr lang="en-GB"/>
              <a:t>Existing licences remain and will need to need renewed</a:t>
            </a:r>
          </a:p>
          <a:p>
            <a:endParaRPr lang="en-GB"/>
          </a:p>
          <a:p>
            <a:r>
              <a:rPr lang="en-GB"/>
              <a:t>Still covered by all other pieces of legislation</a:t>
            </a:r>
          </a:p>
        </p:txBody>
      </p:sp>
    </p:spTree>
    <p:extLst>
      <p:ext uri="{BB962C8B-B14F-4D97-AF65-F5344CB8AC3E}">
        <p14:creationId xmlns:p14="http://schemas.microsoft.com/office/powerpoint/2010/main" val="107390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E568-B5E8-40EE-AA4C-4704E088C95E}"/>
              </a:ext>
            </a:extLst>
          </p:cNvPr>
          <p:cNvSpPr>
            <a:spLocks noGrp="1"/>
          </p:cNvSpPr>
          <p:nvPr>
            <p:ph type="title"/>
          </p:nvPr>
        </p:nvSpPr>
        <p:spPr/>
        <p:txBody>
          <a:bodyPr/>
          <a:lstStyle/>
          <a:p>
            <a:pPr algn="ctr"/>
            <a:r>
              <a:rPr lang="en-GB"/>
              <a:t>Private Sector Housing </a:t>
            </a:r>
          </a:p>
        </p:txBody>
      </p:sp>
      <p:sp>
        <p:nvSpPr>
          <p:cNvPr id="3" name="Content Placeholder 2">
            <a:extLst>
              <a:ext uri="{FF2B5EF4-FFF2-40B4-BE49-F238E27FC236}">
                <a16:creationId xmlns:a16="http://schemas.microsoft.com/office/drawing/2014/main" id="{9AC8DD3A-D7CA-47C6-B829-62699DD14D5C}"/>
              </a:ext>
            </a:extLst>
          </p:cNvPr>
          <p:cNvSpPr>
            <a:spLocks noGrp="1"/>
          </p:cNvSpPr>
          <p:nvPr>
            <p:ph idx="1"/>
          </p:nvPr>
        </p:nvSpPr>
        <p:spPr/>
        <p:txBody>
          <a:bodyPr>
            <a:normAutofit/>
          </a:bodyPr>
          <a:lstStyle/>
          <a:p>
            <a:r>
              <a:rPr lang="en-GB"/>
              <a:t>Opportunities – cross the threshold in some of most hard to reach communities</a:t>
            </a:r>
          </a:p>
          <a:p>
            <a:endParaRPr lang="en-GB"/>
          </a:p>
          <a:p>
            <a:r>
              <a:rPr lang="en-GB"/>
              <a:t>Opportunities to make a difference to lives</a:t>
            </a:r>
          </a:p>
        </p:txBody>
      </p:sp>
    </p:spTree>
    <p:extLst>
      <p:ext uri="{BB962C8B-B14F-4D97-AF65-F5344CB8AC3E}">
        <p14:creationId xmlns:p14="http://schemas.microsoft.com/office/powerpoint/2010/main" val="212501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28E6-462C-47A4-B437-8F1693317A75}"/>
              </a:ext>
            </a:extLst>
          </p:cNvPr>
          <p:cNvSpPr>
            <a:spLocks noGrp="1"/>
          </p:cNvSpPr>
          <p:nvPr>
            <p:ph type="title"/>
          </p:nvPr>
        </p:nvSpPr>
        <p:spPr/>
        <p:txBody>
          <a:bodyPr/>
          <a:lstStyle/>
          <a:p>
            <a:pPr algn="ctr"/>
            <a:r>
              <a:rPr lang="en-GB"/>
              <a:t>Opportunities to make the difference</a:t>
            </a:r>
          </a:p>
        </p:txBody>
      </p:sp>
      <p:sp>
        <p:nvSpPr>
          <p:cNvPr id="3" name="Content Placeholder 2">
            <a:extLst>
              <a:ext uri="{FF2B5EF4-FFF2-40B4-BE49-F238E27FC236}">
                <a16:creationId xmlns:a16="http://schemas.microsoft.com/office/drawing/2014/main" id="{DDE9760D-3F31-4A45-A283-EC52F219AA13}"/>
              </a:ext>
            </a:extLst>
          </p:cNvPr>
          <p:cNvSpPr>
            <a:spLocks noGrp="1"/>
          </p:cNvSpPr>
          <p:nvPr>
            <p:ph idx="1"/>
          </p:nvPr>
        </p:nvSpPr>
        <p:spPr/>
        <p:txBody>
          <a:bodyPr vert="horz" lIns="91440" tIns="45720" rIns="91440" bIns="45720" rtlCol="0" anchor="t">
            <a:normAutofit fontScale="92500" lnSpcReduction="20000"/>
          </a:bodyPr>
          <a:lstStyle/>
          <a:p>
            <a:r>
              <a:rPr lang="en-GB" sz="1900" i="1">
                <a:effectLst/>
                <a:latin typeface="Arial" panose="020B0604020202020204" pitchFamily="34" charset="0"/>
                <a:ea typeface="Calibri" panose="020F0502020204030204" pitchFamily="34" charset="0"/>
                <a:cs typeface="Arial" panose="020B0604020202020204" pitchFamily="34" charset="0"/>
              </a:rPr>
              <a:t>I suffered a really bad back injury at work just over a year ago. I had to reduce my hours and started getting into debt. My emotional health deteriorated. Meeting the team has helped turn my life around. They put me in touch with a debt management officer and helped me find my confidence again. I am now training for new career options and I'm also supporting the people by volunteering. Hearing other stories in volunteering training about people who've experienced physical and mental health challenges has helped me understand my own pains and stresses and to manage them better.</a:t>
            </a:r>
          </a:p>
          <a:p>
            <a:endParaRPr lang="en-GB" sz="1900" i="1">
              <a:latin typeface="Arial" panose="020B0604020202020204" pitchFamily="34" charset="0"/>
              <a:ea typeface="Calibri" panose="020F0502020204030204" pitchFamily="34" charset="0"/>
              <a:cs typeface="Arial" panose="020B0604020202020204" pitchFamily="34" charset="0"/>
            </a:endParaRPr>
          </a:p>
          <a:p>
            <a:r>
              <a:rPr lang="en-GB" sz="1900" i="1">
                <a:effectLst/>
                <a:latin typeface="Arial" panose="020B0604020202020204" pitchFamily="34" charset="0"/>
                <a:ea typeface="Calibri" panose="020F0502020204030204" pitchFamily="34" charset="0"/>
                <a:cs typeface="Arial" panose="020B0604020202020204" pitchFamily="34" charset="0"/>
              </a:rPr>
              <a:t>We came across a tenant who was affected by coercive control over several years. All essential referrals were made and we were able to have a good relationship with the tenant and help the tenant get in to regular employment due to using the One Stop Centre where we helped with language, interview techniques and applications. The tenant was successful in their interview and for the first time in years had a regular employer making life easier and more reliable, giving the opportunity to plan ahead and start the healing process that was needed after years of abuse</a:t>
            </a:r>
          </a:p>
          <a:p>
            <a:endParaRPr lang="en-GB"/>
          </a:p>
        </p:txBody>
      </p:sp>
    </p:spTree>
    <p:extLst>
      <p:ext uri="{BB962C8B-B14F-4D97-AF65-F5344CB8AC3E}">
        <p14:creationId xmlns:p14="http://schemas.microsoft.com/office/powerpoint/2010/main" val="279516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9652-F64E-4393-A990-2D002E240340}"/>
              </a:ext>
            </a:extLst>
          </p:cNvPr>
          <p:cNvSpPr>
            <a:spLocks noGrp="1"/>
          </p:cNvSpPr>
          <p:nvPr>
            <p:ph type="title"/>
          </p:nvPr>
        </p:nvSpPr>
        <p:spPr/>
        <p:txBody>
          <a:bodyPr/>
          <a:lstStyle/>
          <a:p>
            <a:pPr algn="ctr"/>
            <a:r>
              <a:rPr lang="en-GB"/>
              <a:t>Leeds Housing Options </a:t>
            </a:r>
          </a:p>
        </p:txBody>
      </p:sp>
      <p:sp>
        <p:nvSpPr>
          <p:cNvPr id="3" name="Content Placeholder 2">
            <a:extLst>
              <a:ext uri="{FF2B5EF4-FFF2-40B4-BE49-F238E27FC236}">
                <a16:creationId xmlns:a16="http://schemas.microsoft.com/office/drawing/2014/main" id="{7705DE0B-49D0-417F-8455-1C76593FB7AB}"/>
              </a:ext>
            </a:extLst>
          </p:cNvPr>
          <p:cNvSpPr>
            <a:spLocks noGrp="1"/>
          </p:cNvSpPr>
          <p:nvPr>
            <p:ph idx="1"/>
          </p:nvPr>
        </p:nvSpPr>
        <p:spPr/>
        <p:txBody>
          <a:bodyPr/>
          <a:lstStyle/>
          <a:p>
            <a:pPr marL="0" indent="0" algn="ctr">
              <a:buNone/>
            </a:pPr>
            <a:r>
              <a:rPr lang="en-GB"/>
              <a:t>Strategy </a:t>
            </a:r>
          </a:p>
          <a:p>
            <a:pPr marL="0" indent="0" algn="ctr">
              <a:buNone/>
            </a:pPr>
            <a:endParaRPr lang="en-GB"/>
          </a:p>
          <a:p>
            <a:pPr marL="0" indent="0" algn="ctr">
              <a:buNone/>
            </a:pPr>
            <a:r>
              <a:rPr lang="en-GB"/>
              <a:t>	 the longer we have to work with someone less likely to be homeless</a:t>
            </a:r>
          </a:p>
        </p:txBody>
      </p:sp>
    </p:spTree>
    <p:extLst>
      <p:ext uri="{BB962C8B-B14F-4D97-AF65-F5344CB8AC3E}">
        <p14:creationId xmlns:p14="http://schemas.microsoft.com/office/powerpoint/2010/main" val="422339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E628-D563-4862-9E47-0E6B14274F8A}"/>
              </a:ext>
            </a:extLst>
          </p:cNvPr>
          <p:cNvSpPr>
            <a:spLocks noGrp="1"/>
          </p:cNvSpPr>
          <p:nvPr>
            <p:ph type="title"/>
          </p:nvPr>
        </p:nvSpPr>
        <p:spPr/>
        <p:txBody>
          <a:bodyPr/>
          <a:lstStyle/>
          <a:p>
            <a:pPr algn="ctr"/>
            <a:r>
              <a:rPr lang="en-GB"/>
              <a:t>Leeds Housing Options </a:t>
            </a:r>
          </a:p>
        </p:txBody>
      </p:sp>
      <p:sp>
        <p:nvSpPr>
          <p:cNvPr id="3" name="Content Placeholder 2">
            <a:extLst>
              <a:ext uri="{FF2B5EF4-FFF2-40B4-BE49-F238E27FC236}">
                <a16:creationId xmlns:a16="http://schemas.microsoft.com/office/drawing/2014/main" id="{A323B7A1-CFB5-4479-8AB3-C6DA4D4AA850}"/>
              </a:ext>
            </a:extLst>
          </p:cNvPr>
          <p:cNvSpPr>
            <a:spLocks noGrp="1"/>
          </p:cNvSpPr>
          <p:nvPr>
            <p:ph idx="1"/>
          </p:nvPr>
        </p:nvSpPr>
        <p:spPr/>
        <p:txBody>
          <a:bodyPr>
            <a:normAutofit/>
          </a:bodyPr>
          <a:lstStyle/>
          <a:p>
            <a:r>
              <a:rPr lang="en-GB"/>
              <a:t>5606 presentations in last 12 months</a:t>
            </a:r>
          </a:p>
          <a:p>
            <a:r>
              <a:rPr lang="en-GB"/>
              <a:t>67% homeless prevention – aware of before eviction</a:t>
            </a:r>
          </a:p>
          <a:p>
            <a:r>
              <a:rPr lang="en-GB"/>
              <a:t>33% homeless on the day</a:t>
            </a:r>
          </a:p>
        </p:txBody>
      </p:sp>
    </p:spTree>
    <p:extLst>
      <p:ext uri="{BB962C8B-B14F-4D97-AF65-F5344CB8AC3E}">
        <p14:creationId xmlns:p14="http://schemas.microsoft.com/office/powerpoint/2010/main" val="40301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F3E2-37E9-44C9-8C9F-4C42630D613A}"/>
              </a:ext>
            </a:extLst>
          </p:cNvPr>
          <p:cNvSpPr>
            <a:spLocks noGrp="1"/>
          </p:cNvSpPr>
          <p:nvPr>
            <p:ph type="title"/>
          </p:nvPr>
        </p:nvSpPr>
        <p:spPr/>
        <p:txBody>
          <a:bodyPr/>
          <a:lstStyle/>
          <a:p>
            <a:pPr algn="ctr"/>
            <a:r>
              <a:rPr lang="en-GB"/>
              <a:t>Leeds Housing Options</a:t>
            </a:r>
          </a:p>
        </p:txBody>
      </p:sp>
      <p:sp>
        <p:nvSpPr>
          <p:cNvPr id="3" name="Content Placeholder 2">
            <a:extLst>
              <a:ext uri="{FF2B5EF4-FFF2-40B4-BE49-F238E27FC236}">
                <a16:creationId xmlns:a16="http://schemas.microsoft.com/office/drawing/2014/main" id="{0C299DFB-38D9-4886-AA52-57DEFF0D58F4}"/>
              </a:ext>
            </a:extLst>
          </p:cNvPr>
          <p:cNvSpPr>
            <a:spLocks noGrp="1"/>
          </p:cNvSpPr>
          <p:nvPr>
            <p:ph idx="1"/>
          </p:nvPr>
        </p:nvSpPr>
        <p:spPr/>
        <p:txBody>
          <a:bodyPr>
            <a:normAutofit fontScale="70000" lnSpcReduction="20000"/>
          </a:bodyPr>
          <a:lstStyle/>
          <a:p>
            <a:r>
              <a:rPr lang="en-GB"/>
              <a:t>Dispute resolution – work with all parties to try and keep them in their home </a:t>
            </a:r>
          </a:p>
          <a:p>
            <a:pPr marL="0" indent="0">
              <a:buNone/>
            </a:pPr>
            <a:endParaRPr lang="en-GB"/>
          </a:p>
          <a:p>
            <a:r>
              <a:rPr lang="en-GB"/>
              <a:t>Landlord Letting Scheme  - support into the PRS</a:t>
            </a:r>
          </a:p>
          <a:p>
            <a:endParaRPr lang="en-GB"/>
          </a:p>
          <a:p>
            <a:r>
              <a:rPr lang="en-GB"/>
              <a:t>Evict Alert – allows early intervention</a:t>
            </a:r>
          </a:p>
          <a:p>
            <a:endParaRPr lang="en-GB"/>
          </a:p>
          <a:p>
            <a:r>
              <a:rPr lang="en-GB"/>
              <a:t>Emergency/Temporary accommodation if required</a:t>
            </a:r>
          </a:p>
        </p:txBody>
      </p:sp>
    </p:spTree>
    <p:extLst>
      <p:ext uri="{BB962C8B-B14F-4D97-AF65-F5344CB8AC3E}">
        <p14:creationId xmlns:p14="http://schemas.microsoft.com/office/powerpoint/2010/main" val="145225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3B3E-F8DE-4B74-8702-5187CFEA766C}"/>
              </a:ext>
            </a:extLst>
          </p:cNvPr>
          <p:cNvSpPr>
            <a:spLocks noGrp="1"/>
          </p:cNvSpPr>
          <p:nvPr>
            <p:ph type="title"/>
          </p:nvPr>
        </p:nvSpPr>
        <p:spPr/>
        <p:txBody>
          <a:bodyPr/>
          <a:lstStyle/>
          <a:p>
            <a:pPr algn="ctr"/>
            <a:r>
              <a:rPr lang="en-GB"/>
              <a:t>LHO - LASLO</a:t>
            </a:r>
          </a:p>
        </p:txBody>
      </p:sp>
      <p:sp>
        <p:nvSpPr>
          <p:cNvPr id="3" name="Content Placeholder 2">
            <a:extLst>
              <a:ext uri="{FF2B5EF4-FFF2-40B4-BE49-F238E27FC236}">
                <a16:creationId xmlns:a16="http://schemas.microsoft.com/office/drawing/2014/main" id="{2983D236-B6BD-4147-A750-33F73C4A3443}"/>
              </a:ext>
            </a:extLst>
          </p:cNvPr>
          <p:cNvSpPr>
            <a:spLocks noGrp="1"/>
          </p:cNvSpPr>
          <p:nvPr>
            <p:ph idx="1"/>
          </p:nvPr>
        </p:nvSpPr>
        <p:spPr/>
        <p:txBody>
          <a:bodyPr>
            <a:normAutofit fontScale="92500" lnSpcReduction="20000"/>
          </a:bodyPr>
          <a:lstStyle/>
          <a:p>
            <a:r>
              <a:rPr lang="en-GB"/>
              <a:t>Asylum Seekers  leaving Home Office accommodation with right to remain – 28 days notice</a:t>
            </a:r>
          </a:p>
          <a:p>
            <a:r>
              <a:rPr lang="en-GB"/>
              <a:t>Family reunions - post right to remain</a:t>
            </a:r>
          </a:p>
          <a:p>
            <a:r>
              <a:rPr lang="en-GB"/>
              <a:t>Support into new homes</a:t>
            </a:r>
          </a:p>
          <a:p>
            <a:r>
              <a:rPr lang="en-GB"/>
              <a:t>Ave 12/5 per month</a:t>
            </a:r>
          </a:p>
          <a:p>
            <a:endParaRPr lang="en-GB"/>
          </a:p>
        </p:txBody>
      </p:sp>
    </p:spTree>
    <p:extLst>
      <p:ext uri="{BB962C8B-B14F-4D97-AF65-F5344CB8AC3E}">
        <p14:creationId xmlns:p14="http://schemas.microsoft.com/office/powerpoint/2010/main" val="288264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EBD6-8E66-416D-BE9D-29227726B1CE}"/>
              </a:ext>
            </a:extLst>
          </p:cNvPr>
          <p:cNvSpPr>
            <a:spLocks noGrp="1"/>
          </p:cNvSpPr>
          <p:nvPr>
            <p:ph type="title"/>
          </p:nvPr>
        </p:nvSpPr>
        <p:spPr/>
        <p:txBody>
          <a:bodyPr/>
          <a:lstStyle/>
          <a:p>
            <a:pPr algn="ctr"/>
            <a:r>
              <a:rPr lang="en-GB"/>
              <a:t>Migration and Housing</a:t>
            </a:r>
          </a:p>
        </p:txBody>
      </p:sp>
      <p:sp>
        <p:nvSpPr>
          <p:cNvPr id="3" name="Content Placeholder 2">
            <a:extLst>
              <a:ext uri="{FF2B5EF4-FFF2-40B4-BE49-F238E27FC236}">
                <a16:creationId xmlns:a16="http://schemas.microsoft.com/office/drawing/2014/main" id="{26187B53-CC42-4ECF-A19E-B8EC0D7D9CFC}"/>
              </a:ext>
            </a:extLst>
          </p:cNvPr>
          <p:cNvSpPr>
            <a:spLocks noGrp="1"/>
          </p:cNvSpPr>
          <p:nvPr>
            <p:ph idx="1"/>
          </p:nvPr>
        </p:nvSpPr>
        <p:spPr/>
        <p:txBody>
          <a:bodyPr vert="horz" lIns="91440" tIns="45720" rIns="91440" bIns="45720" rtlCol="0" anchor="t">
            <a:normAutofit/>
          </a:bodyPr>
          <a:lstStyle/>
          <a:p>
            <a:pPr marL="456565" indent="-456565"/>
            <a:r>
              <a:rPr lang="en-GB"/>
              <a:t>What did we say in relation to the strategy we would do</a:t>
            </a:r>
            <a:endParaRPr lang="en-US"/>
          </a:p>
          <a:p>
            <a:pPr marL="456565" indent="-456565"/>
            <a:r>
              <a:rPr lang="en-GB"/>
              <a:t>Background to housing market in Leeds</a:t>
            </a:r>
            <a:endParaRPr lang="en-GB">
              <a:cs typeface="Arial"/>
            </a:endParaRPr>
          </a:p>
          <a:p>
            <a:pPr marL="456565" indent="-456565"/>
            <a:r>
              <a:rPr lang="en-GB" sz="3700"/>
              <a:t>What is the offer from housing</a:t>
            </a:r>
            <a:endParaRPr lang="en-GB" sz="3700">
              <a:cs typeface="Arial"/>
            </a:endParaRPr>
          </a:p>
        </p:txBody>
      </p:sp>
    </p:spTree>
    <p:extLst>
      <p:ext uri="{BB962C8B-B14F-4D97-AF65-F5344CB8AC3E}">
        <p14:creationId xmlns:p14="http://schemas.microsoft.com/office/powerpoint/2010/main" val="289957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4C59-3BD3-4351-8D1E-9918D4A6CE84}"/>
              </a:ext>
            </a:extLst>
          </p:cNvPr>
          <p:cNvSpPr>
            <a:spLocks noGrp="1"/>
          </p:cNvSpPr>
          <p:nvPr>
            <p:ph type="title"/>
          </p:nvPr>
        </p:nvSpPr>
        <p:spPr/>
        <p:txBody>
          <a:bodyPr/>
          <a:lstStyle/>
          <a:p>
            <a:pPr algn="ctr"/>
            <a:r>
              <a:rPr lang="en-GB"/>
              <a:t>LHO – Resettlement Team</a:t>
            </a:r>
          </a:p>
        </p:txBody>
      </p:sp>
      <p:sp>
        <p:nvSpPr>
          <p:cNvPr id="3" name="Content Placeholder 2">
            <a:extLst>
              <a:ext uri="{FF2B5EF4-FFF2-40B4-BE49-F238E27FC236}">
                <a16:creationId xmlns:a16="http://schemas.microsoft.com/office/drawing/2014/main" id="{903276E1-07E4-49EF-BEDF-31C97B1BB38E}"/>
              </a:ext>
            </a:extLst>
          </p:cNvPr>
          <p:cNvSpPr>
            <a:spLocks noGrp="1"/>
          </p:cNvSpPr>
          <p:nvPr>
            <p:ph idx="1"/>
          </p:nvPr>
        </p:nvSpPr>
        <p:spPr/>
        <p:txBody>
          <a:bodyPr/>
          <a:lstStyle/>
          <a:p>
            <a:r>
              <a:rPr lang="en-GB"/>
              <a:t>Work in partnership with Refugee Council</a:t>
            </a:r>
          </a:p>
          <a:p>
            <a:r>
              <a:rPr lang="en-GB"/>
              <a:t>Work in hotels in the city</a:t>
            </a:r>
          </a:p>
          <a:p>
            <a:r>
              <a:rPr lang="en-GB"/>
              <a:t>Find homes for use identified via process</a:t>
            </a:r>
          </a:p>
          <a:p>
            <a:r>
              <a:rPr lang="en-GB"/>
              <a:t>Help with homes moves </a:t>
            </a:r>
          </a:p>
        </p:txBody>
      </p:sp>
    </p:spTree>
    <p:extLst>
      <p:ext uri="{BB962C8B-B14F-4D97-AF65-F5344CB8AC3E}">
        <p14:creationId xmlns:p14="http://schemas.microsoft.com/office/powerpoint/2010/main" val="91054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DA6A-67F4-42CC-8FCF-A29ACB4766FD}"/>
              </a:ext>
            </a:extLst>
          </p:cNvPr>
          <p:cNvSpPr>
            <a:spLocks noGrp="1"/>
          </p:cNvSpPr>
          <p:nvPr>
            <p:ph type="title"/>
          </p:nvPr>
        </p:nvSpPr>
        <p:spPr/>
        <p:txBody>
          <a:bodyPr/>
          <a:lstStyle/>
          <a:p>
            <a:pPr algn="ctr"/>
            <a:r>
              <a:rPr lang="en-GB"/>
              <a:t>Strategy – how can we help to deliver it</a:t>
            </a:r>
          </a:p>
        </p:txBody>
      </p:sp>
      <p:sp>
        <p:nvSpPr>
          <p:cNvPr id="3" name="Content Placeholder 2">
            <a:extLst>
              <a:ext uri="{FF2B5EF4-FFF2-40B4-BE49-F238E27FC236}">
                <a16:creationId xmlns:a16="http://schemas.microsoft.com/office/drawing/2014/main" id="{5C2DE3E5-0FE3-4D3E-BAE7-F98C884BBCC0}"/>
              </a:ext>
            </a:extLst>
          </p:cNvPr>
          <p:cNvSpPr>
            <a:spLocks noGrp="1"/>
          </p:cNvSpPr>
          <p:nvPr>
            <p:ph idx="1"/>
          </p:nvPr>
        </p:nvSpPr>
        <p:spPr/>
        <p:txBody>
          <a:bodyPr>
            <a:normAutofit fontScale="92500" lnSpcReduction="20000"/>
          </a:bodyPr>
          <a:lstStyle/>
          <a:p>
            <a:endParaRPr lang="en-GB"/>
          </a:p>
          <a:p>
            <a:r>
              <a:rPr lang="en-GB"/>
              <a:t>Better partnership with migration colleagues</a:t>
            </a:r>
          </a:p>
          <a:p>
            <a:endParaRPr lang="en-GB"/>
          </a:p>
          <a:p>
            <a:r>
              <a:rPr lang="en-GB"/>
              <a:t>Share data/area profiles based on crossing the threshold</a:t>
            </a:r>
          </a:p>
          <a:p>
            <a:pPr marL="0" indent="0">
              <a:buNone/>
            </a:pPr>
            <a:r>
              <a:rPr lang="en-GB"/>
              <a:t> </a:t>
            </a:r>
          </a:p>
          <a:p>
            <a:endParaRPr lang="en-GB"/>
          </a:p>
        </p:txBody>
      </p:sp>
    </p:spTree>
    <p:extLst>
      <p:ext uri="{BB962C8B-B14F-4D97-AF65-F5344CB8AC3E}">
        <p14:creationId xmlns:p14="http://schemas.microsoft.com/office/powerpoint/2010/main" val="264248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Housing Market in Leeds</a:t>
            </a:r>
          </a:p>
        </p:txBody>
      </p:sp>
      <p:sp>
        <p:nvSpPr>
          <p:cNvPr id="3" name="Content Placeholder 2"/>
          <p:cNvSpPr>
            <a:spLocks noGrp="1"/>
          </p:cNvSpPr>
          <p:nvPr>
            <p:ph idx="1"/>
          </p:nvPr>
        </p:nvSpPr>
        <p:spPr/>
        <p:txBody>
          <a:bodyPr vert="horz" lIns="91440" tIns="45720" rIns="91440" bIns="45720" rtlCol="0" anchor="t">
            <a:normAutofit fontScale="55000" lnSpcReduction="20000"/>
          </a:bodyPr>
          <a:lstStyle/>
          <a:p>
            <a:pPr marL="456565" indent="-456565"/>
            <a:r>
              <a:rPr lang="en-GB" sz="3700"/>
              <a:t>22% of the housing market is private rented and has grown significantly</a:t>
            </a:r>
            <a:endParaRPr lang="en-US" sz="3700"/>
          </a:p>
          <a:p>
            <a:pPr marL="456565" indent="-456565"/>
            <a:endParaRPr lang="en-GB">
              <a:cs typeface="Arial"/>
            </a:endParaRPr>
          </a:p>
          <a:p>
            <a:pPr marL="456565" indent="-456565"/>
            <a:r>
              <a:rPr lang="en-GB"/>
              <a:t>Decrease in O/O and social sector</a:t>
            </a:r>
            <a:endParaRPr lang="en-GB">
              <a:cs typeface="Arial"/>
            </a:endParaRPr>
          </a:p>
          <a:p>
            <a:pPr marL="456565" indent="-456565"/>
            <a:endParaRPr lang="en-GB">
              <a:cs typeface="Arial"/>
            </a:endParaRPr>
          </a:p>
          <a:p>
            <a:pPr marL="456565" indent="-456565"/>
            <a:r>
              <a:rPr lang="en-GB"/>
              <a:t>75,000 + PRS in city</a:t>
            </a:r>
            <a:endParaRPr lang="en-GB">
              <a:cs typeface="Arial"/>
            </a:endParaRPr>
          </a:p>
          <a:p>
            <a:pPr marL="456565" indent="-456565"/>
            <a:endParaRPr lang="en-GB">
              <a:cs typeface="Arial"/>
            </a:endParaRPr>
          </a:p>
          <a:p>
            <a:pPr marL="456565" indent="-456565"/>
            <a:r>
              <a:rPr lang="en-GB"/>
              <a:t>Mainly found in pre 1919 stock – 50% of sector</a:t>
            </a:r>
            <a:endParaRPr lang="en-GB">
              <a:cs typeface="Arial"/>
            </a:endParaRPr>
          </a:p>
          <a:p>
            <a:pPr marL="456565" indent="-456565"/>
            <a:endParaRPr lang="en-GB">
              <a:cs typeface="Arial"/>
            </a:endParaRPr>
          </a:p>
          <a:p>
            <a:pPr marL="456565" indent="-456565"/>
            <a:r>
              <a:rPr lang="en-GB" sz="3700"/>
              <a:t>No single PRS market – covers differing needs (professional, student, budget, long term, short term).</a:t>
            </a:r>
            <a:endParaRPr lang="en-GB">
              <a:cs typeface="Arial"/>
            </a:endParaRPr>
          </a:p>
          <a:p>
            <a:pPr marL="456565" indent="-456565"/>
            <a:endParaRPr lang="en-GB">
              <a:cs typeface="Arial"/>
            </a:endParaRPr>
          </a:p>
          <a:p>
            <a:pPr marL="456565" indent="-456565"/>
            <a:endParaRPr lang="en-GB">
              <a:cs typeface="Arial"/>
            </a:endParaRPr>
          </a:p>
          <a:p>
            <a:pPr marL="456565" indent="-456565"/>
            <a:endParaRPr lang="en-GB">
              <a:cs typeface="Arial"/>
            </a:endParaRPr>
          </a:p>
        </p:txBody>
      </p:sp>
    </p:spTree>
    <p:extLst>
      <p:ext uri="{BB962C8B-B14F-4D97-AF65-F5344CB8AC3E}">
        <p14:creationId xmlns:p14="http://schemas.microsoft.com/office/powerpoint/2010/main" val="130139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B9AF-D9D8-4EEF-96AF-23DE81E9D214}"/>
              </a:ext>
            </a:extLst>
          </p:cNvPr>
          <p:cNvSpPr>
            <a:spLocks noGrp="1"/>
          </p:cNvSpPr>
          <p:nvPr>
            <p:ph type="title"/>
          </p:nvPr>
        </p:nvSpPr>
        <p:spPr/>
        <p:txBody>
          <a:bodyPr/>
          <a:lstStyle/>
          <a:p>
            <a:pPr algn="ctr"/>
            <a:r>
              <a:rPr lang="en-GB"/>
              <a:t>Housing Market in Leeds</a:t>
            </a:r>
          </a:p>
        </p:txBody>
      </p:sp>
      <p:sp>
        <p:nvSpPr>
          <p:cNvPr id="3" name="Content Placeholder 2">
            <a:extLst>
              <a:ext uri="{FF2B5EF4-FFF2-40B4-BE49-F238E27FC236}">
                <a16:creationId xmlns:a16="http://schemas.microsoft.com/office/drawing/2014/main" id="{D7B9C71A-1748-4D47-956D-26CCD46D6562}"/>
              </a:ext>
            </a:extLst>
          </p:cNvPr>
          <p:cNvSpPr>
            <a:spLocks noGrp="1"/>
          </p:cNvSpPr>
          <p:nvPr>
            <p:ph idx="1"/>
          </p:nvPr>
        </p:nvSpPr>
        <p:spPr/>
        <p:txBody>
          <a:bodyPr vert="horz" lIns="91440" tIns="45720" rIns="91440" bIns="45720" rtlCol="0" anchor="t">
            <a:normAutofit lnSpcReduction="10000"/>
          </a:bodyPr>
          <a:lstStyle/>
          <a:p>
            <a:pPr marL="456565" indent="-456565"/>
            <a:r>
              <a:rPr lang="en-GB"/>
              <a:t>Increase demand for homes – all tenures</a:t>
            </a:r>
            <a:endParaRPr lang="en-US"/>
          </a:p>
          <a:p>
            <a:pPr marL="456565" indent="-456565"/>
            <a:endParaRPr lang="en-GB">
              <a:cs typeface="Arial"/>
            </a:endParaRPr>
          </a:p>
          <a:p>
            <a:pPr marL="456565" indent="-456565"/>
            <a:r>
              <a:rPr lang="en-GB"/>
              <a:t>Supply not keeping up with need</a:t>
            </a:r>
            <a:endParaRPr lang="en-GB">
              <a:cs typeface="Arial"/>
            </a:endParaRPr>
          </a:p>
          <a:p>
            <a:pPr marL="456565" indent="-456565"/>
            <a:endParaRPr lang="en-GB">
              <a:cs typeface="Arial"/>
            </a:endParaRPr>
          </a:p>
          <a:p>
            <a:pPr marL="456565" indent="-456565"/>
            <a:r>
              <a:rPr lang="en-GB" sz="3700"/>
              <a:t>Increase demand for T/A over last  year</a:t>
            </a:r>
            <a:endParaRPr lang="en-GB" sz="3700">
              <a:cs typeface="Arial"/>
            </a:endParaRPr>
          </a:p>
          <a:p>
            <a:pPr marL="456565" indent="-456565"/>
            <a:endParaRPr lang="en-GB">
              <a:cs typeface="Arial"/>
            </a:endParaRPr>
          </a:p>
        </p:txBody>
      </p:sp>
    </p:spTree>
    <p:extLst>
      <p:ext uri="{BB962C8B-B14F-4D97-AF65-F5344CB8AC3E}">
        <p14:creationId xmlns:p14="http://schemas.microsoft.com/office/powerpoint/2010/main" val="399619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917-00D9-2760-4B34-54D4A90EF605}"/>
              </a:ext>
            </a:extLst>
          </p:cNvPr>
          <p:cNvSpPr>
            <a:spLocks noGrp="1"/>
          </p:cNvSpPr>
          <p:nvPr>
            <p:ph type="title"/>
          </p:nvPr>
        </p:nvSpPr>
        <p:spPr/>
        <p:txBody>
          <a:bodyPr/>
          <a:lstStyle/>
          <a:p>
            <a:pPr algn="ctr"/>
            <a:r>
              <a:rPr lang="en-GB"/>
              <a:t>Rents in PRS</a:t>
            </a:r>
          </a:p>
        </p:txBody>
      </p:sp>
      <p:sp>
        <p:nvSpPr>
          <p:cNvPr id="3" name="Content Placeholder 2">
            <a:extLst>
              <a:ext uri="{FF2B5EF4-FFF2-40B4-BE49-F238E27FC236}">
                <a16:creationId xmlns:a16="http://schemas.microsoft.com/office/drawing/2014/main" id="{D9A0E65C-CFD1-A402-B748-3B0A6DB231C3}"/>
              </a:ext>
            </a:extLst>
          </p:cNvPr>
          <p:cNvSpPr>
            <a:spLocks noGrp="1"/>
          </p:cNvSpPr>
          <p:nvPr>
            <p:ph idx="1"/>
          </p:nvPr>
        </p:nvSpPr>
        <p:spPr/>
        <p:txBody>
          <a:bodyPr>
            <a:normAutofit fontScale="85000" lnSpcReduction="20000"/>
          </a:bodyPr>
          <a:lstStyle/>
          <a:p>
            <a:r>
              <a:rPr lang="en-GB"/>
              <a:t>No means to control rent increases – market/demand driven</a:t>
            </a:r>
          </a:p>
          <a:p>
            <a:endParaRPr lang="en-GB"/>
          </a:p>
          <a:p>
            <a:r>
              <a:rPr lang="en-GB"/>
              <a:t>Decreasing PRS available for LHA/low income/ issues of affordability </a:t>
            </a:r>
          </a:p>
          <a:p>
            <a:endParaRPr lang="en-GB"/>
          </a:p>
          <a:p>
            <a:r>
              <a:rPr lang="en-GB"/>
              <a:t>9.4% increase in rent in year to Jan 23</a:t>
            </a:r>
          </a:p>
          <a:p>
            <a:endParaRPr lang="en-GB"/>
          </a:p>
          <a:p>
            <a:endParaRPr lang="en-GB"/>
          </a:p>
          <a:p>
            <a:endParaRPr lang="en-GB"/>
          </a:p>
        </p:txBody>
      </p:sp>
    </p:spTree>
    <p:extLst>
      <p:ext uri="{BB962C8B-B14F-4D97-AF65-F5344CB8AC3E}">
        <p14:creationId xmlns:p14="http://schemas.microsoft.com/office/powerpoint/2010/main" val="336241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B672-403C-9CEB-430E-078E53332DC6}"/>
              </a:ext>
            </a:extLst>
          </p:cNvPr>
          <p:cNvSpPr>
            <a:spLocks noGrp="1"/>
          </p:cNvSpPr>
          <p:nvPr>
            <p:ph type="title"/>
          </p:nvPr>
        </p:nvSpPr>
        <p:spPr/>
        <p:txBody>
          <a:bodyPr/>
          <a:lstStyle/>
          <a:p>
            <a:pPr algn="ctr"/>
            <a:r>
              <a:rPr lang="en-GB"/>
              <a:t>Affordability of PRS</a:t>
            </a:r>
          </a:p>
        </p:txBody>
      </p:sp>
      <p:graphicFrame>
        <p:nvGraphicFramePr>
          <p:cNvPr id="4" name="Content Placeholder 3">
            <a:extLst>
              <a:ext uri="{FF2B5EF4-FFF2-40B4-BE49-F238E27FC236}">
                <a16:creationId xmlns:a16="http://schemas.microsoft.com/office/drawing/2014/main" id="{7CEF6FDC-586C-573A-4097-A54F64D56104}"/>
              </a:ext>
            </a:extLst>
          </p:cNvPr>
          <p:cNvGraphicFramePr>
            <a:graphicFrameLocks noGrp="1"/>
          </p:cNvGraphicFramePr>
          <p:nvPr>
            <p:ph idx="1"/>
          </p:nvPr>
        </p:nvGraphicFramePr>
        <p:xfrm>
          <a:off x="1983546" y="1730327"/>
          <a:ext cx="6977575" cy="2869810"/>
        </p:xfrm>
        <a:graphic>
          <a:graphicData uri="http://schemas.openxmlformats.org/drawingml/2006/table">
            <a:tbl>
              <a:tblPr>
                <a:tableStyleId>{5C22544A-7EE6-4342-B048-85BDC9FD1C3A}</a:tableStyleId>
              </a:tblPr>
              <a:tblGrid>
                <a:gridCol w="1492508">
                  <a:extLst>
                    <a:ext uri="{9D8B030D-6E8A-4147-A177-3AD203B41FA5}">
                      <a16:colId xmlns:a16="http://schemas.microsoft.com/office/drawing/2014/main" val="145765080"/>
                    </a:ext>
                  </a:extLst>
                </a:gridCol>
                <a:gridCol w="1638831">
                  <a:extLst>
                    <a:ext uri="{9D8B030D-6E8A-4147-A177-3AD203B41FA5}">
                      <a16:colId xmlns:a16="http://schemas.microsoft.com/office/drawing/2014/main" val="3392964426"/>
                    </a:ext>
                  </a:extLst>
                </a:gridCol>
                <a:gridCol w="1688999">
                  <a:extLst>
                    <a:ext uri="{9D8B030D-6E8A-4147-A177-3AD203B41FA5}">
                      <a16:colId xmlns:a16="http://schemas.microsoft.com/office/drawing/2014/main" val="1352660065"/>
                    </a:ext>
                  </a:extLst>
                </a:gridCol>
                <a:gridCol w="1153871">
                  <a:extLst>
                    <a:ext uri="{9D8B030D-6E8A-4147-A177-3AD203B41FA5}">
                      <a16:colId xmlns:a16="http://schemas.microsoft.com/office/drawing/2014/main" val="2758574377"/>
                    </a:ext>
                  </a:extLst>
                </a:gridCol>
                <a:gridCol w="1003366">
                  <a:extLst>
                    <a:ext uri="{9D8B030D-6E8A-4147-A177-3AD203B41FA5}">
                      <a16:colId xmlns:a16="http://schemas.microsoft.com/office/drawing/2014/main" val="1574381749"/>
                    </a:ext>
                  </a:extLst>
                </a:gridCol>
              </a:tblGrid>
              <a:tr h="912326">
                <a:tc>
                  <a:txBody>
                    <a:bodyPr/>
                    <a:lstStyle/>
                    <a:p>
                      <a:pPr algn="ctr" fontAlgn="ctr"/>
                      <a:r>
                        <a:rPr lang="en-GB" sz="1600" u="none" strike="noStrike">
                          <a:effectLst/>
                        </a:rPr>
                        <a:t>Property</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LHA </a:t>
                      </a:r>
                      <a:r>
                        <a:rPr lang="en-GB" sz="1100" u="none" strike="noStrike">
                          <a:effectLst/>
                        </a:rPr>
                        <a:t>(pcm 23/4)</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Ave Leeds Rent </a:t>
                      </a:r>
                      <a:r>
                        <a:rPr lang="en-GB" sz="1100" u="none" strike="noStrike">
                          <a:effectLst/>
                        </a:rPr>
                        <a:t>(May 23)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LS11 </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LS7</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5856216"/>
                  </a:ext>
                </a:extLst>
              </a:tr>
              <a:tr h="489371">
                <a:tc>
                  <a:txBody>
                    <a:bodyPr/>
                    <a:lstStyle/>
                    <a:p>
                      <a:pPr algn="ctr" fontAlgn="ctr"/>
                      <a:r>
                        <a:rPr lang="en-GB" sz="1600" u="none" strike="noStrike">
                          <a:effectLst/>
                        </a:rPr>
                        <a:t>One bed</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£524.99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£841</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£633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£871</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4459136"/>
                  </a:ext>
                </a:extLst>
              </a:tr>
              <a:tr h="489371">
                <a:tc>
                  <a:txBody>
                    <a:bodyPr/>
                    <a:lstStyle/>
                    <a:p>
                      <a:pPr algn="ctr" fontAlgn="ctr"/>
                      <a:r>
                        <a:rPr lang="en-GB" sz="1600" u="none" strike="noStrike">
                          <a:effectLst/>
                        </a:rPr>
                        <a:t>Two bed</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£594.99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£1,195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£1,119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£1,029</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3348418"/>
                  </a:ext>
                </a:extLst>
              </a:tr>
              <a:tr h="489371">
                <a:tc>
                  <a:txBody>
                    <a:bodyPr/>
                    <a:lstStyle/>
                    <a:p>
                      <a:pPr algn="ctr" fontAlgn="ctr"/>
                      <a:r>
                        <a:rPr lang="en-GB" sz="1600" u="none" strike="noStrike">
                          <a:effectLst/>
                        </a:rPr>
                        <a:t>Three bed</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£700.99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£1,280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£1,303</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£1,200</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6554163"/>
                  </a:ext>
                </a:extLst>
              </a:tr>
              <a:tr h="489371">
                <a:tc>
                  <a:txBody>
                    <a:bodyPr/>
                    <a:lstStyle/>
                    <a:p>
                      <a:pPr algn="ctr" fontAlgn="ctr"/>
                      <a:r>
                        <a:rPr lang="en-GB" sz="1600" u="none" strike="noStrike">
                          <a:effectLst/>
                        </a:rPr>
                        <a:t>Four bed</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£899.99</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£1,590</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£985</a:t>
                      </a:r>
                      <a:endParaRPr lang="en-GB"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600" u="none" strike="noStrike">
                          <a:effectLst/>
                        </a:rPr>
                        <a:t>£1,005</a:t>
                      </a:r>
                      <a:endParaRPr lang="en-GB"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9016533"/>
                  </a:ext>
                </a:extLst>
              </a:tr>
            </a:tbl>
          </a:graphicData>
        </a:graphic>
      </p:graphicFrame>
    </p:spTree>
    <p:extLst>
      <p:ext uri="{BB962C8B-B14F-4D97-AF65-F5344CB8AC3E}">
        <p14:creationId xmlns:p14="http://schemas.microsoft.com/office/powerpoint/2010/main" val="427908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EDEC-3E55-4095-93A1-0774688FA1C2}"/>
              </a:ext>
            </a:extLst>
          </p:cNvPr>
          <p:cNvSpPr>
            <a:spLocks noGrp="1"/>
          </p:cNvSpPr>
          <p:nvPr>
            <p:ph type="title"/>
          </p:nvPr>
        </p:nvSpPr>
        <p:spPr>
          <a:xfrm>
            <a:off x="609600" y="238353"/>
            <a:ext cx="5965371" cy="1143000"/>
          </a:xfrm>
        </p:spPr>
        <p:txBody>
          <a:bodyPr/>
          <a:lstStyle/>
          <a:p>
            <a:pPr algn="ctr"/>
            <a:r>
              <a:rPr lang="en-GB"/>
              <a:t>The Private Rented </a:t>
            </a:r>
            <a:br>
              <a:rPr lang="en-GB"/>
            </a:br>
            <a:r>
              <a:rPr lang="en-GB"/>
              <a:t>Sector</a:t>
            </a:r>
          </a:p>
        </p:txBody>
      </p:sp>
      <p:sp>
        <p:nvSpPr>
          <p:cNvPr id="3" name="Content Placeholder 2">
            <a:extLst>
              <a:ext uri="{FF2B5EF4-FFF2-40B4-BE49-F238E27FC236}">
                <a16:creationId xmlns:a16="http://schemas.microsoft.com/office/drawing/2014/main" id="{37984111-E97F-4E40-8430-DFAAD0A881D6}"/>
              </a:ext>
            </a:extLst>
          </p:cNvPr>
          <p:cNvSpPr>
            <a:spLocks noGrp="1"/>
          </p:cNvSpPr>
          <p:nvPr>
            <p:ph sz="half" idx="1"/>
          </p:nvPr>
        </p:nvSpPr>
        <p:spPr/>
        <p:txBody>
          <a:bodyPr>
            <a:normAutofit/>
          </a:bodyPr>
          <a:lstStyle/>
          <a:p>
            <a:r>
              <a:rPr lang="en-GB" sz="2800"/>
              <a:t>Good quality accommodation – market driven</a:t>
            </a:r>
          </a:p>
          <a:p>
            <a:pPr marL="0" indent="0">
              <a:buNone/>
            </a:pPr>
            <a:endParaRPr lang="en-GB" sz="2800"/>
          </a:p>
          <a:p>
            <a:r>
              <a:rPr lang="en-GB" sz="2800"/>
              <a:t>Inner city markets seen largest increase </a:t>
            </a:r>
          </a:p>
          <a:p>
            <a:endParaRPr lang="en-GB" sz="2800"/>
          </a:p>
          <a:p>
            <a:r>
              <a:rPr lang="en-GB" sz="2800"/>
              <a:t>Poorest quality in inner city</a:t>
            </a:r>
          </a:p>
          <a:p>
            <a:endParaRPr lang="en-GB"/>
          </a:p>
          <a:p>
            <a:endParaRPr lang="en-GB"/>
          </a:p>
          <a:p>
            <a:endParaRPr lang="en-GB"/>
          </a:p>
        </p:txBody>
      </p:sp>
      <p:pic>
        <p:nvPicPr>
          <p:cNvPr id="5" name="Picture 3">
            <a:extLst>
              <a:ext uri="{FF2B5EF4-FFF2-40B4-BE49-F238E27FC236}">
                <a16:creationId xmlns:a16="http://schemas.microsoft.com/office/drawing/2014/main" id="{3A5AA842-062D-466E-9729-AE3DC6D48F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7514" y="809853"/>
            <a:ext cx="3380328" cy="43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5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C5E2-F136-4480-B0E4-D13AF493D64C}"/>
              </a:ext>
            </a:extLst>
          </p:cNvPr>
          <p:cNvSpPr>
            <a:spLocks noGrp="1"/>
          </p:cNvSpPr>
          <p:nvPr>
            <p:ph type="title"/>
          </p:nvPr>
        </p:nvSpPr>
        <p:spPr/>
        <p:txBody>
          <a:bodyPr/>
          <a:lstStyle/>
          <a:p>
            <a:pPr algn="ctr"/>
            <a:r>
              <a:rPr lang="en-GB"/>
              <a:t>Private Sector Housing </a:t>
            </a:r>
          </a:p>
        </p:txBody>
      </p:sp>
      <p:sp>
        <p:nvSpPr>
          <p:cNvPr id="3" name="Content Placeholder 2">
            <a:extLst>
              <a:ext uri="{FF2B5EF4-FFF2-40B4-BE49-F238E27FC236}">
                <a16:creationId xmlns:a16="http://schemas.microsoft.com/office/drawing/2014/main" id="{C6C0CBE4-DB73-4784-BC26-8A0D09B5B177}"/>
              </a:ext>
            </a:extLst>
          </p:cNvPr>
          <p:cNvSpPr>
            <a:spLocks noGrp="1"/>
          </p:cNvSpPr>
          <p:nvPr>
            <p:ph idx="1"/>
          </p:nvPr>
        </p:nvSpPr>
        <p:spPr/>
        <p:txBody>
          <a:bodyPr vert="horz" lIns="91440" tIns="45720" rIns="91440" bIns="45720" rtlCol="0" anchor="t">
            <a:normAutofit/>
          </a:bodyPr>
          <a:lstStyle/>
          <a:p>
            <a:pPr marL="456565" indent="-456565"/>
            <a:r>
              <a:rPr lang="en-GB" sz="3700"/>
              <a:t>Role to improve standards</a:t>
            </a:r>
            <a:endParaRPr lang="en-US" sz="3700"/>
          </a:p>
          <a:p>
            <a:pPr marL="456565" indent="-456565"/>
            <a:r>
              <a:rPr lang="en-GB" sz="3700"/>
              <a:t>Legal powers to address poor homes – </a:t>
            </a:r>
            <a:r>
              <a:rPr lang="en-GB" sz="2400"/>
              <a:t>Challenges - </a:t>
            </a:r>
            <a:endParaRPr lang="en-GB" sz="2400">
              <a:cs typeface="Arial"/>
            </a:endParaRPr>
          </a:p>
          <a:p>
            <a:pPr marL="456565" indent="-456565"/>
            <a:r>
              <a:rPr lang="en-GB" sz="2400"/>
              <a:t>HHSRS, Providers' understanding of legal compliance, Penalties</a:t>
            </a:r>
            <a:endParaRPr lang="en-GB" sz="2400">
              <a:cs typeface="Arial"/>
            </a:endParaRPr>
          </a:p>
          <a:p>
            <a:pPr marL="456565" indent="-456565"/>
            <a:r>
              <a:rPr lang="en-GB"/>
              <a:t>Aim to cross the threshold address more than just bricks and mortar</a:t>
            </a:r>
            <a:endParaRPr lang="en-GB">
              <a:cs typeface="Arial"/>
            </a:endParaRPr>
          </a:p>
          <a:p>
            <a:pPr marL="456565" indent="-456565"/>
            <a:endParaRPr lang="en-GB">
              <a:cs typeface="Arial"/>
            </a:endParaRPr>
          </a:p>
        </p:txBody>
      </p:sp>
    </p:spTree>
    <p:extLst>
      <p:ext uri="{BB962C8B-B14F-4D97-AF65-F5344CB8AC3E}">
        <p14:creationId xmlns:p14="http://schemas.microsoft.com/office/powerpoint/2010/main" val="3850670042"/>
      </p:ext>
    </p:extLst>
  </p:cSld>
  <p:clrMapOvr>
    <a:masterClrMapping/>
  </p:clrMapOvr>
</p:sld>
</file>

<file path=ppt/theme/theme1.xml><?xml version="1.0" encoding="utf-8"?>
<a:theme xmlns:a="http://schemas.openxmlformats.org/drawingml/2006/main" name="LCCcorptheme">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corptheme" id="{00B1A147-38C3-4E7F-9B64-BD2DAF657AB2}" vid="{C3B8494C-4124-4F1B-960A-4F27C3A7EAA5}"/>
    </a:ext>
  </a:extLst>
</a:theme>
</file>

<file path=ppt/theme/theme2.xml><?xml version="1.0" encoding="utf-8"?>
<a:theme xmlns:a="http://schemas.openxmlformats.org/drawingml/2006/main" name="5. LCC Design">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4E738371-978A-4985-A421-FDF5B65F4B95}"/>
    </a:ext>
  </a:extLst>
</a:theme>
</file>

<file path=ppt/theme/theme3.xml><?xml version="1.0" encoding="utf-8"?>
<a:theme xmlns:a="http://schemas.openxmlformats.org/drawingml/2006/main" name="3.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194927EF-3C20-4179-9569-743EB8C8CF49}"/>
    </a:ext>
  </a:extLst>
</a:theme>
</file>

<file path=ppt/theme/theme4.xml><?xml version="1.0" encoding="utf-8"?>
<a:theme xmlns:a="http://schemas.openxmlformats.org/drawingml/2006/main" name="2. LCC Design">
  <a:themeElements>
    <a:clrScheme name="Custom 12">
      <a:dk1>
        <a:sysClr val="windowText" lastClr="000000"/>
      </a:dk1>
      <a:lt1>
        <a:sysClr val="window" lastClr="FFFFFF"/>
      </a:lt1>
      <a:dk2>
        <a:srgbClr val="18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D6EAD3C1-3E2C-4497-8E77-68B6330AF218}"/>
    </a:ext>
  </a:extLst>
</a:theme>
</file>

<file path=ppt/theme/theme5.xml><?xml version="1.0" encoding="utf-8"?>
<a:theme xmlns:a="http://schemas.openxmlformats.org/drawingml/2006/main" name="1.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BF0B1DBE-FFDE-426B-BDA4-D7A3D12596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5c2849-74a1-46d7-ad44-587ab7d0a8b9" xsi:nil="true"/>
    <SharedWithUsers xmlns="ac5c2849-74a1-46d7-ad44-587ab7d0a8b9">
      <UserInfo>
        <DisplayName>Bhabra, Pria</DisplayName>
        <AccountId>887</AccountId>
        <AccountType/>
      </UserInfo>
      <UserInfo>
        <DisplayName>Khan, Amber</DisplayName>
        <AccountId>1099</AccountId>
        <AccountType/>
      </UserInfo>
      <UserInfo>
        <DisplayName>Bukowski, Peter</DisplayName>
        <AccountId>152</AccountId>
        <AccountType/>
      </UserInfo>
      <UserInfo>
        <DisplayName>Ireland, Mark</DisplayName>
        <AccountId>150</AccountId>
        <AccountType/>
      </UserInfo>
    </SharedWithUsers>
    <lcf76f155ced4ddcb4097134ff3c332f xmlns="ea74f8ca-af46-466e-8847-42b2070724b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313BBE586CCB48A4483B5C73300602" ma:contentTypeVersion="17" ma:contentTypeDescription="Create a new document." ma:contentTypeScope="" ma:versionID="461928229f68b5458d442e637a5cc224">
  <xsd:schema xmlns:xsd="http://www.w3.org/2001/XMLSchema" xmlns:xs="http://www.w3.org/2001/XMLSchema" xmlns:p="http://schemas.microsoft.com/office/2006/metadata/properties" xmlns:ns2="ac5c2849-74a1-46d7-ad44-587ab7d0a8b9" xmlns:ns3="ea74f8ca-af46-466e-8847-42b2070724b1" targetNamespace="http://schemas.microsoft.com/office/2006/metadata/properties" ma:root="true" ma:fieldsID="2fc8df516d0c209c120684d0b1380fea" ns2:_="" ns3:_="">
    <xsd:import namespace="ac5c2849-74a1-46d7-ad44-587ab7d0a8b9"/>
    <xsd:import namespace="ea74f8ca-af46-466e-8847-42b2070724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element ref="ns3: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a58ce9-c97c-41d0-bfdb-c30342169baa}"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74f8ca-af46-466e-8847-42b2070724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4" nillable="true" ma:displayName="MediaServiceDocTags" ma:hidden="true" ma:internalName="MediaServiceDoc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55F76C-BD11-4408-897D-4D2E90C8B970}">
  <ds:schemaRefs>
    <ds:schemaRef ds:uri="http://purl.org/dc/elements/1.1/"/>
    <ds:schemaRef ds:uri="8a9c3492-410e-42c6-b967-b62789ba6247"/>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ac5c2849-74a1-46d7-ad44-587ab7d0a8b9"/>
    <ds:schemaRef ds:uri="http://purl.org/dc/dcmitype/"/>
  </ds:schemaRefs>
</ds:datastoreItem>
</file>

<file path=customXml/itemProps2.xml><?xml version="1.0" encoding="utf-8"?>
<ds:datastoreItem xmlns:ds="http://schemas.openxmlformats.org/officeDocument/2006/customXml" ds:itemID="{F87415E6-9589-4FE3-8B33-1180C888D929}"/>
</file>

<file path=customXml/itemProps3.xml><?xml version="1.0" encoding="utf-8"?>
<ds:datastoreItem xmlns:ds="http://schemas.openxmlformats.org/officeDocument/2006/customXml" ds:itemID="{ABCCD5B7-746A-45B7-8227-C6D6EBE68A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LCCcorptheme</Template>
  <TotalTime>0</TotalTime>
  <Words>761</Words>
  <Application>Microsoft Office PowerPoint</Application>
  <PresentationFormat>Widescreen</PresentationFormat>
  <Paragraphs>142</Paragraphs>
  <Slides>20</Slides>
  <Notes>14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20</vt:i4>
      </vt:variant>
    </vt:vector>
  </HeadingPairs>
  <TitlesOfParts>
    <vt:vector size="28" baseType="lpstr">
      <vt:lpstr>Arial</vt:lpstr>
      <vt:lpstr>Calibri</vt:lpstr>
      <vt:lpstr>Verdana</vt:lpstr>
      <vt:lpstr>LCCcorptheme</vt:lpstr>
      <vt:lpstr>5. LCC Design</vt:lpstr>
      <vt:lpstr>3. LCC Design</vt:lpstr>
      <vt:lpstr>2. LCC Design</vt:lpstr>
      <vt:lpstr>1. LCC Design</vt:lpstr>
      <vt:lpstr>PowerPoint Presentation</vt:lpstr>
      <vt:lpstr>Migration and Housing</vt:lpstr>
      <vt:lpstr>Strategy – how can we help to deliver it</vt:lpstr>
      <vt:lpstr>Housing Market in Leeds</vt:lpstr>
      <vt:lpstr>Housing Market in Leeds</vt:lpstr>
      <vt:lpstr>Rents in PRS</vt:lpstr>
      <vt:lpstr>Affordability of PRS</vt:lpstr>
      <vt:lpstr>The Private Rented  Sector</vt:lpstr>
      <vt:lpstr>Private Sector Housing </vt:lpstr>
      <vt:lpstr>Private Sector Housing</vt:lpstr>
      <vt:lpstr>Private Sector Housing</vt:lpstr>
      <vt:lpstr>Private Sector Housing</vt:lpstr>
      <vt:lpstr>Changes to HMO licensing</vt:lpstr>
      <vt:lpstr>Private Sector Housing </vt:lpstr>
      <vt:lpstr>Opportunities to make the difference</vt:lpstr>
      <vt:lpstr>Leeds Housing Options </vt:lpstr>
      <vt:lpstr>Leeds Housing Options </vt:lpstr>
      <vt:lpstr>Leeds Housing Options</vt:lpstr>
      <vt:lpstr>LHO - LASLO</vt:lpstr>
      <vt:lpstr>LHO – Resettlement Team</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Appraisals session</dc:title>
  <dc:creator>Lawrence, Jeremy</dc:creator>
  <cp:lastModifiedBy>Khan, Amber</cp:lastModifiedBy>
  <cp:revision>2</cp:revision>
  <cp:lastPrinted>2023-01-30T09:22:35Z</cp:lastPrinted>
  <dcterms:created xsi:type="dcterms:W3CDTF">2018-04-23T11:34:43Z</dcterms:created>
  <dcterms:modified xsi:type="dcterms:W3CDTF">2023-06-05T16:43:21Z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0x010100205451EA647F074EA746986223EBF93C</vt:lpwstr>
  </property>
  <property fmtid="{D5CDD505-2E9C-101B-9397-08002B2CF9AE}" pid="3" name="MediaServiceImageTags">
    <vt:lpwstr/>
  </property>
</Properties>
</file>