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74" r:id="rId5"/>
    <p:sldId id="273" r:id="rId6"/>
    <p:sldId id="275" r:id="rId7"/>
    <p:sldId id="276"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4660"/>
  </p:normalViewPr>
  <p:slideViewPr>
    <p:cSldViewPr snapToGrid="0">
      <p:cViewPr varScale="1">
        <p:scale>
          <a:sx n="90" d="100"/>
          <a:sy n="90" d="100"/>
        </p:scale>
        <p:origin x="4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89034"/>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4361891"/>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207152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566876D-6BAA-4EBF-BEE3-F469E12C6773}" type="datetimeFigureOut">
              <a:rPr lang="en-GB" smtClean="0"/>
              <a:t>25/05/2022</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CB65F5E-CFD4-4982-9A04-3BA33C10F662}" type="slidenum">
              <a:rPr lang="en-GB" smtClean="0"/>
              <a:t>‹#›</a:t>
            </a:fld>
            <a:endParaRPr lang="en-GB"/>
          </a:p>
        </p:txBody>
      </p:sp>
    </p:spTree>
    <p:extLst>
      <p:ext uri="{BB962C8B-B14F-4D97-AF65-F5344CB8AC3E}">
        <p14:creationId xmlns:p14="http://schemas.microsoft.com/office/powerpoint/2010/main" val="260405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566876D-6BAA-4EBF-BEE3-F469E12C6773}" type="datetimeFigureOut">
              <a:rPr lang="en-GB" smtClean="0"/>
              <a:t>25/05/2022</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CB65F5E-CFD4-4982-9A04-3BA33C10F662}" type="slidenum">
              <a:rPr lang="en-GB" smtClean="0"/>
              <a:t>‹#›</a:t>
            </a:fld>
            <a:endParaRPr lang="en-GB"/>
          </a:p>
        </p:txBody>
      </p:sp>
    </p:spTree>
    <p:extLst>
      <p:ext uri="{BB962C8B-B14F-4D97-AF65-F5344CB8AC3E}">
        <p14:creationId xmlns:p14="http://schemas.microsoft.com/office/powerpoint/2010/main" val="967594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4020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9553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92038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sz="2000"/>
            </a:lvl1pPr>
            <a:lvl2pPr>
              <a:defRPr sz="20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664547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21916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895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2086377"/>
            <a:ext cx="3932237" cy="421788"/>
          </a:xfrm>
        </p:spPr>
        <p:txBody>
          <a:bodyPr anchor="b">
            <a:normAutofit/>
          </a:bodyPr>
          <a:lstStyle>
            <a:lvl1pPr>
              <a:defRPr sz="2000">
                <a:solidFill>
                  <a:srgbClr val="00AEDB"/>
                </a:solidFill>
              </a:defRPr>
            </a:lvl1pPr>
          </a:lstStyle>
          <a:p>
            <a:r>
              <a:rPr lang="en-US"/>
              <a:t>Click to edit Master title style</a:t>
            </a:r>
            <a:endParaRPr lang="en-GB" dirty="0"/>
          </a:p>
        </p:txBody>
      </p:sp>
      <p:sp>
        <p:nvSpPr>
          <p:cNvPr id="3" name="Content Placeholder 2"/>
          <p:cNvSpPr>
            <a:spLocks noGrp="1"/>
          </p:cNvSpPr>
          <p:nvPr>
            <p:ph idx="1"/>
          </p:nvPr>
        </p:nvSpPr>
        <p:spPr>
          <a:xfrm>
            <a:off x="5183188" y="2086376"/>
            <a:ext cx="6172200" cy="43401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839788" y="2715426"/>
            <a:ext cx="3932237" cy="359583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36104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566876D-6BAA-4EBF-BEE3-F469E12C6773}" type="datetimeFigureOut">
              <a:rPr lang="en-GB" smtClean="0"/>
              <a:t>25/05/2022</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CB65F5E-CFD4-4982-9A04-3BA33C10F662}" type="slidenum">
              <a:rPr lang="en-GB" smtClean="0"/>
              <a:t>‹#›</a:t>
            </a:fld>
            <a:endParaRPr lang="en-GB"/>
          </a:p>
        </p:txBody>
      </p:sp>
    </p:spTree>
    <p:extLst>
      <p:ext uri="{BB962C8B-B14F-4D97-AF65-F5344CB8AC3E}">
        <p14:creationId xmlns:p14="http://schemas.microsoft.com/office/powerpoint/2010/main" val="107899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0800000">
            <a:off x="-2" y="-3"/>
            <a:ext cx="12192001" cy="2060619"/>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522039" y="297991"/>
            <a:ext cx="868049" cy="1210137"/>
          </a:xfrm>
          <a:prstGeom prst="rect">
            <a:avLst/>
          </a:prstGeom>
        </p:spPr>
      </p:pic>
    </p:spTree>
    <p:extLst>
      <p:ext uri="{BB962C8B-B14F-4D97-AF65-F5344CB8AC3E}">
        <p14:creationId xmlns:p14="http://schemas.microsoft.com/office/powerpoint/2010/main" val="261884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0AED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mailto:Seb.klier@refugeecouncil.org.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19203"/>
            <a:ext cx="9144000" cy="2387600"/>
          </a:xfrm>
        </p:spPr>
        <p:txBody>
          <a:bodyPr/>
          <a:lstStyle/>
          <a:p>
            <a:pPr lvl="0">
              <a:lnSpc>
                <a:spcPct val="100000"/>
              </a:lnSpc>
              <a:spcBef>
                <a:spcPct val="20000"/>
              </a:spcBef>
            </a:pPr>
            <a:r>
              <a:rPr lang="en-GB" sz="4000" b="0" dirty="0">
                <a:solidFill>
                  <a:prstClr val="black">
                    <a:tint val="75000"/>
                  </a:prstClr>
                </a:solidFill>
                <a:latin typeface="Tahoma" pitchFamily="34" charset="0"/>
                <a:ea typeface="Tahoma" pitchFamily="34" charset="0"/>
                <a:cs typeface="Tahoma" pitchFamily="34" charset="0"/>
              </a:rPr>
              <a:t>LMP Information Session</a:t>
            </a:r>
            <a:br>
              <a:rPr lang="en-GB" sz="4000" b="0" dirty="0">
                <a:solidFill>
                  <a:prstClr val="black">
                    <a:tint val="75000"/>
                  </a:prstClr>
                </a:solidFill>
                <a:latin typeface="Tahoma" pitchFamily="34" charset="0"/>
                <a:ea typeface="Tahoma" pitchFamily="34" charset="0"/>
                <a:cs typeface="Tahoma" pitchFamily="34" charset="0"/>
              </a:rPr>
            </a:br>
            <a:r>
              <a:rPr lang="en-GB" sz="4000" b="0" dirty="0">
                <a:solidFill>
                  <a:prstClr val="black">
                    <a:tint val="75000"/>
                  </a:prstClr>
                </a:solidFill>
                <a:latin typeface="Tahoma" pitchFamily="34" charset="0"/>
                <a:ea typeface="Tahoma" pitchFamily="34" charset="0"/>
                <a:cs typeface="Tahoma" pitchFamily="34" charset="0"/>
              </a:rPr>
              <a:t>26 May 2022</a:t>
            </a:r>
            <a:endParaRPr lang="en-GB" sz="3200" b="0" dirty="0">
              <a:solidFill>
                <a:prstClr val="black">
                  <a:tint val="75000"/>
                </a:prstClr>
              </a:solidFill>
              <a:latin typeface="Tahoma" pitchFamily="34" charset="0"/>
              <a:ea typeface="Tahoma" pitchFamily="34" charset="0"/>
              <a:cs typeface="Tahoma" pitchFamily="34" charset="0"/>
            </a:endParaRPr>
          </a:p>
        </p:txBody>
      </p:sp>
      <p:sp>
        <p:nvSpPr>
          <p:cNvPr id="5" name="Title 1"/>
          <p:cNvSpPr txBox="1">
            <a:spLocks/>
          </p:cNvSpPr>
          <p:nvPr/>
        </p:nvSpPr>
        <p:spPr>
          <a:xfrm>
            <a:off x="426027" y="2130021"/>
            <a:ext cx="11097491" cy="238298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00B0F0"/>
                </a:solidFill>
                <a:latin typeface="Tahoma" pitchFamily="34" charset="0"/>
                <a:ea typeface="Tahoma" pitchFamily="34" charset="0"/>
                <a:cs typeface="Tahoma"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6200" b="0" i="0" u="none" strike="noStrike" kern="1200" cap="none" spc="0" normalizeH="0" baseline="0" noProof="0" dirty="0">
                <a:ln>
                  <a:noFill/>
                </a:ln>
                <a:solidFill>
                  <a:srgbClr val="00B0F0"/>
                </a:solidFill>
                <a:effectLst/>
                <a:uLnTx/>
                <a:uFillTx/>
                <a:latin typeface="Tahoma" pitchFamily="34" charset="0"/>
                <a:ea typeface="Tahoma" pitchFamily="34" charset="0"/>
                <a:cs typeface="Tahoma" pitchFamily="34" charset="0"/>
              </a:rPr>
              <a:t>Nationality and Borders </a:t>
            </a:r>
            <a:r>
              <a:rPr lang="en-GB" sz="6200" dirty="0"/>
              <a:t>Act 2022</a:t>
            </a:r>
            <a:endParaRPr kumimoji="0" lang="en-GB" sz="4400" b="0" i="0" u="none" strike="noStrike" kern="1200" cap="none" spc="0" normalizeH="0" baseline="0" noProof="0" dirty="0">
              <a:ln>
                <a:noFill/>
              </a:ln>
              <a:solidFill>
                <a:srgbClr val="00B0F0"/>
              </a:solidFill>
              <a:effectLst/>
              <a:uLnTx/>
              <a:uFillTx/>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54027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0544" y="592026"/>
            <a:ext cx="7827784" cy="76944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4400" b="0" i="0" u="none" strike="noStrike" kern="0" cap="none" spc="0" normalizeH="0" baseline="0" noProof="0" dirty="0">
                <a:ln>
                  <a:noFill/>
                </a:ln>
                <a:solidFill>
                  <a:schemeClr val="bg1"/>
                </a:solidFill>
                <a:effectLst/>
                <a:uLnTx/>
                <a:uFillTx/>
                <a:latin typeface="Tahoma" pitchFamily="34" charset="0"/>
                <a:ea typeface="Tahoma" pitchFamily="34" charset="0"/>
                <a:cs typeface="Tahoma" pitchFamily="34" charset="0"/>
              </a:rPr>
              <a:t>Nationality &amp; Borders Act 2022</a:t>
            </a:r>
            <a:endParaRPr kumimoji="0" lang="en-GB" sz="1800" b="0" i="0" u="none" strike="noStrike" kern="0" cap="none" spc="0" normalizeH="0" baseline="0" noProof="0" dirty="0">
              <a:ln>
                <a:noFill/>
              </a:ln>
              <a:solidFill>
                <a:schemeClr val="bg1"/>
              </a:solidFill>
              <a:effectLst/>
              <a:uLnTx/>
              <a:uFillTx/>
            </a:endParaRPr>
          </a:p>
        </p:txBody>
      </p:sp>
      <p:sp>
        <p:nvSpPr>
          <p:cNvPr id="8" name="Rectangle 7"/>
          <p:cNvSpPr/>
          <p:nvPr/>
        </p:nvSpPr>
        <p:spPr>
          <a:xfrm>
            <a:off x="710544" y="2044017"/>
            <a:ext cx="10822198" cy="4598182"/>
          </a:xfrm>
          <a:prstGeom prst="rect">
            <a:avLst/>
          </a:prstGeom>
        </p:spPr>
        <p:txBody>
          <a:bodyPr wrap="square">
            <a:spAutoFit/>
          </a:bodyPr>
          <a:lstStyle/>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Received Royal Assent (passed as legislation) on 28</a:t>
            </a:r>
            <a:r>
              <a:rPr lang="en-GB" sz="2400" baseline="30000" dirty="0">
                <a:solidFill>
                  <a:prstClr val="black"/>
                </a:solidFill>
                <a:latin typeface="Tahoma" pitchFamily="34" charset="0"/>
                <a:ea typeface="Tahoma" pitchFamily="34" charset="0"/>
                <a:cs typeface="Tahoma" pitchFamily="34" charset="0"/>
              </a:rPr>
              <a:t>th</a:t>
            </a:r>
            <a:r>
              <a:rPr lang="en-GB" sz="2400" dirty="0">
                <a:solidFill>
                  <a:prstClr val="black"/>
                </a:solidFill>
                <a:latin typeface="Tahoma" pitchFamily="34" charset="0"/>
                <a:ea typeface="Tahoma" pitchFamily="34" charset="0"/>
                <a:cs typeface="Tahoma" pitchFamily="34" charset="0"/>
              </a:rPr>
              <a:t> April 2022.</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Despite significant opposition, the bill passed </a:t>
            </a:r>
            <a:r>
              <a:rPr lang="en-GB" sz="2400" b="1" dirty="0">
                <a:solidFill>
                  <a:prstClr val="black"/>
                </a:solidFill>
                <a:latin typeface="Tahoma" pitchFamily="34" charset="0"/>
                <a:ea typeface="Tahoma" pitchFamily="34" charset="0"/>
                <a:cs typeface="Tahoma" pitchFamily="34" charset="0"/>
              </a:rPr>
              <a:t>with no concessions </a:t>
            </a:r>
            <a:r>
              <a:rPr lang="en-GB" sz="2400" dirty="0">
                <a:solidFill>
                  <a:prstClr val="black"/>
                </a:solidFill>
                <a:latin typeface="Tahoma" pitchFamily="34" charset="0"/>
                <a:ea typeface="Tahoma" pitchFamily="34" charset="0"/>
                <a:cs typeface="Tahoma" pitchFamily="34" charset="0"/>
              </a:rPr>
              <a:t>from the Government on the refugee and asylum elements.</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Many provisions will come into 2 months from Royal assent i.e. from </a:t>
            </a:r>
            <a:r>
              <a:rPr lang="en-GB" sz="2400" b="1" dirty="0">
                <a:solidFill>
                  <a:prstClr val="black"/>
                </a:solidFill>
                <a:latin typeface="Tahoma" pitchFamily="34" charset="0"/>
                <a:ea typeface="Tahoma" pitchFamily="34" charset="0"/>
                <a:cs typeface="Tahoma" pitchFamily="34" charset="0"/>
              </a:rPr>
              <a:t>28</a:t>
            </a:r>
            <a:r>
              <a:rPr lang="en-GB" sz="2400" b="1" baseline="30000" dirty="0">
                <a:solidFill>
                  <a:prstClr val="black"/>
                </a:solidFill>
                <a:latin typeface="Tahoma" pitchFamily="34" charset="0"/>
                <a:ea typeface="Tahoma" pitchFamily="34" charset="0"/>
                <a:cs typeface="Tahoma" pitchFamily="34" charset="0"/>
              </a:rPr>
              <a:t>th</a:t>
            </a:r>
            <a:r>
              <a:rPr lang="en-GB" sz="2400" b="1" dirty="0">
                <a:solidFill>
                  <a:prstClr val="black"/>
                </a:solidFill>
                <a:latin typeface="Tahoma" pitchFamily="34" charset="0"/>
                <a:ea typeface="Tahoma" pitchFamily="34" charset="0"/>
                <a:cs typeface="Tahoma" pitchFamily="34" charset="0"/>
              </a:rPr>
              <a:t> June 2022.</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We are awaiting publication of further Home Office guidance – the refugee sector has already provided feedback on some draft guidance. </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Home Office had said guidance would be publicly available two months before provisions come into force, but that deadline has been missed.</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Further regulations will also be laid in due course.</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Some of the effects of the new system will not be felt for some time.</a:t>
            </a:r>
          </a:p>
        </p:txBody>
      </p:sp>
    </p:spTree>
    <p:extLst>
      <p:ext uri="{BB962C8B-B14F-4D97-AF65-F5344CB8AC3E}">
        <p14:creationId xmlns:p14="http://schemas.microsoft.com/office/powerpoint/2010/main" val="450971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0544" y="592026"/>
            <a:ext cx="5533887" cy="76944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4400" b="0" i="0" u="none" strike="noStrike" kern="0" cap="none" spc="0" normalizeH="0" baseline="0" noProof="0" dirty="0">
                <a:ln>
                  <a:noFill/>
                </a:ln>
                <a:solidFill>
                  <a:schemeClr val="bg1"/>
                </a:solidFill>
                <a:effectLst/>
                <a:uLnTx/>
                <a:uFillTx/>
                <a:latin typeface="Tahoma" pitchFamily="34" charset="0"/>
                <a:ea typeface="Tahoma" pitchFamily="34" charset="0"/>
                <a:cs typeface="Tahoma" pitchFamily="34" charset="0"/>
              </a:rPr>
              <a:t>Differential treatment</a:t>
            </a:r>
            <a:endParaRPr kumimoji="0" lang="en-GB" sz="1800" b="0" i="0" u="none" strike="noStrike" kern="0" cap="none" spc="0" normalizeH="0" baseline="0" noProof="0" dirty="0">
              <a:ln>
                <a:noFill/>
              </a:ln>
              <a:solidFill>
                <a:schemeClr val="bg1"/>
              </a:solidFill>
              <a:effectLst/>
              <a:uLnTx/>
              <a:uFillTx/>
            </a:endParaRPr>
          </a:p>
        </p:txBody>
      </p:sp>
      <p:sp>
        <p:nvSpPr>
          <p:cNvPr id="8" name="Rectangle 7"/>
          <p:cNvSpPr/>
          <p:nvPr/>
        </p:nvSpPr>
        <p:spPr>
          <a:xfrm>
            <a:off x="710544" y="2090251"/>
            <a:ext cx="10888980" cy="4401205"/>
          </a:xfrm>
          <a:prstGeom prst="rect">
            <a:avLst/>
          </a:prstGeom>
        </p:spPr>
        <p:txBody>
          <a:bodyPr wrap="square">
            <a:spAutoFit/>
          </a:bodyPr>
          <a:lstStyle/>
          <a:p>
            <a:pPr marL="342900" indent="-342900">
              <a:spcBef>
                <a:spcPct val="20000"/>
              </a:spcBef>
              <a:buClr>
                <a:srgbClr val="00B0F0"/>
              </a:buClr>
              <a:buFont typeface="Arial" panose="020B0604020202020204" pitchFamily="34" charset="0"/>
              <a:buChar char="•"/>
            </a:pPr>
            <a:r>
              <a:rPr lang="en-GB" sz="2000" dirty="0">
                <a:solidFill>
                  <a:prstClr val="black"/>
                </a:solidFill>
                <a:latin typeface="Tahoma" pitchFamily="34" charset="0"/>
                <a:ea typeface="Tahoma" pitchFamily="34" charset="0"/>
                <a:cs typeface="Tahoma" pitchFamily="34" charset="0"/>
              </a:rPr>
              <a:t>The Act brings in two types of refugee – classified as Group 1 and Group 2, depending on how they arrive in the UK and when they make a claim.</a:t>
            </a:r>
          </a:p>
          <a:p>
            <a:pPr marL="342900" indent="-342900">
              <a:spcBef>
                <a:spcPct val="20000"/>
              </a:spcBef>
              <a:buClr>
                <a:srgbClr val="00B0F0"/>
              </a:buClr>
              <a:buFont typeface="Arial" panose="020B0604020202020204" pitchFamily="34" charset="0"/>
              <a:buChar char="•"/>
            </a:pPr>
            <a:r>
              <a:rPr lang="en-GB" sz="2000" dirty="0">
                <a:solidFill>
                  <a:prstClr val="black"/>
                </a:solidFill>
                <a:latin typeface="Tahoma" pitchFamily="34" charset="0"/>
                <a:ea typeface="Tahoma" pitchFamily="34" charset="0"/>
                <a:cs typeface="Tahoma" pitchFamily="34" charset="0"/>
              </a:rPr>
              <a:t>Both groups will formally be refugees (they have been granted asylum) but are eligible for different rights and entitlements. The Home Office will be able to restrict the rights of Group 2 refugees in terms of:</a:t>
            </a:r>
          </a:p>
          <a:p>
            <a:pPr marL="342900" indent="-342900">
              <a:spcBef>
                <a:spcPct val="20000"/>
              </a:spcBef>
              <a:buClr>
                <a:srgbClr val="00B0F0"/>
              </a:buClr>
              <a:buFontTx/>
              <a:buChar char="-"/>
            </a:pPr>
            <a:r>
              <a:rPr lang="en-GB" sz="2000" dirty="0">
                <a:solidFill>
                  <a:prstClr val="black"/>
                </a:solidFill>
                <a:latin typeface="Tahoma" pitchFamily="34" charset="0"/>
                <a:ea typeface="Tahoma" pitchFamily="34" charset="0"/>
                <a:cs typeface="Tahoma" pitchFamily="34" charset="0"/>
              </a:rPr>
              <a:t>Length of leave received (30 months as opposed to 5 years) – and we think there will be no settlement until 10 years.</a:t>
            </a:r>
          </a:p>
          <a:p>
            <a:pPr marL="342900" indent="-342900">
              <a:spcBef>
                <a:spcPct val="20000"/>
              </a:spcBef>
              <a:buClr>
                <a:srgbClr val="00B0F0"/>
              </a:buClr>
              <a:buFontTx/>
              <a:buChar char="-"/>
            </a:pPr>
            <a:r>
              <a:rPr lang="en-GB" sz="2000" dirty="0">
                <a:solidFill>
                  <a:prstClr val="black"/>
                </a:solidFill>
                <a:latin typeface="Tahoma" pitchFamily="34" charset="0"/>
                <a:ea typeface="Tahoma" pitchFamily="34" charset="0"/>
                <a:cs typeface="Tahoma" pitchFamily="34" charset="0"/>
              </a:rPr>
              <a:t>Access to welfare benefits (imposing NRPF conditions).</a:t>
            </a:r>
          </a:p>
          <a:p>
            <a:pPr marL="342900" indent="-342900">
              <a:spcBef>
                <a:spcPct val="20000"/>
              </a:spcBef>
              <a:buClr>
                <a:srgbClr val="00B0F0"/>
              </a:buClr>
              <a:buFontTx/>
              <a:buChar char="-"/>
            </a:pPr>
            <a:r>
              <a:rPr lang="en-GB" sz="2000" dirty="0">
                <a:solidFill>
                  <a:prstClr val="black"/>
                </a:solidFill>
                <a:latin typeface="Tahoma" pitchFamily="34" charset="0"/>
                <a:ea typeface="Tahoma" pitchFamily="34" charset="0"/>
                <a:cs typeface="Tahoma" pitchFamily="34" charset="0"/>
              </a:rPr>
              <a:t>Rights to family reunion - the Act gives power to restrict this right, though indications are that group 2 refugees will be eligible if in breach of Article 8 of Human Rights Act (need to await publication of the guidance to confirm this).</a:t>
            </a:r>
          </a:p>
          <a:p>
            <a:pPr marL="342900" indent="-342900">
              <a:spcBef>
                <a:spcPct val="20000"/>
              </a:spcBef>
              <a:buClr>
                <a:srgbClr val="00B0F0"/>
              </a:buClr>
              <a:buFont typeface="Arial" panose="020B0604020202020204" pitchFamily="34" charset="0"/>
              <a:buChar char="•"/>
            </a:pPr>
            <a:r>
              <a:rPr lang="en-GB" sz="2000" dirty="0">
                <a:latin typeface="Tahoma" panose="020B0604030504040204" pitchFamily="34" charset="0"/>
                <a:ea typeface="Tahoma" panose="020B0604030504040204" pitchFamily="34" charset="0"/>
                <a:cs typeface="Tahoma" panose="020B0604030504040204" pitchFamily="34" charset="0"/>
              </a:rPr>
              <a:t>Those granted humanitarian protection will get leave of 30 months rather than a five-year grant.</a:t>
            </a:r>
            <a:endParaRPr lang="en-GB" sz="2400" dirty="0">
              <a:solidFill>
                <a:prstClr val="black"/>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735799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0544" y="592026"/>
            <a:ext cx="6138219" cy="76944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4400" b="0" i="0" u="none" strike="noStrike" kern="0" cap="none" spc="0" normalizeH="0" baseline="0" noProof="0" dirty="0">
                <a:ln>
                  <a:noFill/>
                </a:ln>
                <a:solidFill>
                  <a:schemeClr val="bg1"/>
                </a:solidFill>
                <a:effectLst/>
                <a:uLnTx/>
                <a:uFillTx/>
                <a:latin typeface="Tahoma" pitchFamily="34" charset="0"/>
                <a:ea typeface="Tahoma" pitchFamily="34" charset="0"/>
                <a:cs typeface="Tahoma" pitchFamily="34" charset="0"/>
              </a:rPr>
              <a:t>Accommodation centres</a:t>
            </a:r>
            <a:endParaRPr kumimoji="0" lang="en-GB" sz="1800" b="0" i="0" u="none" strike="noStrike" kern="0" cap="none" spc="0" normalizeH="0" baseline="0" noProof="0" dirty="0">
              <a:ln>
                <a:noFill/>
              </a:ln>
              <a:solidFill>
                <a:schemeClr val="bg1"/>
              </a:solidFill>
              <a:effectLst/>
              <a:uLnTx/>
              <a:uFillTx/>
            </a:endParaRPr>
          </a:p>
        </p:txBody>
      </p:sp>
      <p:sp>
        <p:nvSpPr>
          <p:cNvPr id="8" name="Rectangle 7"/>
          <p:cNvSpPr/>
          <p:nvPr/>
        </p:nvSpPr>
        <p:spPr>
          <a:xfrm>
            <a:off x="710544" y="2090251"/>
            <a:ext cx="10888980" cy="4450449"/>
          </a:xfrm>
          <a:prstGeom prst="rect">
            <a:avLst/>
          </a:prstGeom>
        </p:spPr>
        <p:txBody>
          <a:bodyPr wrap="square">
            <a:spAutoFit/>
          </a:bodyPr>
          <a:lstStyle/>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The Act makes provision for more people in the asylum system to be held in ‘congregated living’ settings for longer periods of time – currently this appears to be single men, though we don’t have data on exactly who is in reception centres.</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Examples of Napier and Linton-on-Ouse – Government has used emergency powers to establish these centres.</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There are a limited number of RAF sites that can be used.</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Major potential effects on local authorities/regions, but no standard funding approach – it seems to be a case-by-case negotiation.</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Policy is confusing and contradictory when set alongside new consultation on dispersal accommodation.</a:t>
            </a:r>
          </a:p>
        </p:txBody>
      </p:sp>
    </p:spTree>
    <p:extLst>
      <p:ext uri="{BB962C8B-B14F-4D97-AF65-F5344CB8AC3E}">
        <p14:creationId xmlns:p14="http://schemas.microsoft.com/office/powerpoint/2010/main" val="1312797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0544" y="592026"/>
            <a:ext cx="9304150" cy="76944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4400" b="0" i="0" u="none" strike="noStrike" kern="0" cap="none" spc="0" normalizeH="0" baseline="0" noProof="0" dirty="0">
                <a:ln>
                  <a:noFill/>
                </a:ln>
                <a:solidFill>
                  <a:schemeClr val="bg1"/>
                </a:solidFill>
                <a:effectLst/>
                <a:uLnTx/>
                <a:uFillTx/>
                <a:latin typeface="Tahoma" pitchFamily="34" charset="0"/>
                <a:ea typeface="Tahoma" pitchFamily="34" charset="0"/>
                <a:cs typeface="Tahoma" pitchFamily="34" charset="0"/>
              </a:rPr>
              <a:t>Offshore processing and outsourcing</a:t>
            </a:r>
            <a:endParaRPr kumimoji="0" lang="en-GB" sz="1800" b="0" i="0" u="none" strike="noStrike" kern="0" cap="none" spc="0" normalizeH="0" baseline="0" noProof="0" dirty="0">
              <a:ln>
                <a:noFill/>
              </a:ln>
              <a:solidFill>
                <a:schemeClr val="bg1"/>
              </a:solidFill>
              <a:effectLst/>
              <a:uLnTx/>
              <a:uFillTx/>
            </a:endParaRPr>
          </a:p>
        </p:txBody>
      </p:sp>
      <p:sp>
        <p:nvSpPr>
          <p:cNvPr id="8" name="Rectangle 7"/>
          <p:cNvSpPr/>
          <p:nvPr/>
        </p:nvSpPr>
        <p:spPr>
          <a:xfrm>
            <a:off x="295874" y="2100883"/>
            <a:ext cx="10888980" cy="4450449"/>
          </a:xfrm>
          <a:prstGeom prst="rect">
            <a:avLst/>
          </a:prstGeom>
        </p:spPr>
        <p:txBody>
          <a:bodyPr wrap="square">
            <a:spAutoFit/>
          </a:bodyPr>
          <a:lstStyle/>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Rwanda agreement is now the lead system in place, rather than the detail outlined in the Act, which related to a different approach.</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The Rwandan deal is a ‘memorandum of understanding’ – as it is not a treaty, it has had limited political scrutiny and we are still waiting on details.</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People found to be inadmissible will potentially be sent to into the Rwandan asylum system, and then live there if found to be refugees. Before that, they receive a notice of intent and have two weeks to send evidence to object.</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Lots of detail remains unclear – capacity, how system works, access to legal support etc.</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Ongoing concerns about human rights in Rwanda – Government establishing Monitoring Committee to oversee working of scheme but not yet formed. </a:t>
            </a:r>
          </a:p>
        </p:txBody>
      </p:sp>
    </p:spTree>
    <p:extLst>
      <p:ext uri="{BB962C8B-B14F-4D97-AF65-F5344CB8AC3E}">
        <p14:creationId xmlns:p14="http://schemas.microsoft.com/office/powerpoint/2010/main" val="3021839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0544" y="592026"/>
            <a:ext cx="3810659" cy="76944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4400" b="0" i="0" u="none" strike="noStrike" kern="0" cap="none" spc="0" normalizeH="0" baseline="0" noProof="0" dirty="0">
                <a:ln>
                  <a:noFill/>
                </a:ln>
                <a:solidFill>
                  <a:schemeClr val="bg1"/>
                </a:solidFill>
                <a:effectLst/>
                <a:uLnTx/>
                <a:uFillTx/>
                <a:latin typeface="Tahoma" pitchFamily="34" charset="0"/>
                <a:ea typeface="Tahoma" pitchFamily="34" charset="0"/>
                <a:cs typeface="Tahoma" pitchFamily="34" charset="0"/>
              </a:rPr>
              <a:t>Criminalisation</a:t>
            </a:r>
            <a:endParaRPr kumimoji="0" lang="en-GB" sz="1800" b="0" i="0" u="none" strike="noStrike" kern="0" cap="none" spc="0" normalizeH="0" baseline="0" noProof="0" dirty="0">
              <a:ln>
                <a:noFill/>
              </a:ln>
              <a:solidFill>
                <a:schemeClr val="bg1"/>
              </a:solidFill>
              <a:effectLst/>
              <a:uLnTx/>
              <a:uFillTx/>
            </a:endParaRPr>
          </a:p>
        </p:txBody>
      </p:sp>
      <p:sp>
        <p:nvSpPr>
          <p:cNvPr id="8" name="Rectangle 7"/>
          <p:cNvSpPr/>
          <p:nvPr/>
        </p:nvSpPr>
        <p:spPr>
          <a:xfrm>
            <a:off x="710544" y="2090251"/>
            <a:ext cx="10888980" cy="4745915"/>
          </a:xfrm>
          <a:prstGeom prst="rect">
            <a:avLst/>
          </a:prstGeom>
        </p:spPr>
        <p:txBody>
          <a:bodyPr wrap="square">
            <a:spAutoFit/>
          </a:bodyPr>
          <a:lstStyle/>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The Act makes provision for anyone arriving in the UK without valid clearance to potentially be committing a criminal offence with a prison sentence of up to four years.</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Refugee Council estimates this could cost hundreds of millions of pounds each year if this policy is pursued in full, but the Government state it will only apply to a small minority (who would be liable to deportation on release due to the length of their sentence). </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The Crown Prosecution Service is currently consulting on prosecution guidance, but guidance seems wide enough to capture anyone arriving irregularly – it will depend on definition of coming ‘directly’ to the UK.</a:t>
            </a:r>
          </a:p>
          <a:p>
            <a:pPr marL="342900" lvl="0" indent="-342900">
              <a:spcBef>
                <a:spcPct val="20000"/>
              </a:spcBef>
              <a:buClr>
                <a:srgbClr val="00B0F0"/>
              </a:buClr>
              <a:buFont typeface="Arial" panose="020B0604020202020204" pitchFamily="34" charset="0"/>
              <a:buChar char="•"/>
            </a:pPr>
            <a:r>
              <a:rPr lang="en-GB" sz="2400" dirty="0">
                <a:solidFill>
                  <a:prstClr val="black"/>
                </a:solidFill>
                <a:latin typeface="Tahoma" pitchFamily="34" charset="0"/>
                <a:ea typeface="Tahoma" pitchFamily="34" charset="0"/>
                <a:cs typeface="Tahoma" pitchFamily="34" charset="0"/>
              </a:rPr>
              <a:t>Unclear yet how this will interact with other provisions focused on Channel Crossings. </a:t>
            </a:r>
          </a:p>
        </p:txBody>
      </p:sp>
    </p:spTree>
    <p:extLst>
      <p:ext uri="{BB962C8B-B14F-4D97-AF65-F5344CB8AC3E}">
        <p14:creationId xmlns:p14="http://schemas.microsoft.com/office/powerpoint/2010/main" val="360340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10544" y="592026"/>
            <a:ext cx="9453229"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0" i="0" u="none" strike="noStrike" kern="0" cap="none" spc="0" normalizeH="0" baseline="0" noProof="0" dirty="0">
                <a:ln>
                  <a:noFill/>
                </a:ln>
                <a:solidFill>
                  <a:schemeClr val="bg1"/>
                </a:solidFill>
                <a:effectLst/>
                <a:uLnTx/>
                <a:uFillTx/>
                <a:latin typeface="Tahoma" pitchFamily="34" charset="0"/>
                <a:ea typeface="Tahoma" pitchFamily="34" charset="0"/>
                <a:cs typeface="Tahoma" pitchFamily="34" charset="0"/>
              </a:rPr>
              <a:t>Age assessments for unaccompanied children</a:t>
            </a:r>
            <a:endParaRPr kumimoji="0" lang="en-GB" sz="1400" b="0" i="0" u="none" strike="noStrike" kern="0" cap="none" spc="0" normalizeH="0" baseline="0" noProof="0" dirty="0">
              <a:ln>
                <a:noFill/>
              </a:ln>
              <a:solidFill>
                <a:schemeClr val="bg1"/>
              </a:solidFill>
              <a:effectLst/>
              <a:uLnTx/>
              <a:uFillTx/>
            </a:endParaRPr>
          </a:p>
        </p:txBody>
      </p:sp>
      <p:sp>
        <p:nvSpPr>
          <p:cNvPr id="8" name="Rectangle 7"/>
          <p:cNvSpPr/>
          <p:nvPr/>
        </p:nvSpPr>
        <p:spPr>
          <a:xfrm>
            <a:off x="636116" y="1633051"/>
            <a:ext cx="11238017" cy="5336846"/>
          </a:xfrm>
          <a:prstGeom prst="rect">
            <a:avLst/>
          </a:prstGeom>
        </p:spPr>
        <p:txBody>
          <a:bodyPr wrap="square">
            <a:spAutoFit/>
          </a:bodyPr>
          <a:lstStyle/>
          <a:p>
            <a:pPr marL="342900" lvl="0" indent="-342900">
              <a:spcBef>
                <a:spcPct val="20000"/>
              </a:spcBef>
              <a:buClr>
                <a:srgbClr val="00B0F0"/>
              </a:buClr>
              <a:buFont typeface="Arial" panose="020B0604020202020204" pitchFamily="34" charset="0"/>
              <a:buChar char="•"/>
            </a:pPr>
            <a:r>
              <a:rPr lang="en-GB" sz="2400" dirty="0">
                <a:latin typeface="Tahoma" panose="020B0604030504040204" pitchFamily="34" charset="0"/>
                <a:ea typeface="Tahoma" panose="020B0604030504040204" pitchFamily="34" charset="0"/>
                <a:cs typeface="Tahoma" panose="020B0604030504040204" pitchFamily="34" charset="0"/>
              </a:rPr>
              <a:t>The Act changes many elements of how age assessments are currently undertaken, including:</a:t>
            </a:r>
          </a:p>
          <a:p>
            <a:pPr marL="342900" indent="-342900">
              <a:buFontTx/>
              <a:buChar char="-"/>
            </a:pPr>
            <a:r>
              <a:rPr lang="en-GB" sz="2400" dirty="0">
                <a:latin typeface="Tahoma" panose="020B0604030504040204" pitchFamily="34" charset="0"/>
                <a:ea typeface="Tahoma" panose="020B0604030504040204" pitchFamily="34" charset="0"/>
                <a:cs typeface="Tahoma" panose="020B0604030504040204" pitchFamily="34" charset="0"/>
              </a:rPr>
              <a:t>the threshold for when an assessment takes place;</a:t>
            </a:r>
          </a:p>
          <a:p>
            <a:pPr marL="342900" indent="-342900">
              <a:buFontTx/>
              <a:buChar char="-"/>
            </a:pPr>
            <a:r>
              <a:rPr lang="en-GB" sz="2400" dirty="0">
                <a:latin typeface="Tahoma" panose="020B0604030504040204" pitchFamily="34" charset="0"/>
                <a:ea typeface="Tahoma" panose="020B0604030504040204" pitchFamily="34" charset="0"/>
                <a:cs typeface="Tahoma" panose="020B0604030504040204" pitchFamily="34" charset="0"/>
              </a:rPr>
              <a:t>the development of a new National Age Assessment Board (NABB), run by the Home Office, which can undertake age assessments;</a:t>
            </a:r>
          </a:p>
          <a:p>
            <a:pPr marL="342900" indent="-342900">
              <a:buFontTx/>
              <a:buChar char="-"/>
            </a:pPr>
            <a:r>
              <a:rPr lang="en-GB" sz="2400" dirty="0">
                <a:latin typeface="Tahoma" panose="020B0604030504040204" pitchFamily="34" charset="0"/>
                <a:ea typeface="Tahoma" panose="020B0604030504040204" pitchFamily="34" charset="0"/>
                <a:cs typeface="Tahoma" panose="020B0604030504040204" pitchFamily="34" charset="0"/>
              </a:rPr>
              <a:t>Giving the Home Secretary powers to compel local authorities to assess the age of a child and/or hand over evidence to immigration officials; and</a:t>
            </a:r>
          </a:p>
          <a:p>
            <a:pPr marL="342900" indent="-342900">
              <a:buFontTx/>
              <a:buChar char="-"/>
            </a:pPr>
            <a:r>
              <a:rPr lang="en-GB" sz="2400" dirty="0">
                <a:latin typeface="Tahoma" panose="020B0604030504040204" pitchFamily="34" charset="0"/>
                <a:ea typeface="Tahoma" panose="020B0604030504040204" pitchFamily="34" charset="0"/>
                <a:cs typeface="Tahoma" panose="020B0604030504040204" pitchFamily="34" charset="0"/>
              </a:rPr>
              <a:t>Potential to establish ‘scientific’ methods of age assessment, with an interim Age Estimation Science Advisory Committee in place and a permanent committee currently being recruited.</a:t>
            </a:r>
          </a:p>
          <a:p>
            <a:pPr marL="342900" indent="-342900">
              <a:spcBef>
                <a:spcPct val="20000"/>
              </a:spcBef>
              <a:buClr>
                <a:srgbClr val="00B0F0"/>
              </a:buClr>
              <a:buFont typeface="Arial" panose="020B0604020202020204" pitchFamily="34" charset="0"/>
              <a:buChar char="•"/>
            </a:pPr>
            <a:r>
              <a:rPr lang="en-GB" sz="2400" dirty="0">
                <a:latin typeface="Tahoma" panose="020B0604030504040204" pitchFamily="34" charset="0"/>
                <a:ea typeface="Tahoma" panose="020B0604030504040204" pitchFamily="34" charset="0"/>
                <a:cs typeface="Tahoma" panose="020B0604030504040204" pitchFamily="34" charset="0"/>
              </a:rPr>
              <a:t>Many stakeholders have expressed a number of concerns about the plans, including that they mean many more children will be subject to age assessments, that the independence of social workers will be undermined, and that scientific methods are not an accurate way of assessing age. </a:t>
            </a:r>
          </a:p>
        </p:txBody>
      </p:sp>
    </p:spTree>
    <p:extLst>
      <p:ext uri="{BB962C8B-B14F-4D97-AF65-F5344CB8AC3E}">
        <p14:creationId xmlns:p14="http://schemas.microsoft.com/office/powerpoint/2010/main" val="415192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9721" y="2349551"/>
            <a:ext cx="11097491" cy="23829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00B0F0"/>
                </a:solidFill>
                <a:latin typeface="Tahoma" pitchFamily="34" charset="0"/>
                <a:ea typeface="Tahoma" pitchFamily="34" charset="0"/>
                <a:cs typeface="Tahoma"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800" b="0" i="0" u="none" strike="noStrike" kern="1200" cap="none" spc="0" normalizeH="0" baseline="0" noProof="0" dirty="0">
                <a:ln>
                  <a:noFill/>
                </a:ln>
                <a:solidFill>
                  <a:srgbClr val="00B0F0"/>
                </a:solidFill>
                <a:effectLst/>
                <a:uLnTx/>
                <a:uFillTx/>
                <a:latin typeface="Tahoma" pitchFamily="34" charset="0"/>
                <a:ea typeface="Tahoma" pitchFamily="34" charset="0"/>
                <a:cs typeface="Tahoma" pitchFamily="34" charset="0"/>
              </a:rPr>
              <a:t>Q&amp;A </a:t>
            </a:r>
          </a:p>
          <a:p>
            <a:pPr marL="0" marR="0" lvl="0" indent="0" algn="ctr" defTabSz="914400" rtl="0" eaLnBrk="1" fontAlgn="auto" latinLnBrk="0" hangingPunct="1">
              <a:lnSpc>
                <a:spcPct val="100000"/>
              </a:lnSpc>
              <a:spcBef>
                <a:spcPct val="0"/>
              </a:spcBef>
              <a:spcAft>
                <a:spcPts val="0"/>
              </a:spcAft>
              <a:buClrTx/>
              <a:buSzTx/>
              <a:buFontTx/>
              <a:buNone/>
              <a:tabLst/>
              <a:defRPr/>
            </a:pPr>
            <a:r>
              <a:rPr lang="en-GB" sz="4800" dirty="0">
                <a:hlinkClick r:id="rId2"/>
              </a:rPr>
              <a:t>Seb.klier@refugeecouncil.org.uk</a:t>
            </a:r>
            <a:r>
              <a:rPr lang="en-GB" sz="4800" dirty="0"/>
              <a:t> </a:t>
            </a:r>
            <a:endParaRPr kumimoji="0" lang="en-GB" sz="4800" b="0" i="0" u="none" strike="noStrike" kern="1200" cap="none" spc="0" normalizeH="0" baseline="0" noProof="0" dirty="0">
              <a:ln>
                <a:noFill/>
              </a:ln>
              <a:solidFill>
                <a:srgbClr val="00B0F0"/>
              </a:solidFill>
              <a:effectLst/>
              <a:uLnTx/>
              <a:uFillTx/>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622734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 PP Template May 2020 [Read-Only]" id="{85135F5C-B2EC-4023-9900-C9710A14A420}" vid="{3B2CEB23-E8EF-43E0-9F40-135F4A8747E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313BBE586CCB48A4483B5C73300602" ma:contentTypeVersion="16" ma:contentTypeDescription="Create a new document." ma:contentTypeScope="" ma:versionID="ba0d060f7ba4f30bbe0b3c5568e9dbf5">
  <xsd:schema xmlns:xsd="http://www.w3.org/2001/XMLSchema" xmlns:xs="http://www.w3.org/2001/XMLSchema" xmlns:p="http://schemas.microsoft.com/office/2006/metadata/properties" xmlns:ns2="ac5c2849-74a1-46d7-ad44-587ab7d0a8b9" xmlns:ns3="ea74f8ca-af46-466e-8847-42b2070724b1" targetNamespace="http://schemas.microsoft.com/office/2006/metadata/properties" ma:root="true" ma:fieldsID="8f0e6619e309f602119bb4caf29742a0" ns2:_="" ns3:_="">
    <xsd:import namespace="ac5c2849-74a1-46d7-ad44-587ab7d0a8b9"/>
    <xsd:import namespace="ea74f8ca-af46-466e-8847-42b2070724b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5c2849-74a1-46d7-ad44-587ab7d0a8b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4a58ce9-c97c-41d0-bfdb-c30342169baa}" ma:internalName="TaxCatchAll" ma:showField="CatchAllData" ma:web="ac5c2849-74a1-46d7-ad44-587ab7d0a8b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a74f8ca-af46-466e-8847-42b2070724b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490830b-6321-4205-8fd0-8a030ac599f7"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755B40-598A-4B4F-8E7F-42740377518C}"/>
</file>

<file path=customXml/itemProps2.xml><?xml version="1.0" encoding="utf-8"?>
<ds:datastoreItem xmlns:ds="http://schemas.openxmlformats.org/officeDocument/2006/customXml" ds:itemID="{DAF0BFB0-34AE-46E1-8BDF-B9849F414B95}"/>
</file>

<file path=docProps/app.xml><?xml version="1.0" encoding="utf-8"?>
<Properties xmlns="http://schemas.openxmlformats.org/officeDocument/2006/extended-properties" xmlns:vt="http://schemas.openxmlformats.org/officeDocument/2006/docPropsVTypes">
  <Template>RC PP Template May 2020</Template>
  <TotalTime>645</TotalTime>
  <Words>875</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LMP Information Session 26 May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Information Session April 2021</dc:title>
  <dc:creator>Andy Hewett</dc:creator>
  <cp:lastModifiedBy>Seb Klier</cp:lastModifiedBy>
  <cp:revision>59</cp:revision>
  <dcterms:created xsi:type="dcterms:W3CDTF">2021-04-23T08:49:57Z</dcterms:created>
  <dcterms:modified xsi:type="dcterms:W3CDTF">2022-05-25T15:50:40Z</dcterms:modified>
</cp:coreProperties>
</file>