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31" r:id="rId2"/>
    <p:sldId id="430" r:id="rId3"/>
    <p:sldId id="418" r:id="rId4"/>
    <p:sldId id="410" r:id="rId5"/>
    <p:sldId id="462" r:id="rId6"/>
    <p:sldId id="442" r:id="rId7"/>
    <p:sldId id="434" r:id="rId8"/>
    <p:sldId id="479" r:id="rId9"/>
    <p:sldId id="428" r:id="rId10"/>
    <p:sldId id="467" r:id="rId11"/>
    <p:sldId id="478" r:id="rId12"/>
    <p:sldId id="468" r:id="rId13"/>
    <p:sldId id="438" r:id="rId14"/>
    <p:sldId id="452" r:id="rId15"/>
    <p:sldId id="469" r:id="rId16"/>
    <p:sldId id="471" r:id="rId17"/>
    <p:sldId id="472" r:id="rId18"/>
  </p:sldIdLst>
  <p:sldSz cx="10440988" cy="5761038"/>
  <p:notesSz cx="6799263" cy="9929813"/>
  <p:defaultTextStyle>
    <a:defPPr>
      <a:defRPr lang="en-GB"/>
    </a:defPPr>
    <a:lvl1pPr algn="l" rtl="0" eaLnBrk="0" fontAlgn="base" hangingPunct="0">
      <a:spcBef>
        <a:spcPct val="0"/>
      </a:spcBef>
      <a:spcAft>
        <a:spcPct val="0"/>
      </a:spcAft>
      <a:defRPr kern="1200">
        <a:solidFill>
          <a:srgbClr val="DCDDDE"/>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rgbClr val="DCDDDE"/>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rgbClr val="DCDDDE"/>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rgbClr val="DCDDDE"/>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rgbClr val="DCDDDE"/>
        </a:solidFill>
        <a:latin typeface="Arial" panose="020B0604020202020204" pitchFamily="34" charset="0"/>
        <a:ea typeface="+mn-ea"/>
        <a:cs typeface="+mn-cs"/>
      </a:defRPr>
    </a:lvl5pPr>
    <a:lvl6pPr marL="2286000" algn="l" defTabSz="914400" rtl="0" eaLnBrk="1" latinLnBrk="0" hangingPunct="1">
      <a:defRPr kern="1200">
        <a:solidFill>
          <a:srgbClr val="DCDDDE"/>
        </a:solidFill>
        <a:latin typeface="Arial" panose="020B0604020202020204" pitchFamily="34" charset="0"/>
        <a:ea typeface="+mn-ea"/>
        <a:cs typeface="+mn-cs"/>
      </a:defRPr>
    </a:lvl6pPr>
    <a:lvl7pPr marL="2743200" algn="l" defTabSz="914400" rtl="0" eaLnBrk="1" latinLnBrk="0" hangingPunct="1">
      <a:defRPr kern="1200">
        <a:solidFill>
          <a:srgbClr val="DCDDDE"/>
        </a:solidFill>
        <a:latin typeface="Arial" panose="020B0604020202020204" pitchFamily="34" charset="0"/>
        <a:ea typeface="+mn-ea"/>
        <a:cs typeface="+mn-cs"/>
      </a:defRPr>
    </a:lvl7pPr>
    <a:lvl8pPr marL="3200400" algn="l" defTabSz="914400" rtl="0" eaLnBrk="1" latinLnBrk="0" hangingPunct="1">
      <a:defRPr kern="1200">
        <a:solidFill>
          <a:srgbClr val="DCDDDE"/>
        </a:solidFill>
        <a:latin typeface="Arial" panose="020B0604020202020204" pitchFamily="34" charset="0"/>
        <a:ea typeface="+mn-ea"/>
        <a:cs typeface="+mn-cs"/>
      </a:defRPr>
    </a:lvl8pPr>
    <a:lvl9pPr marL="3657600" algn="l" defTabSz="914400" rtl="0" eaLnBrk="1" latinLnBrk="0" hangingPunct="1">
      <a:defRPr kern="1200">
        <a:solidFill>
          <a:srgbClr val="DCDDDE"/>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247F"/>
    <a:srgbClr val="83A2C3"/>
    <a:srgbClr val="8FC8A9"/>
    <a:srgbClr val="7D69AF"/>
    <a:srgbClr val="E2E2E2"/>
    <a:srgbClr val="E6C073"/>
    <a:srgbClr val="8F9194"/>
    <a:srgbClr val="B7A5D0"/>
    <a:srgbClr val="202E78"/>
    <a:srgbClr val="00A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60" autoAdjust="0"/>
    <p:restoredTop sz="81288" autoAdjust="0"/>
  </p:normalViewPr>
  <p:slideViewPr>
    <p:cSldViewPr showGuides="1">
      <p:cViewPr varScale="1">
        <p:scale>
          <a:sx n="99" d="100"/>
          <a:sy n="99" d="100"/>
        </p:scale>
        <p:origin x="78" y="20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664" cy="497378"/>
          </a:xfrm>
          <a:prstGeom prst="rect">
            <a:avLst/>
          </a:prstGeom>
        </p:spPr>
        <p:txBody>
          <a:bodyPr vert="horz" lIns="91435" tIns="45717" rIns="91435" bIns="45717" rtlCol="0"/>
          <a:lstStyle>
            <a:lvl1pPr algn="l">
              <a:defRPr sz="1200"/>
            </a:lvl1pPr>
          </a:lstStyle>
          <a:p>
            <a:pPr>
              <a:defRPr/>
            </a:pPr>
            <a:endParaRPr lang="en-GB" dirty="0"/>
          </a:p>
        </p:txBody>
      </p:sp>
      <p:sp>
        <p:nvSpPr>
          <p:cNvPr id="3" name="Date Placeholder 2"/>
          <p:cNvSpPr>
            <a:spLocks noGrp="1"/>
          </p:cNvSpPr>
          <p:nvPr>
            <p:ph type="dt" sz="quarter" idx="1"/>
          </p:nvPr>
        </p:nvSpPr>
        <p:spPr>
          <a:xfrm>
            <a:off x="3851545" y="1"/>
            <a:ext cx="2946664" cy="497378"/>
          </a:xfrm>
          <a:prstGeom prst="rect">
            <a:avLst/>
          </a:prstGeom>
        </p:spPr>
        <p:txBody>
          <a:bodyPr vert="horz" lIns="91435" tIns="45717" rIns="91435" bIns="45717" rtlCol="0"/>
          <a:lstStyle>
            <a:lvl1pPr algn="r">
              <a:defRPr sz="1200"/>
            </a:lvl1pPr>
          </a:lstStyle>
          <a:p>
            <a:pPr>
              <a:defRPr/>
            </a:pPr>
            <a:fld id="{EB817A73-C78F-47AA-AD8B-D09F3EB74920}" type="datetimeFigureOut">
              <a:rPr lang="en-GB"/>
              <a:pPr>
                <a:defRPr/>
              </a:pPr>
              <a:t>10/07/2019</a:t>
            </a:fld>
            <a:endParaRPr lang="en-GB" dirty="0"/>
          </a:p>
        </p:txBody>
      </p:sp>
      <p:sp>
        <p:nvSpPr>
          <p:cNvPr id="4" name="Footer Placeholder 3"/>
          <p:cNvSpPr>
            <a:spLocks noGrp="1"/>
          </p:cNvSpPr>
          <p:nvPr>
            <p:ph type="ftr" sz="quarter" idx="2"/>
          </p:nvPr>
        </p:nvSpPr>
        <p:spPr>
          <a:xfrm>
            <a:off x="0" y="9432436"/>
            <a:ext cx="2946664" cy="497378"/>
          </a:xfrm>
          <a:prstGeom prst="rect">
            <a:avLst/>
          </a:prstGeom>
        </p:spPr>
        <p:txBody>
          <a:bodyPr vert="horz" lIns="91435" tIns="45717" rIns="91435" bIns="45717"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51545" y="9432436"/>
            <a:ext cx="2946664" cy="497378"/>
          </a:xfrm>
          <a:prstGeom prst="rect">
            <a:avLst/>
          </a:prstGeom>
        </p:spPr>
        <p:txBody>
          <a:bodyPr vert="horz" lIns="91435" tIns="45717" rIns="91435" bIns="45717" rtlCol="0" anchor="b"/>
          <a:lstStyle>
            <a:lvl1pPr algn="r">
              <a:defRPr sz="1200"/>
            </a:lvl1pPr>
          </a:lstStyle>
          <a:p>
            <a:pPr>
              <a:defRPr/>
            </a:pPr>
            <a:fld id="{77923C93-13B3-4FD9-9D52-511753AC7D86}" type="slidenum">
              <a:rPr lang="en-GB"/>
              <a:pPr>
                <a:defRPr/>
              </a:pPr>
              <a:t>‹#›</a:t>
            </a:fld>
            <a:endParaRPr lang="en-GB" dirty="0"/>
          </a:p>
        </p:txBody>
      </p:sp>
    </p:spTree>
    <p:extLst>
      <p:ext uri="{BB962C8B-B14F-4D97-AF65-F5344CB8AC3E}">
        <p14:creationId xmlns:p14="http://schemas.microsoft.com/office/powerpoint/2010/main" val="3298432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2"/>
            <a:ext cx="2946664" cy="49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2" tIns="45997" rIns="91992" bIns="45997" numCol="1" anchor="t" anchorCtr="0" compatLnSpc="1">
            <a:prstTxWarp prst="textNoShape">
              <a:avLst/>
            </a:prstTxWarp>
          </a:bodyPr>
          <a:lstStyle>
            <a:lvl1pPr algn="l" eaLnBrk="1" hangingPunct="1">
              <a:defRPr sz="1200" b="0">
                <a:solidFill>
                  <a:schemeClr val="tx1"/>
                </a:solidFill>
                <a:latin typeface="Arial" charset="0"/>
              </a:defRPr>
            </a:lvl1pPr>
          </a:lstStyle>
          <a:p>
            <a:pPr>
              <a:defRPr/>
            </a:pPr>
            <a:endParaRPr lang="en-GB" altLang="en-US" dirty="0"/>
          </a:p>
        </p:txBody>
      </p:sp>
      <p:sp>
        <p:nvSpPr>
          <p:cNvPr id="28675" name="Rectangle 3"/>
          <p:cNvSpPr>
            <a:spLocks noGrp="1" noChangeArrowheads="1"/>
          </p:cNvSpPr>
          <p:nvPr>
            <p:ph type="dt" idx="1"/>
          </p:nvPr>
        </p:nvSpPr>
        <p:spPr bwMode="auto">
          <a:xfrm>
            <a:off x="3851545" y="2"/>
            <a:ext cx="2946664" cy="49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2" tIns="45997" rIns="91992" bIns="45997" numCol="1" anchor="t" anchorCtr="0" compatLnSpc="1">
            <a:prstTxWarp prst="textNoShape">
              <a:avLst/>
            </a:prstTxWarp>
          </a:bodyPr>
          <a:lstStyle>
            <a:lvl1pPr algn="r" eaLnBrk="1" hangingPunct="1">
              <a:defRPr sz="1200" b="0">
                <a:solidFill>
                  <a:schemeClr val="tx1"/>
                </a:solidFill>
                <a:latin typeface="Arial" charset="0"/>
              </a:defRPr>
            </a:lvl1pPr>
          </a:lstStyle>
          <a:p>
            <a:pPr>
              <a:defRPr/>
            </a:pPr>
            <a:endParaRPr lang="en-GB" altLang="en-US" dirty="0"/>
          </a:p>
        </p:txBody>
      </p:sp>
      <p:sp>
        <p:nvSpPr>
          <p:cNvPr id="2052" name="Rectangle 4"/>
          <p:cNvSpPr>
            <a:spLocks noGrp="1" noRot="1" noChangeAspect="1" noChangeArrowheads="1" noTextEdit="1"/>
          </p:cNvSpPr>
          <p:nvPr>
            <p:ph type="sldImg" idx="2"/>
          </p:nvPr>
        </p:nvSpPr>
        <p:spPr bwMode="auto">
          <a:xfrm>
            <a:off x="28575" y="746125"/>
            <a:ext cx="6742113"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680243" y="4716218"/>
            <a:ext cx="5439832" cy="446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2" tIns="45997" rIns="91992" bIns="45997"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28678" name="Rectangle 6"/>
          <p:cNvSpPr>
            <a:spLocks noGrp="1" noChangeArrowheads="1"/>
          </p:cNvSpPr>
          <p:nvPr>
            <p:ph type="ftr" sz="quarter" idx="4"/>
          </p:nvPr>
        </p:nvSpPr>
        <p:spPr bwMode="auto">
          <a:xfrm>
            <a:off x="0" y="9432435"/>
            <a:ext cx="2946664" cy="49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2" tIns="45997" rIns="91992" bIns="45997" numCol="1" anchor="b" anchorCtr="0" compatLnSpc="1">
            <a:prstTxWarp prst="textNoShape">
              <a:avLst/>
            </a:prstTxWarp>
          </a:bodyPr>
          <a:lstStyle>
            <a:lvl1pPr algn="l" eaLnBrk="1" hangingPunct="1">
              <a:defRPr sz="1200" b="0">
                <a:solidFill>
                  <a:schemeClr val="tx1"/>
                </a:solidFill>
                <a:latin typeface="Arial" charset="0"/>
              </a:defRPr>
            </a:lvl1pPr>
          </a:lstStyle>
          <a:p>
            <a:pPr>
              <a:defRPr/>
            </a:pPr>
            <a:endParaRPr lang="en-GB" altLang="en-US" dirty="0"/>
          </a:p>
        </p:txBody>
      </p:sp>
      <p:sp>
        <p:nvSpPr>
          <p:cNvPr id="28679" name="Rectangle 7"/>
          <p:cNvSpPr>
            <a:spLocks noGrp="1" noChangeArrowheads="1"/>
          </p:cNvSpPr>
          <p:nvPr>
            <p:ph type="sldNum" sz="quarter" idx="5"/>
          </p:nvPr>
        </p:nvSpPr>
        <p:spPr bwMode="auto">
          <a:xfrm>
            <a:off x="3851545" y="9432435"/>
            <a:ext cx="2946664" cy="49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2" tIns="45997" rIns="91992" bIns="45997" numCol="1" anchor="b" anchorCtr="0" compatLnSpc="1">
            <a:prstTxWarp prst="textNoShape">
              <a:avLst/>
            </a:prstTxWarp>
          </a:bodyPr>
          <a:lstStyle>
            <a:lvl1pPr algn="r" eaLnBrk="1" hangingPunct="1">
              <a:defRPr sz="1200">
                <a:solidFill>
                  <a:schemeClr val="tx1"/>
                </a:solidFill>
              </a:defRPr>
            </a:lvl1pPr>
          </a:lstStyle>
          <a:p>
            <a:pPr>
              <a:defRPr/>
            </a:pPr>
            <a:fld id="{97035C38-A748-4DA6-9919-1F2C5D44A3E8}" type="slidenum">
              <a:rPr lang="en-GB" altLang="en-US"/>
              <a:pPr>
                <a:defRPr/>
              </a:pPr>
              <a:t>‹#›</a:t>
            </a:fld>
            <a:endParaRPr lang="en-GB" altLang="en-US" dirty="0"/>
          </a:p>
        </p:txBody>
      </p:sp>
    </p:spTree>
    <p:extLst>
      <p:ext uri="{BB962C8B-B14F-4D97-AF65-F5344CB8AC3E}">
        <p14:creationId xmlns:p14="http://schemas.microsoft.com/office/powerpoint/2010/main" val="570343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7035C38-A748-4DA6-9919-1F2C5D44A3E8}" type="slidenum">
              <a:rPr lang="en-GB" altLang="en-US" smtClean="0"/>
              <a:pPr>
                <a:defRPr/>
              </a:pPr>
              <a:t>1</a:t>
            </a:fld>
            <a:endParaRPr lang="en-GB" altLang="en-US" dirty="0"/>
          </a:p>
        </p:txBody>
      </p:sp>
    </p:spTree>
    <p:extLst>
      <p:ext uri="{BB962C8B-B14F-4D97-AF65-F5344CB8AC3E}">
        <p14:creationId xmlns:p14="http://schemas.microsoft.com/office/powerpoint/2010/main" val="4126823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92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599" indent="-286502">
              <a:spcBef>
                <a:spcPct val="30000"/>
              </a:spcBef>
              <a:defRPr sz="1200">
                <a:solidFill>
                  <a:schemeClr val="tx1"/>
                </a:solidFill>
                <a:latin typeface="Arial" panose="020B0604020202020204" pitchFamily="34" charset="0"/>
              </a:defRPr>
            </a:lvl2pPr>
            <a:lvl3pPr marL="1149072" indent="-228283">
              <a:spcBef>
                <a:spcPct val="30000"/>
              </a:spcBef>
              <a:defRPr sz="1200">
                <a:solidFill>
                  <a:schemeClr val="tx1"/>
                </a:solidFill>
                <a:latin typeface="Arial" panose="020B0604020202020204" pitchFamily="34" charset="0"/>
              </a:defRPr>
            </a:lvl3pPr>
            <a:lvl4pPr marL="1608701" indent="-228283">
              <a:spcBef>
                <a:spcPct val="30000"/>
              </a:spcBef>
              <a:defRPr sz="1200">
                <a:solidFill>
                  <a:schemeClr val="tx1"/>
                </a:solidFill>
                <a:latin typeface="Arial" panose="020B0604020202020204" pitchFamily="34" charset="0"/>
              </a:defRPr>
            </a:lvl4pPr>
            <a:lvl5pPr marL="2068330" indent="-228283">
              <a:spcBef>
                <a:spcPct val="30000"/>
              </a:spcBef>
              <a:defRPr sz="1200">
                <a:solidFill>
                  <a:schemeClr val="tx1"/>
                </a:solidFill>
                <a:latin typeface="Arial" panose="020B0604020202020204" pitchFamily="34" charset="0"/>
              </a:defRPr>
            </a:lvl5pPr>
            <a:lvl6pPr marL="2509574" indent="-228283" eaLnBrk="0" fontAlgn="base" hangingPunct="0">
              <a:spcBef>
                <a:spcPct val="30000"/>
              </a:spcBef>
              <a:spcAft>
                <a:spcPct val="0"/>
              </a:spcAft>
              <a:defRPr sz="1200">
                <a:solidFill>
                  <a:schemeClr val="tx1"/>
                </a:solidFill>
                <a:latin typeface="Arial" panose="020B0604020202020204" pitchFamily="34" charset="0"/>
              </a:defRPr>
            </a:lvl6pPr>
            <a:lvl7pPr marL="2950817" indent="-228283" eaLnBrk="0" fontAlgn="base" hangingPunct="0">
              <a:spcBef>
                <a:spcPct val="30000"/>
              </a:spcBef>
              <a:spcAft>
                <a:spcPct val="0"/>
              </a:spcAft>
              <a:defRPr sz="1200">
                <a:solidFill>
                  <a:schemeClr val="tx1"/>
                </a:solidFill>
                <a:latin typeface="Arial" panose="020B0604020202020204" pitchFamily="34" charset="0"/>
              </a:defRPr>
            </a:lvl7pPr>
            <a:lvl8pPr marL="3392061" indent="-228283" eaLnBrk="0" fontAlgn="base" hangingPunct="0">
              <a:spcBef>
                <a:spcPct val="30000"/>
              </a:spcBef>
              <a:spcAft>
                <a:spcPct val="0"/>
              </a:spcAft>
              <a:defRPr sz="1200">
                <a:solidFill>
                  <a:schemeClr val="tx1"/>
                </a:solidFill>
                <a:latin typeface="Arial" panose="020B0604020202020204" pitchFamily="34" charset="0"/>
              </a:defRPr>
            </a:lvl8pPr>
            <a:lvl9pPr marL="3833305" indent="-22828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B3B465-9D80-4A86-B644-9DC694160B6C}" type="slidenum">
              <a:rPr lang="en-GB" altLang="en-US" smtClean="0"/>
              <a:pPr>
                <a:spcBef>
                  <a:spcPct val="0"/>
                </a:spcBef>
              </a:pPr>
              <a:t>10</a:t>
            </a:fld>
            <a:endParaRPr lang="en-GB" altLang="en-US" dirty="0"/>
          </a:p>
        </p:txBody>
      </p:sp>
    </p:spTree>
    <p:extLst>
      <p:ext uri="{BB962C8B-B14F-4D97-AF65-F5344CB8AC3E}">
        <p14:creationId xmlns:p14="http://schemas.microsoft.com/office/powerpoint/2010/main" val="4183266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endParaRPr lang="en-GB" altLang="en-US" dirty="0" smtClean="0">
              <a:latin typeface="Arial" panose="020B0604020202020204" pitchFamily="34" charset="0"/>
            </a:endParaRPr>
          </a:p>
        </p:txBody>
      </p:sp>
      <p:sp>
        <p:nvSpPr>
          <p:cNvPr id="92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599" indent="-286502">
              <a:spcBef>
                <a:spcPct val="30000"/>
              </a:spcBef>
              <a:defRPr sz="1200">
                <a:solidFill>
                  <a:schemeClr val="tx1"/>
                </a:solidFill>
                <a:latin typeface="Arial" panose="020B0604020202020204" pitchFamily="34" charset="0"/>
              </a:defRPr>
            </a:lvl2pPr>
            <a:lvl3pPr marL="1149072" indent="-228283">
              <a:spcBef>
                <a:spcPct val="30000"/>
              </a:spcBef>
              <a:defRPr sz="1200">
                <a:solidFill>
                  <a:schemeClr val="tx1"/>
                </a:solidFill>
                <a:latin typeface="Arial" panose="020B0604020202020204" pitchFamily="34" charset="0"/>
              </a:defRPr>
            </a:lvl3pPr>
            <a:lvl4pPr marL="1608701" indent="-228283">
              <a:spcBef>
                <a:spcPct val="30000"/>
              </a:spcBef>
              <a:defRPr sz="1200">
                <a:solidFill>
                  <a:schemeClr val="tx1"/>
                </a:solidFill>
                <a:latin typeface="Arial" panose="020B0604020202020204" pitchFamily="34" charset="0"/>
              </a:defRPr>
            </a:lvl4pPr>
            <a:lvl5pPr marL="2068330" indent="-228283">
              <a:spcBef>
                <a:spcPct val="30000"/>
              </a:spcBef>
              <a:defRPr sz="1200">
                <a:solidFill>
                  <a:schemeClr val="tx1"/>
                </a:solidFill>
                <a:latin typeface="Arial" panose="020B0604020202020204" pitchFamily="34" charset="0"/>
              </a:defRPr>
            </a:lvl5pPr>
            <a:lvl6pPr marL="2509574" indent="-228283" eaLnBrk="0" fontAlgn="base" hangingPunct="0">
              <a:spcBef>
                <a:spcPct val="30000"/>
              </a:spcBef>
              <a:spcAft>
                <a:spcPct val="0"/>
              </a:spcAft>
              <a:defRPr sz="1200">
                <a:solidFill>
                  <a:schemeClr val="tx1"/>
                </a:solidFill>
                <a:latin typeface="Arial" panose="020B0604020202020204" pitchFamily="34" charset="0"/>
              </a:defRPr>
            </a:lvl6pPr>
            <a:lvl7pPr marL="2950817" indent="-228283" eaLnBrk="0" fontAlgn="base" hangingPunct="0">
              <a:spcBef>
                <a:spcPct val="30000"/>
              </a:spcBef>
              <a:spcAft>
                <a:spcPct val="0"/>
              </a:spcAft>
              <a:defRPr sz="1200">
                <a:solidFill>
                  <a:schemeClr val="tx1"/>
                </a:solidFill>
                <a:latin typeface="Arial" panose="020B0604020202020204" pitchFamily="34" charset="0"/>
              </a:defRPr>
            </a:lvl7pPr>
            <a:lvl8pPr marL="3392061" indent="-228283" eaLnBrk="0" fontAlgn="base" hangingPunct="0">
              <a:spcBef>
                <a:spcPct val="30000"/>
              </a:spcBef>
              <a:spcAft>
                <a:spcPct val="0"/>
              </a:spcAft>
              <a:defRPr sz="1200">
                <a:solidFill>
                  <a:schemeClr val="tx1"/>
                </a:solidFill>
                <a:latin typeface="Arial" panose="020B0604020202020204" pitchFamily="34" charset="0"/>
              </a:defRPr>
            </a:lvl8pPr>
            <a:lvl9pPr marL="3833305" indent="-22828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B3B465-9D80-4A86-B644-9DC694160B6C}" type="slidenum">
              <a:rPr lang="en-GB" altLang="en-US" smtClean="0"/>
              <a:pPr>
                <a:spcBef>
                  <a:spcPct val="0"/>
                </a:spcBef>
              </a:pPr>
              <a:t>11</a:t>
            </a:fld>
            <a:endParaRPr lang="en-GB" altLang="en-US" dirty="0" smtClean="0"/>
          </a:p>
        </p:txBody>
      </p:sp>
    </p:spTree>
    <p:extLst>
      <p:ext uri="{BB962C8B-B14F-4D97-AF65-F5344CB8AC3E}">
        <p14:creationId xmlns:p14="http://schemas.microsoft.com/office/powerpoint/2010/main" val="3513594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92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599" indent="-286502">
              <a:spcBef>
                <a:spcPct val="30000"/>
              </a:spcBef>
              <a:defRPr sz="1200">
                <a:solidFill>
                  <a:schemeClr val="tx1"/>
                </a:solidFill>
                <a:latin typeface="Arial" panose="020B0604020202020204" pitchFamily="34" charset="0"/>
              </a:defRPr>
            </a:lvl2pPr>
            <a:lvl3pPr marL="1149072" indent="-228283">
              <a:spcBef>
                <a:spcPct val="30000"/>
              </a:spcBef>
              <a:defRPr sz="1200">
                <a:solidFill>
                  <a:schemeClr val="tx1"/>
                </a:solidFill>
                <a:latin typeface="Arial" panose="020B0604020202020204" pitchFamily="34" charset="0"/>
              </a:defRPr>
            </a:lvl3pPr>
            <a:lvl4pPr marL="1608701" indent="-228283">
              <a:spcBef>
                <a:spcPct val="30000"/>
              </a:spcBef>
              <a:defRPr sz="1200">
                <a:solidFill>
                  <a:schemeClr val="tx1"/>
                </a:solidFill>
                <a:latin typeface="Arial" panose="020B0604020202020204" pitchFamily="34" charset="0"/>
              </a:defRPr>
            </a:lvl4pPr>
            <a:lvl5pPr marL="2068330" indent="-228283">
              <a:spcBef>
                <a:spcPct val="30000"/>
              </a:spcBef>
              <a:defRPr sz="1200">
                <a:solidFill>
                  <a:schemeClr val="tx1"/>
                </a:solidFill>
                <a:latin typeface="Arial" panose="020B0604020202020204" pitchFamily="34" charset="0"/>
              </a:defRPr>
            </a:lvl5pPr>
            <a:lvl6pPr marL="2509574" indent="-228283" eaLnBrk="0" fontAlgn="base" hangingPunct="0">
              <a:spcBef>
                <a:spcPct val="30000"/>
              </a:spcBef>
              <a:spcAft>
                <a:spcPct val="0"/>
              </a:spcAft>
              <a:defRPr sz="1200">
                <a:solidFill>
                  <a:schemeClr val="tx1"/>
                </a:solidFill>
                <a:latin typeface="Arial" panose="020B0604020202020204" pitchFamily="34" charset="0"/>
              </a:defRPr>
            </a:lvl6pPr>
            <a:lvl7pPr marL="2950817" indent="-228283" eaLnBrk="0" fontAlgn="base" hangingPunct="0">
              <a:spcBef>
                <a:spcPct val="30000"/>
              </a:spcBef>
              <a:spcAft>
                <a:spcPct val="0"/>
              </a:spcAft>
              <a:defRPr sz="1200">
                <a:solidFill>
                  <a:schemeClr val="tx1"/>
                </a:solidFill>
                <a:latin typeface="Arial" panose="020B0604020202020204" pitchFamily="34" charset="0"/>
              </a:defRPr>
            </a:lvl7pPr>
            <a:lvl8pPr marL="3392061" indent="-228283" eaLnBrk="0" fontAlgn="base" hangingPunct="0">
              <a:spcBef>
                <a:spcPct val="30000"/>
              </a:spcBef>
              <a:spcAft>
                <a:spcPct val="0"/>
              </a:spcAft>
              <a:defRPr sz="1200">
                <a:solidFill>
                  <a:schemeClr val="tx1"/>
                </a:solidFill>
                <a:latin typeface="Arial" panose="020B0604020202020204" pitchFamily="34" charset="0"/>
              </a:defRPr>
            </a:lvl8pPr>
            <a:lvl9pPr marL="3833305" indent="-22828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B3B465-9D80-4A86-B644-9DC694160B6C}" type="slidenum">
              <a:rPr lang="en-GB" altLang="en-US" smtClean="0"/>
              <a:pPr>
                <a:spcBef>
                  <a:spcPct val="0"/>
                </a:spcBef>
              </a:pPr>
              <a:t>12</a:t>
            </a:fld>
            <a:endParaRPr lang="en-GB" altLang="en-US" dirty="0"/>
          </a:p>
        </p:txBody>
      </p:sp>
    </p:spTree>
    <p:extLst>
      <p:ext uri="{BB962C8B-B14F-4D97-AF65-F5344CB8AC3E}">
        <p14:creationId xmlns:p14="http://schemas.microsoft.com/office/powerpoint/2010/main" val="1913442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pPr marL="0" indent="0" algn="l">
              <a:buNone/>
            </a:pPr>
            <a:r>
              <a:rPr lang="en-GB" sz="1200" dirty="0">
                <a:latin typeface="BPreplay" panose="02000503000000020004" pitchFamily="50" charset="0"/>
              </a:rPr>
              <a:t>Asylum Seekers will have the opportunity to receive Employability Support from RinP, after they have completed their Positive Move on Service.</a:t>
            </a:r>
          </a:p>
          <a:p>
            <a:pPr marL="0" indent="0" algn="l">
              <a:buNone/>
            </a:pPr>
            <a:endParaRPr lang="en-GB" sz="1200" dirty="0">
              <a:latin typeface="BPreplay" panose="02000503000000020004" pitchFamily="50" charset="0"/>
            </a:endParaRPr>
          </a:p>
          <a:p>
            <a:pPr marL="0" indent="0" algn="l">
              <a:buNone/>
            </a:pPr>
            <a:r>
              <a:rPr lang="en-GB" sz="1200" dirty="0">
                <a:latin typeface="BPreplay" panose="02000503000000020004" pitchFamily="50" charset="0"/>
              </a:rPr>
              <a:t>We have </a:t>
            </a:r>
            <a:r>
              <a:rPr lang="en-GB" sz="1200" baseline="0" dirty="0">
                <a:latin typeface="BPreplay" panose="02000503000000020004" pitchFamily="50" charset="0"/>
              </a:rPr>
              <a:t>offices in Cornwall, London, the East of England, the East Midlands, Hertfordshire, North West, Northern Ireland, Staffordshire, South West England, South East England, West Midlands and Yorkshire &amp; the Humber, along with a Merlin Standard Supply Chain Network throughout the country, which deliver a range of welfare-to-work contracts. This leaves us in a great place to support Asylum Seekers in to employment, once their Positive Move on Service support has ended. </a:t>
            </a:r>
            <a:endParaRPr lang="en-GB" sz="1200" dirty="0">
              <a:latin typeface="BPreplay" panose="02000503000000020004" pitchFamily="50" charset="0"/>
            </a:endParaRPr>
          </a:p>
        </p:txBody>
      </p:sp>
      <p:sp>
        <p:nvSpPr>
          <p:cNvPr id="92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599" indent="-286502">
              <a:spcBef>
                <a:spcPct val="30000"/>
              </a:spcBef>
              <a:defRPr sz="1200">
                <a:solidFill>
                  <a:schemeClr val="tx1"/>
                </a:solidFill>
                <a:latin typeface="Arial" panose="020B0604020202020204" pitchFamily="34" charset="0"/>
              </a:defRPr>
            </a:lvl2pPr>
            <a:lvl3pPr marL="1149072" indent="-228283">
              <a:spcBef>
                <a:spcPct val="30000"/>
              </a:spcBef>
              <a:defRPr sz="1200">
                <a:solidFill>
                  <a:schemeClr val="tx1"/>
                </a:solidFill>
                <a:latin typeface="Arial" panose="020B0604020202020204" pitchFamily="34" charset="0"/>
              </a:defRPr>
            </a:lvl3pPr>
            <a:lvl4pPr marL="1608701" indent="-228283">
              <a:spcBef>
                <a:spcPct val="30000"/>
              </a:spcBef>
              <a:defRPr sz="1200">
                <a:solidFill>
                  <a:schemeClr val="tx1"/>
                </a:solidFill>
                <a:latin typeface="Arial" panose="020B0604020202020204" pitchFamily="34" charset="0"/>
              </a:defRPr>
            </a:lvl4pPr>
            <a:lvl5pPr marL="2068330" indent="-228283">
              <a:spcBef>
                <a:spcPct val="30000"/>
              </a:spcBef>
              <a:defRPr sz="1200">
                <a:solidFill>
                  <a:schemeClr val="tx1"/>
                </a:solidFill>
                <a:latin typeface="Arial" panose="020B0604020202020204" pitchFamily="34" charset="0"/>
              </a:defRPr>
            </a:lvl5pPr>
            <a:lvl6pPr marL="2509574" indent="-228283" eaLnBrk="0" fontAlgn="base" hangingPunct="0">
              <a:spcBef>
                <a:spcPct val="30000"/>
              </a:spcBef>
              <a:spcAft>
                <a:spcPct val="0"/>
              </a:spcAft>
              <a:defRPr sz="1200">
                <a:solidFill>
                  <a:schemeClr val="tx1"/>
                </a:solidFill>
                <a:latin typeface="Arial" panose="020B0604020202020204" pitchFamily="34" charset="0"/>
              </a:defRPr>
            </a:lvl6pPr>
            <a:lvl7pPr marL="2950817" indent="-228283" eaLnBrk="0" fontAlgn="base" hangingPunct="0">
              <a:spcBef>
                <a:spcPct val="30000"/>
              </a:spcBef>
              <a:spcAft>
                <a:spcPct val="0"/>
              </a:spcAft>
              <a:defRPr sz="1200">
                <a:solidFill>
                  <a:schemeClr val="tx1"/>
                </a:solidFill>
                <a:latin typeface="Arial" panose="020B0604020202020204" pitchFamily="34" charset="0"/>
              </a:defRPr>
            </a:lvl7pPr>
            <a:lvl8pPr marL="3392061" indent="-228283" eaLnBrk="0" fontAlgn="base" hangingPunct="0">
              <a:spcBef>
                <a:spcPct val="30000"/>
              </a:spcBef>
              <a:spcAft>
                <a:spcPct val="0"/>
              </a:spcAft>
              <a:defRPr sz="1200">
                <a:solidFill>
                  <a:schemeClr val="tx1"/>
                </a:solidFill>
                <a:latin typeface="Arial" panose="020B0604020202020204" pitchFamily="34" charset="0"/>
              </a:defRPr>
            </a:lvl8pPr>
            <a:lvl9pPr marL="3833305" indent="-22828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B3B465-9D80-4A86-B644-9DC694160B6C}" type="slidenum">
              <a:rPr lang="en-GB" altLang="en-US" smtClean="0"/>
              <a:pPr>
                <a:spcBef>
                  <a:spcPct val="0"/>
                </a:spcBef>
              </a:pPr>
              <a:t>13</a:t>
            </a:fld>
            <a:endParaRPr lang="en-GB" altLang="en-US" dirty="0"/>
          </a:p>
        </p:txBody>
      </p:sp>
    </p:spTree>
    <p:extLst>
      <p:ext uri="{BB962C8B-B14F-4D97-AF65-F5344CB8AC3E}">
        <p14:creationId xmlns:p14="http://schemas.microsoft.com/office/powerpoint/2010/main" val="2620287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r>
              <a:rPr lang="en-GB" sz="1200" b="1" dirty="0"/>
              <a:t>Example of working with Refugees</a:t>
            </a:r>
          </a:p>
          <a:p>
            <a:endParaRPr lang="en-GB" sz="1200" b="1" dirty="0"/>
          </a:p>
          <a:p>
            <a:r>
              <a:rPr lang="en-GB" sz="1200" b="0" i="0" kern="1200" dirty="0">
                <a:solidFill>
                  <a:schemeClr val="tx1"/>
                </a:solidFill>
                <a:effectLst/>
                <a:latin typeface="Arial" charset="0"/>
                <a:ea typeface="+mn-ea"/>
                <a:cs typeface="+mn-cs"/>
              </a:rPr>
              <a:t>Four jobseekers used our Work Routes service in Cornwall to start their first paid work after arriving in the UK from Syria.</a:t>
            </a:r>
          </a:p>
          <a:p>
            <a:endParaRPr lang="en-GB" sz="1200" b="0" i="0" kern="1200" dirty="0">
              <a:solidFill>
                <a:schemeClr val="tx1"/>
              </a:solidFill>
              <a:effectLst/>
              <a:latin typeface="Arial" charset="0"/>
              <a:ea typeface="+mn-ea"/>
              <a:cs typeface="+mn-cs"/>
            </a:endParaRPr>
          </a:p>
          <a:p>
            <a:r>
              <a:rPr lang="en-GB" sz="1200" b="0" i="0" kern="1200" dirty="0">
                <a:solidFill>
                  <a:schemeClr val="tx1"/>
                </a:solidFill>
                <a:effectLst/>
                <a:latin typeface="Arial" charset="0"/>
                <a:ea typeface="+mn-ea"/>
                <a:cs typeface="+mn-cs"/>
              </a:rPr>
              <a:t>The refugees had several barriers to starting work familiar to most others in their situation - including language difficulties, no UK-based work history and no way of providing potential employers with suitable references.</a:t>
            </a:r>
          </a:p>
          <a:p>
            <a:endParaRPr lang="en-GB" sz="1200" b="0" i="0" kern="1200" dirty="0">
              <a:solidFill>
                <a:schemeClr val="tx1"/>
              </a:solidFill>
              <a:effectLst/>
              <a:latin typeface="Arial" charset="0"/>
              <a:ea typeface="+mn-ea"/>
              <a:cs typeface="+mn-cs"/>
            </a:endParaRPr>
          </a:p>
          <a:p>
            <a:r>
              <a:rPr lang="en-GB" sz="1200" b="0" i="0" kern="1200" dirty="0">
                <a:solidFill>
                  <a:schemeClr val="tx1"/>
                </a:solidFill>
                <a:effectLst/>
                <a:latin typeface="Arial" charset="0"/>
                <a:ea typeface="+mn-ea"/>
                <a:cs typeface="+mn-cs"/>
              </a:rPr>
              <a:t>By using the services of an Arabic interpreter to communicate with them, Mohammed, Mostapha, Khaled and Ghayath's Work Routes Employment Adviser established the type of work they were looking for and what their key skills and work experience entailed.</a:t>
            </a:r>
          </a:p>
          <a:p>
            <a:endParaRPr lang="en-GB" sz="1200" b="0" i="0" kern="1200" dirty="0">
              <a:solidFill>
                <a:schemeClr val="tx1"/>
              </a:solidFill>
              <a:effectLst/>
              <a:latin typeface="Arial" charset="0"/>
              <a:ea typeface="+mn-ea"/>
              <a:cs typeface="+mn-cs"/>
            </a:endParaRPr>
          </a:p>
          <a:p>
            <a:r>
              <a:rPr lang="en-GB" sz="1200" b="0" i="0" kern="1200" dirty="0">
                <a:solidFill>
                  <a:schemeClr val="tx1"/>
                </a:solidFill>
                <a:effectLst/>
                <a:latin typeface="Arial" charset="0"/>
                <a:ea typeface="+mn-ea"/>
                <a:cs typeface="+mn-cs"/>
              </a:rPr>
              <a:t>It quickly became clear that each of the four had a passion for the outdoors: each had gardening experience and a variety of associated skills. In order to equip them with relevant work experience, their Employment Adviser managed to secure them voluntary parks maintenance work with Truro City Council.</a:t>
            </a:r>
          </a:p>
          <a:p>
            <a:endParaRPr lang="en-GB" sz="1200" b="0" i="0" kern="1200" dirty="0">
              <a:solidFill>
                <a:schemeClr val="tx1"/>
              </a:solidFill>
              <a:effectLst/>
              <a:latin typeface="Arial" charset="0"/>
              <a:ea typeface="+mn-ea"/>
              <a:cs typeface="+mn-cs"/>
            </a:endParaRPr>
          </a:p>
          <a:p>
            <a:r>
              <a:rPr lang="en-GB" sz="1200" b="0" i="0" kern="1200" dirty="0">
                <a:solidFill>
                  <a:schemeClr val="tx1"/>
                </a:solidFill>
                <a:effectLst/>
                <a:latin typeface="Arial" charset="0"/>
                <a:ea typeface="+mn-ea"/>
                <a:cs typeface="+mn-cs"/>
              </a:rPr>
              <a:t>Their work ethic and determination was quickly noticed by Truro Council's Park Manager - Richard Budge - who went on to offer them permanent, paid work as Assistant Maintenance Operatives.</a:t>
            </a:r>
          </a:p>
          <a:p>
            <a:endParaRPr lang="en-GB" altLang="en-US" b="1" dirty="0">
              <a:latin typeface="Arial" panose="020B0604020202020204" pitchFamily="34" charset="0"/>
            </a:endParaRPr>
          </a:p>
        </p:txBody>
      </p:sp>
      <p:sp>
        <p:nvSpPr>
          <p:cNvPr id="92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599" indent="-286502">
              <a:spcBef>
                <a:spcPct val="30000"/>
              </a:spcBef>
              <a:defRPr sz="1200">
                <a:solidFill>
                  <a:schemeClr val="tx1"/>
                </a:solidFill>
                <a:latin typeface="Arial" panose="020B0604020202020204" pitchFamily="34" charset="0"/>
              </a:defRPr>
            </a:lvl2pPr>
            <a:lvl3pPr marL="1149072" indent="-228283">
              <a:spcBef>
                <a:spcPct val="30000"/>
              </a:spcBef>
              <a:defRPr sz="1200">
                <a:solidFill>
                  <a:schemeClr val="tx1"/>
                </a:solidFill>
                <a:latin typeface="Arial" panose="020B0604020202020204" pitchFamily="34" charset="0"/>
              </a:defRPr>
            </a:lvl3pPr>
            <a:lvl4pPr marL="1608701" indent="-228283">
              <a:spcBef>
                <a:spcPct val="30000"/>
              </a:spcBef>
              <a:defRPr sz="1200">
                <a:solidFill>
                  <a:schemeClr val="tx1"/>
                </a:solidFill>
                <a:latin typeface="Arial" panose="020B0604020202020204" pitchFamily="34" charset="0"/>
              </a:defRPr>
            </a:lvl4pPr>
            <a:lvl5pPr marL="2068330" indent="-228283">
              <a:spcBef>
                <a:spcPct val="30000"/>
              </a:spcBef>
              <a:defRPr sz="1200">
                <a:solidFill>
                  <a:schemeClr val="tx1"/>
                </a:solidFill>
                <a:latin typeface="Arial" panose="020B0604020202020204" pitchFamily="34" charset="0"/>
              </a:defRPr>
            </a:lvl5pPr>
            <a:lvl6pPr marL="2509574" indent="-228283" eaLnBrk="0" fontAlgn="base" hangingPunct="0">
              <a:spcBef>
                <a:spcPct val="30000"/>
              </a:spcBef>
              <a:spcAft>
                <a:spcPct val="0"/>
              </a:spcAft>
              <a:defRPr sz="1200">
                <a:solidFill>
                  <a:schemeClr val="tx1"/>
                </a:solidFill>
                <a:latin typeface="Arial" panose="020B0604020202020204" pitchFamily="34" charset="0"/>
              </a:defRPr>
            </a:lvl6pPr>
            <a:lvl7pPr marL="2950817" indent="-228283" eaLnBrk="0" fontAlgn="base" hangingPunct="0">
              <a:spcBef>
                <a:spcPct val="30000"/>
              </a:spcBef>
              <a:spcAft>
                <a:spcPct val="0"/>
              </a:spcAft>
              <a:defRPr sz="1200">
                <a:solidFill>
                  <a:schemeClr val="tx1"/>
                </a:solidFill>
                <a:latin typeface="Arial" panose="020B0604020202020204" pitchFamily="34" charset="0"/>
              </a:defRPr>
            </a:lvl7pPr>
            <a:lvl8pPr marL="3392061" indent="-228283" eaLnBrk="0" fontAlgn="base" hangingPunct="0">
              <a:spcBef>
                <a:spcPct val="30000"/>
              </a:spcBef>
              <a:spcAft>
                <a:spcPct val="0"/>
              </a:spcAft>
              <a:defRPr sz="1200">
                <a:solidFill>
                  <a:schemeClr val="tx1"/>
                </a:solidFill>
                <a:latin typeface="Arial" panose="020B0604020202020204" pitchFamily="34" charset="0"/>
              </a:defRPr>
            </a:lvl8pPr>
            <a:lvl9pPr marL="3833305" indent="-22828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B3B465-9D80-4A86-B644-9DC694160B6C}" type="slidenum">
              <a:rPr lang="en-GB" altLang="en-US" smtClean="0"/>
              <a:pPr>
                <a:spcBef>
                  <a:spcPct val="0"/>
                </a:spcBef>
              </a:pPr>
              <a:t>14</a:t>
            </a:fld>
            <a:endParaRPr lang="en-GB" altLang="en-US" dirty="0"/>
          </a:p>
        </p:txBody>
      </p:sp>
    </p:spTree>
    <p:extLst>
      <p:ext uri="{BB962C8B-B14F-4D97-AF65-F5344CB8AC3E}">
        <p14:creationId xmlns:p14="http://schemas.microsoft.com/office/powerpoint/2010/main" val="3185277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r>
              <a:rPr lang="en-GB" altLang="en-US" dirty="0">
                <a:latin typeface="Arial" panose="020B0604020202020204" pitchFamily="34" charset="0"/>
              </a:rPr>
              <a:t>Settlement Support Staff</a:t>
            </a:r>
            <a:r>
              <a:rPr lang="en-GB" altLang="en-US" baseline="0" dirty="0">
                <a:latin typeface="Arial" panose="020B0604020202020204" pitchFamily="34" charset="0"/>
              </a:rPr>
              <a:t> will be:</a:t>
            </a:r>
          </a:p>
          <a:p>
            <a:pPr marL="171450" indent="-171450">
              <a:buFont typeface="Arial" panose="020B0604020202020204" pitchFamily="34" charset="0"/>
              <a:buChar char="•"/>
            </a:pPr>
            <a:r>
              <a:rPr lang="en-GB" altLang="en-US" dirty="0">
                <a:latin typeface="Arial" panose="020B0604020202020204" pitchFamily="34" charset="0"/>
              </a:rPr>
              <a:t>booking an appointment on behalf of the Service User with the local JCP for a ‘work focussed interview’ at a date and time the Service User can attend, and confirming that the Service User understands the reason for the appointment, the appointment date and time and where to go to attend the appointment. For the avoidance of doubt, the purpose of the interview with JCP is to enable DWP staff members to facilitate and advise the Service User on how to access the labour market and transition into mainstream welfare; </a:t>
            </a:r>
          </a:p>
          <a:p>
            <a:r>
              <a:rPr lang="en-GB" altLang="en-US" dirty="0">
                <a:latin typeface="Arial" panose="020B0604020202020204" pitchFamily="34" charset="0"/>
              </a:rPr>
              <a:t> </a:t>
            </a:r>
          </a:p>
          <a:p>
            <a:pPr marL="171450" indent="-171450">
              <a:buFont typeface="Arial" panose="020B0604020202020204" pitchFamily="34" charset="0"/>
              <a:buChar char="•"/>
            </a:pPr>
            <a:r>
              <a:rPr lang="en-GB" altLang="en-US" dirty="0">
                <a:latin typeface="Arial" panose="020B0604020202020204" pitchFamily="34" charset="0"/>
              </a:rPr>
              <a:t>advising and providing information to the Service User on the documentation required for the JCP appointment, and how to travel to the appointment; </a:t>
            </a:r>
          </a:p>
          <a:p>
            <a:endParaRPr lang="en-GB" altLang="en-US" dirty="0">
              <a:latin typeface="Arial" panose="020B0604020202020204" pitchFamily="34" charset="0"/>
            </a:endParaRPr>
          </a:p>
          <a:p>
            <a:pPr marL="171450" indent="-171450">
              <a:buFont typeface="Arial" panose="020B0604020202020204" pitchFamily="34" charset="0"/>
              <a:buChar char="•"/>
            </a:pPr>
            <a:r>
              <a:rPr lang="en-GB" altLang="en-US" dirty="0">
                <a:latin typeface="Arial" panose="020B0604020202020204" pitchFamily="34" charset="0"/>
              </a:rPr>
              <a:t>following-up with the local JCP office to validate the Service User’s attendance at the appointment and gather feedback about the meeting; </a:t>
            </a:r>
          </a:p>
          <a:p>
            <a:endParaRPr lang="en-GB" altLang="en-US" dirty="0">
              <a:latin typeface="Arial" panose="020B0604020202020204" pitchFamily="34" charset="0"/>
            </a:endParaRPr>
          </a:p>
        </p:txBody>
      </p:sp>
      <p:sp>
        <p:nvSpPr>
          <p:cNvPr id="92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599" indent="-286502">
              <a:spcBef>
                <a:spcPct val="30000"/>
              </a:spcBef>
              <a:defRPr sz="1200">
                <a:solidFill>
                  <a:schemeClr val="tx1"/>
                </a:solidFill>
                <a:latin typeface="Arial" panose="020B0604020202020204" pitchFamily="34" charset="0"/>
              </a:defRPr>
            </a:lvl2pPr>
            <a:lvl3pPr marL="1149072" indent="-228283">
              <a:spcBef>
                <a:spcPct val="30000"/>
              </a:spcBef>
              <a:defRPr sz="1200">
                <a:solidFill>
                  <a:schemeClr val="tx1"/>
                </a:solidFill>
                <a:latin typeface="Arial" panose="020B0604020202020204" pitchFamily="34" charset="0"/>
              </a:defRPr>
            </a:lvl3pPr>
            <a:lvl4pPr marL="1608701" indent="-228283">
              <a:spcBef>
                <a:spcPct val="30000"/>
              </a:spcBef>
              <a:defRPr sz="1200">
                <a:solidFill>
                  <a:schemeClr val="tx1"/>
                </a:solidFill>
                <a:latin typeface="Arial" panose="020B0604020202020204" pitchFamily="34" charset="0"/>
              </a:defRPr>
            </a:lvl4pPr>
            <a:lvl5pPr marL="2068330" indent="-228283">
              <a:spcBef>
                <a:spcPct val="30000"/>
              </a:spcBef>
              <a:defRPr sz="1200">
                <a:solidFill>
                  <a:schemeClr val="tx1"/>
                </a:solidFill>
                <a:latin typeface="Arial" panose="020B0604020202020204" pitchFamily="34" charset="0"/>
              </a:defRPr>
            </a:lvl5pPr>
            <a:lvl6pPr marL="2509574" indent="-228283" eaLnBrk="0" fontAlgn="base" hangingPunct="0">
              <a:spcBef>
                <a:spcPct val="30000"/>
              </a:spcBef>
              <a:spcAft>
                <a:spcPct val="0"/>
              </a:spcAft>
              <a:defRPr sz="1200">
                <a:solidFill>
                  <a:schemeClr val="tx1"/>
                </a:solidFill>
                <a:latin typeface="Arial" panose="020B0604020202020204" pitchFamily="34" charset="0"/>
              </a:defRPr>
            </a:lvl6pPr>
            <a:lvl7pPr marL="2950817" indent="-228283" eaLnBrk="0" fontAlgn="base" hangingPunct="0">
              <a:spcBef>
                <a:spcPct val="30000"/>
              </a:spcBef>
              <a:spcAft>
                <a:spcPct val="0"/>
              </a:spcAft>
              <a:defRPr sz="1200">
                <a:solidFill>
                  <a:schemeClr val="tx1"/>
                </a:solidFill>
                <a:latin typeface="Arial" panose="020B0604020202020204" pitchFamily="34" charset="0"/>
              </a:defRPr>
            </a:lvl7pPr>
            <a:lvl8pPr marL="3392061" indent="-228283" eaLnBrk="0" fontAlgn="base" hangingPunct="0">
              <a:spcBef>
                <a:spcPct val="30000"/>
              </a:spcBef>
              <a:spcAft>
                <a:spcPct val="0"/>
              </a:spcAft>
              <a:defRPr sz="1200">
                <a:solidFill>
                  <a:schemeClr val="tx1"/>
                </a:solidFill>
                <a:latin typeface="Arial" panose="020B0604020202020204" pitchFamily="34" charset="0"/>
              </a:defRPr>
            </a:lvl8pPr>
            <a:lvl9pPr marL="3833305" indent="-22828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B3B465-9D80-4A86-B644-9DC694160B6C}" type="slidenum">
              <a:rPr lang="en-GB" altLang="en-US" smtClean="0"/>
              <a:pPr>
                <a:spcBef>
                  <a:spcPct val="0"/>
                </a:spcBef>
              </a:pPr>
              <a:t>15</a:t>
            </a:fld>
            <a:endParaRPr lang="en-GB" altLang="en-US" dirty="0"/>
          </a:p>
        </p:txBody>
      </p:sp>
    </p:spTree>
    <p:extLst>
      <p:ext uri="{BB962C8B-B14F-4D97-AF65-F5344CB8AC3E}">
        <p14:creationId xmlns:p14="http://schemas.microsoft.com/office/powerpoint/2010/main" val="218631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r>
              <a:rPr lang="en-GB" altLang="en-US" dirty="0">
                <a:latin typeface="Arial" panose="020B0604020202020204" pitchFamily="34" charset="0"/>
              </a:rPr>
              <a:t>Settlement Support Staff</a:t>
            </a:r>
            <a:r>
              <a:rPr lang="en-GB" altLang="en-US" baseline="0" dirty="0">
                <a:latin typeface="Arial" panose="020B0604020202020204" pitchFamily="34" charset="0"/>
              </a:rPr>
              <a:t> will be:</a:t>
            </a:r>
          </a:p>
          <a:p>
            <a:pPr marL="171450" indent="-171450">
              <a:buFont typeface="Arial" panose="020B0604020202020204" pitchFamily="34" charset="0"/>
              <a:buChar char="•"/>
            </a:pPr>
            <a:r>
              <a:rPr lang="en-GB" altLang="en-US" dirty="0">
                <a:latin typeface="Arial" panose="020B0604020202020204" pitchFamily="34" charset="0"/>
              </a:rPr>
              <a:t>booking an appointment on behalf of the Service User with the local JCP for a ‘work focussed interview’ at a date and time the Service User can attend, and confirming that the Service User understands the reason for the appointment, the appointment date and time and where to go to attend the appointment. For the avoidance of doubt, the purpose of the interview with JCP is to enable DWP staff members to facilitate and advise the Service User on how to access the labour market and transition into mainstream welfare; </a:t>
            </a:r>
          </a:p>
          <a:p>
            <a:r>
              <a:rPr lang="en-GB" altLang="en-US" dirty="0">
                <a:latin typeface="Arial" panose="020B0604020202020204" pitchFamily="34" charset="0"/>
              </a:rPr>
              <a:t> </a:t>
            </a:r>
          </a:p>
          <a:p>
            <a:pPr marL="171450" indent="-171450">
              <a:buFont typeface="Arial" panose="020B0604020202020204" pitchFamily="34" charset="0"/>
              <a:buChar char="•"/>
            </a:pPr>
            <a:r>
              <a:rPr lang="en-GB" altLang="en-US" dirty="0">
                <a:latin typeface="Arial" panose="020B0604020202020204" pitchFamily="34" charset="0"/>
              </a:rPr>
              <a:t>advising and providing information to the Service User on the documentation required for the JCP appointment, and how to travel to the appointment; </a:t>
            </a:r>
          </a:p>
          <a:p>
            <a:endParaRPr lang="en-GB" altLang="en-US" dirty="0">
              <a:latin typeface="Arial" panose="020B0604020202020204" pitchFamily="34" charset="0"/>
            </a:endParaRPr>
          </a:p>
          <a:p>
            <a:pPr marL="171450" indent="-171450">
              <a:buFont typeface="Arial" panose="020B0604020202020204" pitchFamily="34" charset="0"/>
              <a:buChar char="•"/>
            </a:pPr>
            <a:r>
              <a:rPr lang="en-GB" altLang="en-US" dirty="0">
                <a:latin typeface="Arial" panose="020B0604020202020204" pitchFamily="34" charset="0"/>
              </a:rPr>
              <a:t>following-up with the local JCP office to validate the Service User’s attendance at the appointment and gather feedback about the meeting; </a:t>
            </a:r>
          </a:p>
          <a:p>
            <a:endParaRPr lang="en-GB" altLang="en-US" dirty="0">
              <a:latin typeface="Arial" panose="020B0604020202020204" pitchFamily="34" charset="0"/>
            </a:endParaRPr>
          </a:p>
        </p:txBody>
      </p:sp>
      <p:sp>
        <p:nvSpPr>
          <p:cNvPr id="92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599" indent="-286502">
              <a:spcBef>
                <a:spcPct val="30000"/>
              </a:spcBef>
              <a:defRPr sz="1200">
                <a:solidFill>
                  <a:schemeClr val="tx1"/>
                </a:solidFill>
                <a:latin typeface="Arial" panose="020B0604020202020204" pitchFamily="34" charset="0"/>
              </a:defRPr>
            </a:lvl2pPr>
            <a:lvl3pPr marL="1149072" indent="-228283">
              <a:spcBef>
                <a:spcPct val="30000"/>
              </a:spcBef>
              <a:defRPr sz="1200">
                <a:solidFill>
                  <a:schemeClr val="tx1"/>
                </a:solidFill>
                <a:latin typeface="Arial" panose="020B0604020202020204" pitchFamily="34" charset="0"/>
              </a:defRPr>
            </a:lvl3pPr>
            <a:lvl4pPr marL="1608701" indent="-228283">
              <a:spcBef>
                <a:spcPct val="30000"/>
              </a:spcBef>
              <a:defRPr sz="1200">
                <a:solidFill>
                  <a:schemeClr val="tx1"/>
                </a:solidFill>
                <a:latin typeface="Arial" panose="020B0604020202020204" pitchFamily="34" charset="0"/>
              </a:defRPr>
            </a:lvl4pPr>
            <a:lvl5pPr marL="2068330" indent="-228283">
              <a:spcBef>
                <a:spcPct val="30000"/>
              </a:spcBef>
              <a:defRPr sz="1200">
                <a:solidFill>
                  <a:schemeClr val="tx1"/>
                </a:solidFill>
                <a:latin typeface="Arial" panose="020B0604020202020204" pitchFamily="34" charset="0"/>
              </a:defRPr>
            </a:lvl5pPr>
            <a:lvl6pPr marL="2509574" indent="-228283" eaLnBrk="0" fontAlgn="base" hangingPunct="0">
              <a:spcBef>
                <a:spcPct val="30000"/>
              </a:spcBef>
              <a:spcAft>
                <a:spcPct val="0"/>
              </a:spcAft>
              <a:defRPr sz="1200">
                <a:solidFill>
                  <a:schemeClr val="tx1"/>
                </a:solidFill>
                <a:latin typeface="Arial" panose="020B0604020202020204" pitchFamily="34" charset="0"/>
              </a:defRPr>
            </a:lvl6pPr>
            <a:lvl7pPr marL="2950817" indent="-228283" eaLnBrk="0" fontAlgn="base" hangingPunct="0">
              <a:spcBef>
                <a:spcPct val="30000"/>
              </a:spcBef>
              <a:spcAft>
                <a:spcPct val="0"/>
              </a:spcAft>
              <a:defRPr sz="1200">
                <a:solidFill>
                  <a:schemeClr val="tx1"/>
                </a:solidFill>
                <a:latin typeface="Arial" panose="020B0604020202020204" pitchFamily="34" charset="0"/>
              </a:defRPr>
            </a:lvl7pPr>
            <a:lvl8pPr marL="3392061" indent="-228283" eaLnBrk="0" fontAlgn="base" hangingPunct="0">
              <a:spcBef>
                <a:spcPct val="30000"/>
              </a:spcBef>
              <a:spcAft>
                <a:spcPct val="0"/>
              </a:spcAft>
              <a:defRPr sz="1200">
                <a:solidFill>
                  <a:schemeClr val="tx1"/>
                </a:solidFill>
                <a:latin typeface="Arial" panose="020B0604020202020204" pitchFamily="34" charset="0"/>
              </a:defRPr>
            </a:lvl8pPr>
            <a:lvl9pPr marL="3833305" indent="-22828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B3B465-9D80-4A86-B644-9DC694160B6C}" type="slidenum">
              <a:rPr lang="en-GB" altLang="en-US" smtClean="0"/>
              <a:pPr>
                <a:spcBef>
                  <a:spcPct val="0"/>
                </a:spcBef>
              </a:pPr>
              <a:t>16</a:t>
            </a:fld>
            <a:endParaRPr lang="en-GB" altLang="en-US" dirty="0"/>
          </a:p>
        </p:txBody>
      </p:sp>
    </p:spTree>
    <p:extLst>
      <p:ext uri="{BB962C8B-B14F-4D97-AF65-F5344CB8AC3E}">
        <p14:creationId xmlns:p14="http://schemas.microsoft.com/office/powerpoint/2010/main" val="865096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r>
              <a:rPr lang="en-GB" altLang="en-US" dirty="0">
                <a:latin typeface="Arial" panose="020B0604020202020204" pitchFamily="34" charset="0"/>
              </a:rPr>
              <a:t>Settlement Support Staff</a:t>
            </a:r>
            <a:r>
              <a:rPr lang="en-GB" altLang="en-US" baseline="0" dirty="0">
                <a:latin typeface="Arial" panose="020B0604020202020204" pitchFamily="34" charset="0"/>
              </a:rPr>
              <a:t> will be:</a:t>
            </a:r>
          </a:p>
          <a:p>
            <a:pPr marL="171450" indent="-171450">
              <a:buFont typeface="Arial" panose="020B0604020202020204" pitchFamily="34" charset="0"/>
              <a:buChar char="•"/>
            </a:pPr>
            <a:r>
              <a:rPr lang="en-GB" altLang="en-US" dirty="0">
                <a:latin typeface="Arial" panose="020B0604020202020204" pitchFamily="34" charset="0"/>
              </a:rPr>
              <a:t>booking an appointment on behalf of the Service User with the local JCP for a ‘work focussed interview’ at a date and time the Service User can attend, and confirming that the Service User understands the reason for the appointment, the appointment date and time and where to go to attend the appointment. For the avoidance of doubt, the purpose of the interview with JCP is to enable DWP staff members to facilitate and advise the Service User on how to access the labour market and transition into mainstream welfare; </a:t>
            </a:r>
          </a:p>
          <a:p>
            <a:r>
              <a:rPr lang="en-GB" altLang="en-US" dirty="0">
                <a:latin typeface="Arial" panose="020B0604020202020204" pitchFamily="34" charset="0"/>
              </a:rPr>
              <a:t> </a:t>
            </a:r>
          </a:p>
          <a:p>
            <a:pPr marL="171450" indent="-171450">
              <a:buFont typeface="Arial" panose="020B0604020202020204" pitchFamily="34" charset="0"/>
              <a:buChar char="•"/>
            </a:pPr>
            <a:r>
              <a:rPr lang="en-GB" altLang="en-US" dirty="0">
                <a:latin typeface="Arial" panose="020B0604020202020204" pitchFamily="34" charset="0"/>
              </a:rPr>
              <a:t>advising and providing information to the Service User on the documentation required for the JCP appointment, and how to travel to the appointment; </a:t>
            </a:r>
          </a:p>
          <a:p>
            <a:endParaRPr lang="en-GB" altLang="en-US" dirty="0">
              <a:latin typeface="Arial" panose="020B0604020202020204" pitchFamily="34" charset="0"/>
            </a:endParaRPr>
          </a:p>
          <a:p>
            <a:pPr marL="171450" indent="-171450">
              <a:buFont typeface="Arial" panose="020B0604020202020204" pitchFamily="34" charset="0"/>
              <a:buChar char="•"/>
            </a:pPr>
            <a:r>
              <a:rPr lang="en-GB" altLang="en-US" dirty="0">
                <a:latin typeface="Arial" panose="020B0604020202020204" pitchFamily="34" charset="0"/>
              </a:rPr>
              <a:t>following-up with the local JCP office to validate the Service User’s attendance at the appointment and gather feedback about the meeting; </a:t>
            </a:r>
          </a:p>
          <a:p>
            <a:endParaRPr lang="en-GB" altLang="en-US" dirty="0">
              <a:latin typeface="Arial" panose="020B0604020202020204" pitchFamily="34" charset="0"/>
            </a:endParaRPr>
          </a:p>
        </p:txBody>
      </p:sp>
      <p:sp>
        <p:nvSpPr>
          <p:cNvPr id="92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599" indent="-286502">
              <a:spcBef>
                <a:spcPct val="30000"/>
              </a:spcBef>
              <a:defRPr sz="1200">
                <a:solidFill>
                  <a:schemeClr val="tx1"/>
                </a:solidFill>
                <a:latin typeface="Arial" panose="020B0604020202020204" pitchFamily="34" charset="0"/>
              </a:defRPr>
            </a:lvl2pPr>
            <a:lvl3pPr marL="1149072" indent="-228283">
              <a:spcBef>
                <a:spcPct val="30000"/>
              </a:spcBef>
              <a:defRPr sz="1200">
                <a:solidFill>
                  <a:schemeClr val="tx1"/>
                </a:solidFill>
                <a:latin typeface="Arial" panose="020B0604020202020204" pitchFamily="34" charset="0"/>
              </a:defRPr>
            </a:lvl3pPr>
            <a:lvl4pPr marL="1608701" indent="-228283">
              <a:spcBef>
                <a:spcPct val="30000"/>
              </a:spcBef>
              <a:defRPr sz="1200">
                <a:solidFill>
                  <a:schemeClr val="tx1"/>
                </a:solidFill>
                <a:latin typeface="Arial" panose="020B0604020202020204" pitchFamily="34" charset="0"/>
              </a:defRPr>
            </a:lvl4pPr>
            <a:lvl5pPr marL="2068330" indent="-228283">
              <a:spcBef>
                <a:spcPct val="30000"/>
              </a:spcBef>
              <a:defRPr sz="1200">
                <a:solidFill>
                  <a:schemeClr val="tx1"/>
                </a:solidFill>
                <a:latin typeface="Arial" panose="020B0604020202020204" pitchFamily="34" charset="0"/>
              </a:defRPr>
            </a:lvl5pPr>
            <a:lvl6pPr marL="2509574" indent="-228283" eaLnBrk="0" fontAlgn="base" hangingPunct="0">
              <a:spcBef>
                <a:spcPct val="30000"/>
              </a:spcBef>
              <a:spcAft>
                <a:spcPct val="0"/>
              </a:spcAft>
              <a:defRPr sz="1200">
                <a:solidFill>
                  <a:schemeClr val="tx1"/>
                </a:solidFill>
                <a:latin typeface="Arial" panose="020B0604020202020204" pitchFamily="34" charset="0"/>
              </a:defRPr>
            </a:lvl6pPr>
            <a:lvl7pPr marL="2950817" indent="-228283" eaLnBrk="0" fontAlgn="base" hangingPunct="0">
              <a:spcBef>
                <a:spcPct val="30000"/>
              </a:spcBef>
              <a:spcAft>
                <a:spcPct val="0"/>
              </a:spcAft>
              <a:defRPr sz="1200">
                <a:solidFill>
                  <a:schemeClr val="tx1"/>
                </a:solidFill>
                <a:latin typeface="Arial" panose="020B0604020202020204" pitchFamily="34" charset="0"/>
              </a:defRPr>
            </a:lvl7pPr>
            <a:lvl8pPr marL="3392061" indent="-228283" eaLnBrk="0" fontAlgn="base" hangingPunct="0">
              <a:spcBef>
                <a:spcPct val="30000"/>
              </a:spcBef>
              <a:spcAft>
                <a:spcPct val="0"/>
              </a:spcAft>
              <a:defRPr sz="1200">
                <a:solidFill>
                  <a:schemeClr val="tx1"/>
                </a:solidFill>
                <a:latin typeface="Arial" panose="020B0604020202020204" pitchFamily="34" charset="0"/>
              </a:defRPr>
            </a:lvl8pPr>
            <a:lvl9pPr marL="3833305" indent="-22828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B3B465-9D80-4A86-B644-9DC694160B6C}" type="slidenum">
              <a:rPr lang="en-GB" altLang="en-US" smtClean="0"/>
              <a:pPr>
                <a:spcBef>
                  <a:spcPct val="0"/>
                </a:spcBef>
              </a:pPr>
              <a:t>17</a:t>
            </a:fld>
            <a:endParaRPr lang="en-GB" altLang="en-US" dirty="0"/>
          </a:p>
        </p:txBody>
      </p:sp>
    </p:spTree>
    <p:extLst>
      <p:ext uri="{BB962C8B-B14F-4D97-AF65-F5344CB8AC3E}">
        <p14:creationId xmlns:p14="http://schemas.microsoft.com/office/powerpoint/2010/main" val="992817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92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599" indent="-286502">
              <a:spcBef>
                <a:spcPct val="30000"/>
              </a:spcBef>
              <a:defRPr sz="1200">
                <a:solidFill>
                  <a:schemeClr val="tx1"/>
                </a:solidFill>
                <a:latin typeface="Arial" panose="020B0604020202020204" pitchFamily="34" charset="0"/>
              </a:defRPr>
            </a:lvl2pPr>
            <a:lvl3pPr marL="1149072" indent="-228283">
              <a:spcBef>
                <a:spcPct val="30000"/>
              </a:spcBef>
              <a:defRPr sz="1200">
                <a:solidFill>
                  <a:schemeClr val="tx1"/>
                </a:solidFill>
                <a:latin typeface="Arial" panose="020B0604020202020204" pitchFamily="34" charset="0"/>
              </a:defRPr>
            </a:lvl3pPr>
            <a:lvl4pPr marL="1608701" indent="-228283">
              <a:spcBef>
                <a:spcPct val="30000"/>
              </a:spcBef>
              <a:defRPr sz="1200">
                <a:solidFill>
                  <a:schemeClr val="tx1"/>
                </a:solidFill>
                <a:latin typeface="Arial" panose="020B0604020202020204" pitchFamily="34" charset="0"/>
              </a:defRPr>
            </a:lvl4pPr>
            <a:lvl5pPr marL="2068330" indent="-228283">
              <a:spcBef>
                <a:spcPct val="30000"/>
              </a:spcBef>
              <a:defRPr sz="1200">
                <a:solidFill>
                  <a:schemeClr val="tx1"/>
                </a:solidFill>
                <a:latin typeface="Arial" panose="020B0604020202020204" pitchFamily="34" charset="0"/>
              </a:defRPr>
            </a:lvl5pPr>
            <a:lvl6pPr marL="2509574" indent="-228283" eaLnBrk="0" fontAlgn="base" hangingPunct="0">
              <a:spcBef>
                <a:spcPct val="30000"/>
              </a:spcBef>
              <a:spcAft>
                <a:spcPct val="0"/>
              </a:spcAft>
              <a:defRPr sz="1200">
                <a:solidFill>
                  <a:schemeClr val="tx1"/>
                </a:solidFill>
                <a:latin typeface="Arial" panose="020B0604020202020204" pitchFamily="34" charset="0"/>
              </a:defRPr>
            </a:lvl6pPr>
            <a:lvl7pPr marL="2950817" indent="-228283" eaLnBrk="0" fontAlgn="base" hangingPunct="0">
              <a:spcBef>
                <a:spcPct val="30000"/>
              </a:spcBef>
              <a:spcAft>
                <a:spcPct val="0"/>
              </a:spcAft>
              <a:defRPr sz="1200">
                <a:solidFill>
                  <a:schemeClr val="tx1"/>
                </a:solidFill>
                <a:latin typeface="Arial" panose="020B0604020202020204" pitchFamily="34" charset="0"/>
              </a:defRPr>
            </a:lvl7pPr>
            <a:lvl8pPr marL="3392061" indent="-228283" eaLnBrk="0" fontAlgn="base" hangingPunct="0">
              <a:spcBef>
                <a:spcPct val="30000"/>
              </a:spcBef>
              <a:spcAft>
                <a:spcPct val="0"/>
              </a:spcAft>
              <a:defRPr sz="1200">
                <a:solidFill>
                  <a:schemeClr val="tx1"/>
                </a:solidFill>
                <a:latin typeface="Arial" panose="020B0604020202020204" pitchFamily="34" charset="0"/>
              </a:defRPr>
            </a:lvl8pPr>
            <a:lvl9pPr marL="3833305" indent="-22828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B3B465-9D80-4A86-B644-9DC694160B6C}" type="slidenum">
              <a:rPr lang="en-GB" altLang="en-US" smtClean="0"/>
              <a:pPr>
                <a:spcBef>
                  <a:spcPct val="0"/>
                </a:spcBef>
              </a:pPr>
              <a:t>2</a:t>
            </a:fld>
            <a:endParaRPr lang="en-GB" altLang="en-US" dirty="0"/>
          </a:p>
        </p:txBody>
      </p:sp>
    </p:spTree>
    <p:extLst>
      <p:ext uri="{BB962C8B-B14F-4D97-AF65-F5344CB8AC3E}">
        <p14:creationId xmlns:p14="http://schemas.microsoft.com/office/powerpoint/2010/main" val="1993917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r>
              <a:rPr lang="en-GB" sz="1200" b="1" dirty="0"/>
              <a:t>Who are </a:t>
            </a:r>
            <a:r>
              <a:rPr lang="en-GB" sz="1200" b="1" dirty="0">
                <a:latin typeface="Arial" panose="020B0604020202020204" pitchFamily="34" charset="0"/>
                <a:cs typeface="Arial" panose="020B0604020202020204" pitchFamily="34" charset="0"/>
              </a:rPr>
              <a:t>Reed in Partnership?</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Reed in Partnership is part of the Reed Group, including the online jobsite Reed.co.uk</a:t>
            </a:r>
            <a:r>
              <a:rPr lang="en-GB" sz="1200" baseline="0"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 Reed Specialist Recruitment</a:t>
            </a:r>
            <a:r>
              <a:rPr lang="en-GB" sz="1200" baseline="0" dirty="0">
                <a:latin typeface="Arial" panose="020B0604020202020204" pitchFamily="34" charset="0"/>
                <a:cs typeface="Arial" panose="020B0604020202020204" pitchFamily="34" charset="0"/>
              </a:rPr>
              <a:t> and our charities The Big Give and Ethiopiaid.</a:t>
            </a:r>
            <a:r>
              <a:rPr lang="en-GB" sz="1200" dirty="0">
                <a:latin typeface="Arial" panose="020B0604020202020204" pitchFamily="34" charset="0"/>
                <a:cs typeface="Arial" panose="020B0604020202020204" pitchFamily="34" charset="0"/>
              </a:rPr>
              <a:t> At our heart, we are a family of companies created to service employers and local communities.</a:t>
            </a:r>
            <a:r>
              <a:rPr lang="en-GB" sz="1200" baseline="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We were launched as one of the first private welfare-to-work providers in the UK. Our first contract started in Hackney, delivering a 'New Deal' contract to support local jobseekers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As a public service provider, our mission is to deliver services that positively transform people and their communities.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As well as growing across the UK,</a:t>
            </a:r>
            <a:r>
              <a:rPr lang="en-GB" sz="1200" baseline="0" dirty="0">
                <a:latin typeface="Arial" panose="020B0604020202020204" pitchFamily="34" charset="0"/>
                <a:cs typeface="Arial" panose="020B0604020202020204" pitchFamily="34" charset="0"/>
              </a:rPr>
              <a:t> w</a:t>
            </a:r>
            <a:r>
              <a:rPr lang="en-GB" sz="1200" dirty="0">
                <a:latin typeface="Arial" panose="020B0604020202020204" pitchFamily="34" charset="0"/>
                <a:cs typeface="Arial" panose="020B0604020202020204" pitchFamily="34" charset="0"/>
              </a:rPr>
              <a:t>e now deliver a range of programmes from employment support and Apprenticeships to College Jobs Brokerage and developing young citizens through the National Citizen Service.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With a history of engaging with Refugees, we support individuals, businesses and families to prosper - often under challenging circumstances.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altLang="en-US" dirty="0">
              <a:latin typeface="Arial" panose="020B0604020202020204" pitchFamily="34" charset="0"/>
            </a:endParaRPr>
          </a:p>
        </p:txBody>
      </p:sp>
      <p:sp>
        <p:nvSpPr>
          <p:cNvPr id="92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599" indent="-286502">
              <a:spcBef>
                <a:spcPct val="30000"/>
              </a:spcBef>
              <a:defRPr sz="1200">
                <a:solidFill>
                  <a:schemeClr val="tx1"/>
                </a:solidFill>
                <a:latin typeface="Arial" panose="020B0604020202020204" pitchFamily="34" charset="0"/>
              </a:defRPr>
            </a:lvl2pPr>
            <a:lvl3pPr marL="1149072" indent="-228283">
              <a:spcBef>
                <a:spcPct val="30000"/>
              </a:spcBef>
              <a:defRPr sz="1200">
                <a:solidFill>
                  <a:schemeClr val="tx1"/>
                </a:solidFill>
                <a:latin typeface="Arial" panose="020B0604020202020204" pitchFamily="34" charset="0"/>
              </a:defRPr>
            </a:lvl3pPr>
            <a:lvl4pPr marL="1608701" indent="-228283">
              <a:spcBef>
                <a:spcPct val="30000"/>
              </a:spcBef>
              <a:defRPr sz="1200">
                <a:solidFill>
                  <a:schemeClr val="tx1"/>
                </a:solidFill>
                <a:latin typeface="Arial" panose="020B0604020202020204" pitchFamily="34" charset="0"/>
              </a:defRPr>
            </a:lvl4pPr>
            <a:lvl5pPr marL="2068330" indent="-228283">
              <a:spcBef>
                <a:spcPct val="30000"/>
              </a:spcBef>
              <a:defRPr sz="1200">
                <a:solidFill>
                  <a:schemeClr val="tx1"/>
                </a:solidFill>
                <a:latin typeface="Arial" panose="020B0604020202020204" pitchFamily="34" charset="0"/>
              </a:defRPr>
            </a:lvl5pPr>
            <a:lvl6pPr marL="2509574" indent="-228283" eaLnBrk="0" fontAlgn="base" hangingPunct="0">
              <a:spcBef>
                <a:spcPct val="30000"/>
              </a:spcBef>
              <a:spcAft>
                <a:spcPct val="0"/>
              </a:spcAft>
              <a:defRPr sz="1200">
                <a:solidFill>
                  <a:schemeClr val="tx1"/>
                </a:solidFill>
                <a:latin typeface="Arial" panose="020B0604020202020204" pitchFamily="34" charset="0"/>
              </a:defRPr>
            </a:lvl6pPr>
            <a:lvl7pPr marL="2950817" indent="-228283" eaLnBrk="0" fontAlgn="base" hangingPunct="0">
              <a:spcBef>
                <a:spcPct val="30000"/>
              </a:spcBef>
              <a:spcAft>
                <a:spcPct val="0"/>
              </a:spcAft>
              <a:defRPr sz="1200">
                <a:solidFill>
                  <a:schemeClr val="tx1"/>
                </a:solidFill>
                <a:latin typeface="Arial" panose="020B0604020202020204" pitchFamily="34" charset="0"/>
              </a:defRPr>
            </a:lvl7pPr>
            <a:lvl8pPr marL="3392061" indent="-228283" eaLnBrk="0" fontAlgn="base" hangingPunct="0">
              <a:spcBef>
                <a:spcPct val="30000"/>
              </a:spcBef>
              <a:spcAft>
                <a:spcPct val="0"/>
              </a:spcAft>
              <a:defRPr sz="1200">
                <a:solidFill>
                  <a:schemeClr val="tx1"/>
                </a:solidFill>
                <a:latin typeface="Arial" panose="020B0604020202020204" pitchFamily="34" charset="0"/>
              </a:defRPr>
            </a:lvl8pPr>
            <a:lvl9pPr marL="3833305" indent="-22828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B3B465-9D80-4A86-B644-9DC694160B6C}" type="slidenum">
              <a:rPr lang="en-GB" altLang="en-US" smtClean="0"/>
              <a:pPr>
                <a:spcBef>
                  <a:spcPct val="0"/>
                </a:spcBef>
              </a:pPr>
              <a:t>3</a:t>
            </a:fld>
            <a:endParaRPr lang="en-GB" altLang="en-US" dirty="0"/>
          </a:p>
        </p:txBody>
      </p:sp>
    </p:spTree>
    <p:extLst>
      <p:ext uri="{BB962C8B-B14F-4D97-AF65-F5344CB8AC3E}">
        <p14:creationId xmlns:p14="http://schemas.microsoft.com/office/powerpoint/2010/main" val="1932803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92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599" indent="-286502">
              <a:spcBef>
                <a:spcPct val="30000"/>
              </a:spcBef>
              <a:defRPr sz="1200">
                <a:solidFill>
                  <a:schemeClr val="tx1"/>
                </a:solidFill>
                <a:latin typeface="Arial" panose="020B0604020202020204" pitchFamily="34" charset="0"/>
              </a:defRPr>
            </a:lvl2pPr>
            <a:lvl3pPr marL="1149072" indent="-228283">
              <a:spcBef>
                <a:spcPct val="30000"/>
              </a:spcBef>
              <a:defRPr sz="1200">
                <a:solidFill>
                  <a:schemeClr val="tx1"/>
                </a:solidFill>
                <a:latin typeface="Arial" panose="020B0604020202020204" pitchFamily="34" charset="0"/>
              </a:defRPr>
            </a:lvl3pPr>
            <a:lvl4pPr marL="1608701" indent="-228283">
              <a:spcBef>
                <a:spcPct val="30000"/>
              </a:spcBef>
              <a:defRPr sz="1200">
                <a:solidFill>
                  <a:schemeClr val="tx1"/>
                </a:solidFill>
                <a:latin typeface="Arial" panose="020B0604020202020204" pitchFamily="34" charset="0"/>
              </a:defRPr>
            </a:lvl4pPr>
            <a:lvl5pPr marL="2068330" indent="-228283">
              <a:spcBef>
                <a:spcPct val="30000"/>
              </a:spcBef>
              <a:defRPr sz="1200">
                <a:solidFill>
                  <a:schemeClr val="tx1"/>
                </a:solidFill>
                <a:latin typeface="Arial" panose="020B0604020202020204" pitchFamily="34" charset="0"/>
              </a:defRPr>
            </a:lvl5pPr>
            <a:lvl6pPr marL="2509574" indent="-228283" eaLnBrk="0" fontAlgn="base" hangingPunct="0">
              <a:spcBef>
                <a:spcPct val="30000"/>
              </a:spcBef>
              <a:spcAft>
                <a:spcPct val="0"/>
              </a:spcAft>
              <a:defRPr sz="1200">
                <a:solidFill>
                  <a:schemeClr val="tx1"/>
                </a:solidFill>
                <a:latin typeface="Arial" panose="020B0604020202020204" pitchFamily="34" charset="0"/>
              </a:defRPr>
            </a:lvl6pPr>
            <a:lvl7pPr marL="2950817" indent="-228283" eaLnBrk="0" fontAlgn="base" hangingPunct="0">
              <a:spcBef>
                <a:spcPct val="30000"/>
              </a:spcBef>
              <a:spcAft>
                <a:spcPct val="0"/>
              </a:spcAft>
              <a:defRPr sz="1200">
                <a:solidFill>
                  <a:schemeClr val="tx1"/>
                </a:solidFill>
                <a:latin typeface="Arial" panose="020B0604020202020204" pitchFamily="34" charset="0"/>
              </a:defRPr>
            </a:lvl7pPr>
            <a:lvl8pPr marL="3392061" indent="-228283" eaLnBrk="0" fontAlgn="base" hangingPunct="0">
              <a:spcBef>
                <a:spcPct val="30000"/>
              </a:spcBef>
              <a:spcAft>
                <a:spcPct val="0"/>
              </a:spcAft>
              <a:defRPr sz="1200">
                <a:solidFill>
                  <a:schemeClr val="tx1"/>
                </a:solidFill>
                <a:latin typeface="Arial" panose="020B0604020202020204" pitchFamily="34" charset="0"/>
              </a:defRPr>
            </a:lvl8pPr>
            <a:lvl9pPr marL="3833305" indent="-22828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B3B465-9D80-4A86-B644-9DC694160B6C}" type="slidenum">
              <a:rPr lang="en-GB" altLang="en-US" smtClean="0"/>
              <a:pPr>
                <a:spcBef>
                  <a:spcPct val="0"/>
                </a:spcBef>
              </a:pPr>
              <a:t>4</a:t>
            </a:fld>
            <a:endParaRPr lang="en-GB" altLang="en-US" dirty="0"/>
          </a:p>
        </p:txBody>
      </p:sp>
    </p:spTree>
    <p:extLst>
      <p:ext uri="{BB962C8B-B14F-4D97-AF65-F5344CB8AC3E}">
        <p14:creationId xmlns:p14="http://schemas.microsoft.com/office/powerpoint/2010/main" val="2894260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92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599" indent="-286502">
              <a:spcBef>
                <a:spcPct val="30000"/>
              </a:spcBef>
              <a:defRPr sz="1200">
                <a:solidFill>
                  <a:schemeClr val="tx1"/>
                </a:solidFill>
                <a:latin typeface="Arial" panose="020B0604020202020204" pitchFamily="34" charset="0"/>
              </a:defRPr>
            </a:lvl2pPr>
            <a:lvl3pPr marL="1149072" indent="-228283">
              <a:spcBef>
                <a:spcPct val="30000"/>
              </a:spcBef>
              <a:defRPr sz="1200">
                <a:solidFill>
                  <a:schemeClr val="tx1"/>
                </a:solidFill>
                <a:latin typeface="Arial" panose="020B0604020202020204" pitchFamily="34" charset="0"/>
              </a:defRPr>
            </a:lvl3pPr>
            <a:lvl4pPr marL="1608701" indent="-228283">
              <a:spcBef>
                <a:spcPct val="30000"/>
              </a:spcBef>
              <a:defRPr sz="1200">
                <a:solidFill>
                  <a:schemeClr val="tx1"/>
                </a:solidFill>
                <a:latin typeface="Arial" panose="020B0604020202020204" pitchFamily="34" charset="0"/>
              </a:defRPr>
            </a:lvl4pPr>
            <a:lvl5pPr marL="2068330" indent="-228283">
              <a:spcBef>
                <a:spcPct val="30000"/>
              </a:spcBef>
              <a:defRPr sz="1200">
                <a:solidFill>
                  <a:schemeClr val="tx1"/>
                </a:solidFill>
                <a:latin typeface="Arial" panose="020B0604020202020204" pitchFamily="34" charset="0"/>
              </a:defRPr>
            </a:lvl5pPr>
            <a:lvl6pPr marL="2509574" indent="-228283" eaLnBrk="0" fontAlgn="base" hangingPunct="0">
              <a:spcBef>
                <a:spcPct val="30000"/>
              </a:spcBef>
              <a:spcAft>
                <a:spcPct val="0"/>
              </a:spcAft>
              <a:defRPr sz="1200">
                <a:solidFill>
                  <a:schemeClr val="tx1"/>
                </a:solidFill>
                <a:latin typeface="Arial" panose="020B0604020202020204" pitchFamily="34" charset="0"/>
              </a:defRPr>
            </a:lvl6pPr>
            <a:lvl7pPr marL="2950817" indent="-228283" eaLnBrk="0" fontAlgn="base" hangingPunct="0">
              <a:spcBef>
                <a:spcPct val="30000"/>
              </a:spcBef>
              <a:spcAft>
                <a:spcPct val="0"/>
              </a:spcAft>
              <a:defRPr sz="1200">
                <a:solidFill>
                  <a:schemeClr val="tx1"/>
                </a:solidFill>
                <a:latin typeface="Arial" panose="020B0604020202020204" pitchFamily="34" charset="0"/>
              </a:defRPr>
            </a:lvl7pPr>
            <a:lvl8pPr marL="3392061" indent="-228283" eaLnBrk="0" fontAlgn="base" hangingPunct="0">
              <a:spcBef>
                <a:spcPct val="30000"/>
              </a:spcBef>
              <a:spcAft>
                <a:spcPct val="0"/>
              </a:spcAft>
              <a:defRPr sz="1200">
                <a:solidFill>
                  <a:schemeClr val="tx1"/>
                </a:solidFill>
                <a:latin typeface="Arial" panose="020B0604020202020204" pitchFamily="34" charset="0"/>
              </a:defRPr>
            </a:lvl8pPr>
            <a:lvl9pPr marL="3833305" indent="-22828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B3B465-9D80-4A86-B644-9DC694160B6C}" type="slidenum">
              <a:rPr lang="en-GB" altLang="en-US" smtClean="0"/>
              <a:pPr>
                <a:spcBef>
                  <a:spcPct val="0"/>
                </a:spcBef>
              </a:pPr>
              <a:t>5</a:t>
            </a:fld>
            <a:endParaRPr lang="en-GB" altLang="en-US" dirty="0"/>
          </a:p>
        </p:txBody>
      </p:sp>
    </p:spTree>
    <p:extLst>
      <p:ext uri="{BB962C8B-B14F-4D97-AF65-F5344CB8AC3E}">
        <p14:creationId xmlns:p14="http://schemas.microsoft.com/office/powerpoint/2010/main" val="4050467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pPr marL="0" indent="0">
              <a:buFont typeface="Arial" panose="020B0604020202020204" pitchFamily="34" charset="0"/>
              <a:buNone/>
            </a:pPr>
            <a:r>
              <a:rPr lang="en-GB" altLang="en-US" b="1" dirty="0">
                <a:latin typeface="Arial" panose="020B0604020202020204" pitchFamily="34" charset="0"/>
              </a:rPr>
              <a:t>The Asylum Process </a:t>
            </a:r>
          </a:p>
          <a:p>
            <a:pPr marL="171450" indent="-171450">
              <a:buFont typeface="Arial" panose="020B0604020202020204" pitchFamily="34" charset="0"/>
              <a:buChar char="•"/>
            </a:pPr>
            <a:r>
              <a:rPr lang="en-GB" altLang="en-US" dirty="0">
                <a:latin typeface="Arial" panose="020B0604020202020204" pitchFamily="34" charset="0"/>
              </a:rPr>
              <a:t>The Home Office expect people to claim asylum immediately on entry to the UK. If Asylum Seekers</a:t>
            </a:r>
            <a:r>
              <a:rPr lang="en-GB" altLang="en-US" baseline="0" dirty="0">
                <a:latin typeface="Arial" panose="020B0604020202020204" pitchFamily="34" charset="0"/>
              </a:rPr>
              <a:t> do </a:t>
            </a:r>
            <a:r>
              <a:rPr lang="en-GB" altLang="en-US" dirty="0">
                <a:latin typeface="Arial" panose="020B0604020202020204" pitchFamily="34" charset="0"/>
              </a:rPr>
              <a:t>not do this, the Home Office will use this to argue they are not really in danger. </a:t>
            </a:r>
          </a:p>
          <a:p>
            <a:pPr marL="171450" indent="-171450">
              <a:buFont typeface="Arial" panose="020B0604020202020204" pitchFamily="34" charset="0"/>
              <a:buChar char="•"/>
            </a:pPr>
            <a:r>
              <a:rPr lang="en-GB" altLang="en-US" dirty="0">
                <a:latin typeface="Arial" panose="020B0604020202020204" pitchFamily="34" charset="0"/>
              </a:rPr>
              <a:t>Some people claim asylum immediately on entering the UK, at the port at which they arrive. They do this by telling the immigration officials there that they wish to claim asylum. They</a:t>
            </a:r>
            <a:r>
              <a:rPr lang="en-GB" altLang="en-US" baseline="0" dirty="0">
                <a:latin typeface="Arial" panose="020B0604020202020204" pitchFamily="34" charset="0"/>
              </a:rPr>
              <a:t> will then usually have their</a:t>
            </a:r>
            <a:r>
              <a:rPr lang="en-GB" altLang="en-US" b="0" baseline="0" dirty="0">
                <a:latin typeface="Arial" panose="020B0604020202020204" pitchFamily="34" charset="0"/>
              </a:rPr>
              <a:t> </a:t>
            </a:r>
            <a:r>
              <a:rPr lang="en-GB" altLang="en-US" b="0" dirty="0">
                <a:latin typeface="Arial" panose="020B0604020202020204" pitchFamily="34" charset="0"/>
              </a:rPr>
              <a:t>first interview </a:t>
            </a:r>
            <a:r>
              <a:rPr lang="en-GB" altLang="en-US" dirty="0">
                <a:latin typeface="Arial" panose="020B0604020202020204" pitchFamily="34" charset="0"/>
              </a:rPr>
              <a:t>to gather basic information about them</a:t>
            </a:r>
            <a:r>
              <a:rPr lang="en-GB" altLang="en-US" baseline="0" dirty="0">
                <a:latin typeface="Arial" panose="020B0604020202020204" pitchFamily="34" charset="0"/>
              </a:rPr>
              <a:t> and</a:t>
            </a:r>
            <a:r>
              <a:rPr lang="en-GB" altLang="en-US" dirty="0">
                <a:latin typeface="Arial" panose="020B0604020202020204" pitchFamily="34" charset="0"/>
              </a:rPr>
              <a:t> their journey – </a:t>
            </a:r>
            <a:r>
              <a:rPr lang="en-GB" altLang="en-US" b="1" dirty="0">
                <a:latin typeface="Arial" panose="020B0604020202020204" pitchFamily="34" charset="0"/>
              </a:rPr>
              <a:t>their screening interview </a:t>
            </a:r>
            <a:r>
              <a:rPr lang="en-GB" altLang="en-US" dirty="0">
                <a:latin typeface="Arial" panose="020B0604020202020204" pitchFamily="34" charset="0"/>
              </a:rPr>
              <a:t>– that day or within the next five days. </a:t>
            </a:r>
          </a:p>
          <a:p>
            <a:pPr marL="171450" indent="-171450">
              <a:buFont typeface="Arial" panose="020B0604020202020204" pitchFamily="34" charset="0"/>
              <a:buChar char="•"/>
            </a:pPr>
            <a:r>
              <a:rPr lang="en-GB" altLang="en-US" dirty="0">
                <a:latin typeface="Arial" panose="020B0604020202020204" pitchFamily="34" charset="0"/>
              </a:rPr>
              <a:t>If asylum is not claimed immediately on entering the UK, an appointment will need to be made at the Screening Unit in Croydon (unless based in Northern Ireland). This is the same for adults and children – in the case of </a:t>
            </a:r>
            <a:r>
              <a:rPr lang="en-GB" altLang="en-US" i="1" dirty="0">
                <a:latin typeface="Arial" panose="020B0604020202020204" pitchFamily="34" charset="0"/>
              </a:rPr>
              <a:t>unaccompanied</a:t>
            </a:r>
            <a:r>
              <a:rPr lang="en-GB" altLang="en-US" dirty="0">
                <a:latin typeface="Arial" panose="020B0604020202020204" pitchFamily="34" charset="0"/>
              </a:rPr>
              <a:t> children, however, they should have their “welfare interview” (the equivalent of the screening interview) locally rather than having to travel to Croydon if that is not the nearest Home Office branch. </a:t>
            </a:r>
          </a:p>
          <a:p>
            <a:pPr marL="171450" indent="-171450">
              <a:buFont typeface="Arial" panose="020B0604020202020204" pitchFamily="34" charset="0"/>
              <a:buChar char="•"/>
            </a:pPr>
            <a:r>
              <a:rPr lang="en-GB" altLang="en-US" dirty="0">
                <a:latin typeface="Arial" panose="020B0604020202020204" pitchFamily="34" charset="0"/>
              </a:rPr>
              <a:t>Some time after the</a:t>
            </a:r>
            <a:r>
              <a:rPr lang="en-GB" altLang="en-US" baseline="0" dirty="0">
                <a:latin typeface="Arial" panose="020B0604020202020204" pitchFamily="34" charset="0"/>
              </a:rPr>
              <a:t> initial </a:t>
            </a:r>
            <a:r>
              <a:rPr lang="en-GB" altLang="en-US" dirty="0">
                <a:latin typeface="Arial" panose="020B0604020202020204" pitchFamily="34" charset="0"/>
              </a:rPr>
              <a:t>screening interview, Asylum Seekers</a:t>
            </a:r>
            <a:r>
              <a:rPr lang="en-GB" altLang="en-US" baseline="0" dirty="0">
                <a:latin typeface="Arial" panose="020B0604020202020204" pitchFamily="34" charset="0"/>
              </a:rPr>
              <a:t> have their </a:t>
            </a:r>
            <a:r>
              <a:rPr lang="en-GB" altLang="en-US" b="1" dirty="0">
                <a:latin typeface="Arial" panose="020B0604020202020204" pitchFamily="34" charset="0"/>
              </a:rPr>
              <a:t>substantive interviews</a:t>
            </a:r>
            <a:r>
              <a:rPr lang="en-GB" altLang="en-US" dirty="0">
                <a:latin typeface="Arial" panose="020B0604020202020204" pitchFamily="34" charset="0"/>
              </a:rPr>
              <a:t>. This is the long, in depth interview where they</a:t>
            </a:r>
            <a:r>
              <a:rPr lang="en-GB" altLang="en-US" baseline="0" dirty="0">
                <a:latin typeface="Arial" panose="020B0604020202020204" pitchFamily="34" charset="0"/>
              </a:rPr>
              <a:t> </a:t>
            </a:r>
            <a:r>
              <a:rPr lang="en-GB" altLang="en-US" dirty="0">
                <a:latin typeface="Arial" panose="020B0604020202020204" pitchFamily="34" charset="0"/>
              </a:rPr>
              <a:t>explain why they would be at risk if returned to their country. </a:t>
            </a:r>
          </a:p>
          <a:p>
            <a:pPr marL="171450" indent="-171450">
              <a:buFont typeface="Arial" panose="020B0604020202020204" pitchFamily="34" charset="0"/>
              <a:buChar char="•"/>
            </a:pPr>
            <a:r>
              <a:rPr lang="en-GB" altLang="en-US" dirty="0">
                <a:latin typeface="Arial" panose="020B0604020202020204" pitchFamily="34" charset="0"/>
              </a:rPr>
              <a:t>The Home</a:t>
            </a:r>
            <a:r>
              <a:rPr lang="en-GB" altLang="en-US" baseline="0" dirty="0">
                <a:latin typeface="Arial" panose="020B0604020202020204" pitchFamily="34" charset="0"/>
              </a:rPr>
              <a:t> Office announce their </a:t>
            </a:r>
            <a:r>
              <a:rPr lang="en-GB" altLang="en-US" dirty="0">
                <a:latin typeface="Arial" panose="020B0604020202020204" pitchFamily="34" charset="0"/>
              </a:rPr>
              <a:t>decision on</a:t>
            </a:r>
            <a:r>
              <a:rPr lang="en-GB" altLang="en-US" baseline="0" dirty="0">
                <a:latin typeface="Arial" panose="020B0604020202020204" pitchFamily="34" charset="0"/>
              </a:rPr>
              <a:t> </a:t>
            </a:r>
            <a:r>
              <a:rPr lang="en-GB" altLang="en-US" dirty="0">
                <a:latin typeface="Arial" panose="020B0604020202020204" pitchFamily="34" charset="0"/>
              </a:rPr>
              <a:t>asylum claims within six months of the substantive interview,</a:t>
            </a:r>
            <a:r>
              <a:rPr lang="en-GB" altLang="en-US" baseline="0" dirty="0">
                <a:latin typeface="Arial" panose="020B0604020202020204" pitchFamily="34" charset="0"/>
              </a:rPr>
              <a:t> however this can take longer if extra checks need to take place. </a:t>
            </a:r>
            <a:r>
              <a:rPr lang="en-GB" altLang="en-US" dirty="0">
                <a:latin typeface="Arial" panose="020B0604020202020204" pitchFamily="34" charset="0"/>
              </a:rPr>
              <a:t>If asylum claims are refused, Asylum Seekers may have the right to appeal the refusal in the courts.</a:t>
            </a:r>
            <a:r>
              <a:rPr lang="en-GB" altLang="en-US" baseline="0" dirty="0">
                <a:latin typeface="Arial" panose="020B0604020202020204" pitchFamily="34" charset="0"/>
              </a:rPr>
              <a:t> Those with </a:t>
            </a:r>
            <a:r>
              <a:rPr lang="en-GB" altLang="en-US" b="1" baseline="0" dirty="0">
                <a:latin typeface="Arial" panose="020B0604020202020204" pitchFamily="34" charset="0"/>
              </a:rPr>
              <a:t>a positive decision are then eligible for Positive Move On Support.</a:t>
            </a:r>
            <a:endParaRPr lang="en-GB" altLang="en-US" b="1" dirty="0">
              <a:latin typeface="Arial" panose="020B0604020202020204" pitchFamily="34" charset="0"/>
            </a:endParaRPr>
          </a:p>
        </p:txBody>
      </p:sp>
      <p:sp>
        <p:nvSpPr>
          <p:cNvPr id="92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599" indent="-286502">
              <a:spcBef>
                <a:spcPct val="30000"/>
              </a:spcBef>
              <a:defRPr sz="1200">
                <a:solidFill>
                  <a:schemeClr val="tx1"/>
                </a:solidFill>
                <a:latin typeface="Arial" panose="020B0604020202020204" pitchFamily="34" charset="0"/>
              </a:defRPr>
            </a:lvl2pPr>
            <a:lvl3pPr marL="1149072" indent="-228283">
              <a:spcBef>
                <a:spcPct val="30000"/>
              </a:spcBef>
              <a:defRPr sz="1200">
                <a:solidFill>
                  <a:schemeClr val="tx1"/>
                </a:solidFill>
                <a:latin typeface="Arial" panose="020B0604020202020204" pitchFamily="34" charset="0"/>
              </a:defRPr>
            </a:lvl3pPr>
            <a:lvl4pPr marL="1608701" indent="-228283">
              <a:spcBef>
                <a:spcPct val="30000"/>
              </a:spcBef>
              <a:defRPr sz="1200">
                <a:solidFill>
                  <a:schemeClr val="tx1"/>
                </a:solidFill>
                <a:latin typeface="Arial" panose="020B0604020202020204" pitchFamily="34" charset="0"/>
              </a:defRPr>
            </a:lvl4pPr>
            <a:lvl5pPr marL="2068330" indent="-228283">
              <a:spcBef>
                <a:spcPct val="30000"/>
              </a:spcBef>
              <a:defRPr sz="1200">
                <a:solidFill>
                  <a:schemeClr val="tx1"/>
                </a:solidFill>
                <a:latin typeface="Arial" panose="020B0604020202020204" pitchFamily="34" charset="0"/>
              </a:defRPr>
            </a:lvl5pPr>
            <a:lvl6pPr marL="2509574" indent="-228283" eaLnBrk="0" fontAlgn="base" hangingPunct="0">
              <a:spcBef>
                <a:spcPct val="30000"/>
              </a:spcBef>
              <a:spcAft>
                <a:spcPct val="0"/>
              </a:spcAft>
              <a:defRPr sz="1200">
                <a:solidFill>
                  <a:schemeClr val="tx1"/>
                </a:solidFill>
                <a:latin typeface="Arial" panose="020B0604020202020204" pitchFamily="34" charset="0"/>
              </a:defRPr>
            </a:lvl6pPr>
            <a:lvl7pPr marL="2950817" indent="-228283" eaLnBrk="0" fontAlgn="base" hangingPunct="0">
              <a:spcBef>
                <a:spcPct val="30000"/>
              </a:spcBef>
              <a:spcAft>
                <a:spcPct val="0"/>
              </a:spcAft>
              <a:defRPr sz="1200">
                <a:solidFill>
                  <a:schemeClr val="tx1"/>
                </a:solidFill>
                <a:latin typeface="Arial" panose="020B0604020202020204" pitchFamily="34" charset="0"/>
              </a:defRPr>
            </a:lvl7pPr>
            <a:lvl8pPr marL="3392061" indent="-228283" eaLnBrk="0" fontAlgn="base" hangingPunct="0">
              <a:spcBef>
                <a:spcPct val="30000"/>
              </a:spcBef>
              <a:spcAft>
                <a:spcPct val="0"/>
              </a:spcAft>
              <a:defRPr sz="1200">
                <a:solidFill>
                  <a:schemeClr val="tx1"/>
                </a:solidFill>
                <a:latin typeface="Arial" panose="020B0604020202020204" pitchFamily="34" charset="0"/>
              </a:defRPr>
            </a:lvl8pPr>
            <a:lvl9pPr marL="3833305" indent="-22828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B3B465-9D80-4A86-B644-9DC694160B6C}" type="slidenum">
              <a:rPr lang="en-GB" altLang="en-US" smtClean="0"/>
              <a:pPr>
                <a:spcBef>
                  <a:spcPct val="0"/>
                </a:spcBef>
              </a:pPr>
              <a:t>6</a:t>
            </a:fld>
            <a:endParaRPr lang="en-GB" altLang="en-US" dirty="0"/>
          </a:p>
        </p:txBody>
      </p:sp>
    </p:spTree>
    <p:extLst>
      <p:ext uri="{BB962C8B-B14F-4D97-AF65-F5344CB8AC3E}">
        <p14:creationId xmlns:p14="http://schemas.microsoft.com/office/powerpoint/2010/main" val="1725916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92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599" indent="-286502">
              <a:spcBef>
                <a:spcPct val="30000"/>
              </a:spcBef>
              <a:defRPr sz="1200">
                <a:solidFill>
                  <a:schemeClr val="tx1"/>
                </a:solidFill>
                <a:latin typeface="Arial" panose="020B0604020202020204" pitchFamily="34" charset="0"/>
              </a:defRPr>
            </a:lvl2pPr>
            <a:lvl3pPr marL="1149072" indent="-228283">
              <a:spcBef>
                <a:spcPct val="30000"/>
              </a:spcBef>
              <a:defRPr sz="1200">
                <a:solidFill>
                  <a:schemeClr val="tx1"/>
                </a:solidFill>
                <a:latin typeface="Arial" panose="020B0604020202020204" pitchFamily="34" charset="0"/>
              </a:defRPr>
            </a:lvl3pPr>
            <a:lvl4pPr marL="1608701" indent="-228283">
              <a:spcBef>
                <a:spcPct val="30000"/>
              </a:spcBef>
              <a:defRPr sz="1200">
                <a:solidFill>
                  <a:schemeClr val="tx1"/>
                </a:solidFill>
                <a:latin typeface="Arial" panose="020B0604020202020204" pitchFamily="34" charset="0"/>
              </a:defRPr>
            </a:lvl4pPr>
            <a:lvl5pPr marL="2068330" indent="-228283">
              <a:spcBef>
                <a:spcPct val="30000"/>
              </a:spcBef>
              <a:defRPr sz="1200">
                <a:solidFill>
                  <a:schemeClr val="tx1"/>
                </a:solidFill>
                <a:latin typeface="Arial" panose="020B0604020202020204" pitchFamily="34" charset="0"/>
              </a:defRPr>
            </a:lvl5pPr>
            <a:lvl6pPr marL="2509574" indent="-228283" eaLnBrk="0" fontAlgn="base" hangingPunct="0">
              <a:spcBef>
                <a:spcPct val="30000"/>
              </a:spcBef>
              <a:spcAft>
                <a:spcPct val="0"/>
              </a:spcAft>
              <a:defRPr sz="1200">
                <a:solidFill>
                  <a:schemeClr val="tx1"/>
                </a:solidFill>
                <a:latin typeface="Arial" panose="020B0604020202020204" pitchFamily="34" charset="0"/>
              </a:defRPr>
            </a:lvl6pPr>
            <a:lvl7pPr marL="2950817" indent="-228283" eaLnBrk="0" fontAlgn="base" hangingPunct="0">
              <a:spcBef>
                <a:spcPct val="30000"/>
              </a:spcBef>
              <a:spcAft>
                <a:spcPct val="0"/>
              </a:spcAft>
              <a:defRPr sz="1200">
                <a:solidFill>
                  <a:schemeClr val="tx1"/>
                </a:solidFill>
                <a:latin typeface="Arial" panose="020B0604020202020204" pitchFamily="34" charset="0"/>
              </a:defRPr>
            </a:lvl7pPr>
            <a:lvl8pPr marL="3392061" indent="-228283" eaLnBrk="0" fontAlgn="base" hangingPunct="0">
              <a:spcBef>
                <a:spcPct val="30000"/>
              </a:spcBef>
              <a:spcAft>
                <a:spcPct val="0"/>
              </a:spcAft>
              <a:defRPr sz="1200">
                <a:solidFill>
                  <a:schemeClr val="tx1"/>
                </a:solidFill>
                <a:latin typeface="Arial" panose="020B0604020202020204" pitchFamily="34" charset="0"/>
              </a:defRPr>
            </a:lvl8pPr>
            <a:lvl9pPr marL="3833305" indent="-22828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B3B465-9D80-4A86-B644-9DC694160B6C}" type="slidenum">
              <a:rPr lang="en-GB" altLang="en-US" smtClean="0"/>
              <a:pPr>
                <a:spcBef>
                  <a:spcPct val="0"/>
                </a:spcBef>
              </a:pPr>
              <a:t>7</a:t>
            </a:fld>
            <a:endParaRPr lang="en-GB" altLang="en-US" dirty="0"/>
          </a:p>
        </p:txBody>
      </p:sp>
    </p:spTree>
    <p:extLst>
      <p:ext uri="{BB962C8B-B14F-4D97-AF65-F5344CB8AC3E}">
        <p14:creationId xmlns:p14="http://schemas.microsoft.com/office/powerpoint/2010/main" val="4213358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92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599" indent="-286502">
              <a:spcBef>
                <a:spcPct val="30000"/>
              </a:spcBef>
              <a:defRPr sz="1200">
                <a:solidFill>
                  <a:schemeClr val="tx1"/>
                </a:solidFill>
                <a:latin typeface="Arial" panose="020B0604020202020204" pitchFamily="34" charset="0"/>
              </a:defRPr>
            </a:lvl2pPr>
            <a:lvl3pPr marL="1149072" indent="-228283">
              <a:spcBef>
                <a:spcPct val="30000"/>
              </a:spcBef>
              <a:defRPr sz="1200">
                <a:solidFill>
                  <a:schemeClr val="tx1"/>
                </a:solidFill>
                <a:latin typeface="Arial" panose="020B0604020202020204" pitchFamily="34" charset="0"/>
              </a:defRPr>
            </a:lvl3pPr>
            <a:lvl4pPr marL="1608701" indent="-228283">
              <a:spcBef>
                <a:spcPct val="30000"/>
              </a:spcBef>
              <a:defRPr sz="1200">
                <a:solidFill>
                  <a:schemeClr val="tx1"/>
                </a:solidFill>
                <a:latin typeface="Arial" panose="020B0604020202020204" pitchFamily="34" charset="0"/>
              </a:defRPr>
            </a:lvl4pPr>
            <a:lvl5pPr marL="2068330" indent="-228283">
              <a:spcBef>
                <a:spcPct val="30000"/>
              </a:spcBef>
              <a:defRPr sz="1200">
                <a:solidFill>
                  <a:schemeClr val="tx1"/>
                </a:solidFill>
                <a:latin typeface="Arial" panose="020B0604020202020204" pitchFamily="34" charset="0"/>
              </a:defRPr>
            </a:lvl5pPr>
            <a:lvl6pPr marL="2509574" indent="-228283" eaLnBrk="0" fontAlgn="base" hangingPunct="0">
              <a:spcBef>
                <a:spcPct val="30000"/>
              </a:spcBef>
              <a:spcAft>
                <a:spcPct val="0"/>
              </a:spcAft>
              <a:defRPr sz="1200">
                <a:solidFill>
                  <a:schemeClr val="tx1"/>
                </a:solidFill>
                <a:latin typeface="Arial" panose="020B0604020202020204" pitchFamily="34" charset="0"/>
              </a:defRPr>
            </a:lvl6pPr>
            <a:lvl7pPr marL="2950817" indent="-228283" eaLnBrk="0" fontAlgn="base" hangingPunct="0">
              <a:spcBef>
                <a:spcPct val="30000"/>
              </a:spcBef>
              <a:spcAft>
                <a:spcPct val="0"/>
              </a:spcAft>
              <a:defRPr sz="1200">
                <a:solidFill>
                  <a:schemeClr val="tx1"/>
                </a:solidFill>
                <a:latin typeface="Arial" panose="020B0604020202020204" pitchFamily="34" charset="0"/>
              </a:defRPr>
            </a:lvl7pPr>
            <a:lvl8pPr marL="3392061" indent="-228283" eaLnBrk="0" fontAlgn="base" hangingPunct="0">
              <a:spcBef>
                <a:spcPct val="30000"/>
              </a:spcBef>
              <a:spcAft>
                <a:spcPct val="0"/>
              </a:spcAft>
              <a:defRPr sz="1200">
                <a:solidFill>
                  <a:schemeClr val="tx1"/>
                </a:solidFill>
                <a:latin typeface="Arial" panose="020B0604020202020204" pitchFamily="34" charset="0"/>
              </a:defRPr>
            </a:lvl8pPr>
            <a:lvl9pPr marL="3833305" indent="-22828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B3B465-9D80-4A86-B644-9DC694160B6C}" type="slidenum">
              <a:rPr lang="en-GB" altLang="en-US" smtClean="0"/>
              <a:pPr>
                <a:spcBef>
                  <a:spcPct val="0"/>
                </a:spcBef>
              </a:pPr>
              <a:t>8</a:t>
            </a:fld>
            <a:endParaRPr lang="en-GB" altLang="en-US" dirty="0"/>
          </a:p>
        </p:txBody>
      </p:sp>
    </p:spTree>
    <p:extLst>
      <p:ext uri="{BB962C8B-B14F-4D97-AF65-F5344CB8AC3E}">
        <p14:creationId xmlns:p14="http://schemas.microsoft.com/office/powerpoint/2010/main" val="3417872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92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599" indent="-286502">
              <a:spcBef>
                <a:spcPct val="30000"/>
              </a:spcBef>
              <a:defRPr sz="1200">
                <a:solidFill>
                  <a:schemeClr val="tx1"/>
                </a:solidFill>
                <a:latin typeface="Arial" panose="020B0604020202020204" pitchFamily="34" charset="0"/>
              </a:defRPr>
            </a:lvl2pPr>
            <a:lvl3pPr marL="1149072" indent="-228283">
              <a:spcBef>
                <a:spcPct val="30000"/>
              </a:spcBef>
              <a:defRPr sz="1200">
                <a:solidFill>
                  <a:schemeClr val="tx1"/>
                </a:solidFill>
                <a:latin typeface="Arial" panose="020B0604020202020204" pitchFamily="34" charset="0"/>
              </a:defRPr>
            </a:lvl3pPr>
            <a:lvl4pPr marL="1608701" indent="-228283">
              <a:spcBef>
                <a:spcPct val="30000"/>
              </a:spcBef>
              <a:defRPr sz="1200">
                <a:solidFill>
                  <a:schemeClr val="tx1"/>
                </a:solidFill>
                <a:latin typeface="Arial" panose="020B0604020202020204" pitchFamily="34" charset="0"/>
              </a:defRPr>
            </a:lvl4pPr>
            <a:lvl5pPr marL="2068330" indent="-228283">
              <a:spcBef>
                <a:spcPct val="30000"/>
              </a:spcBef>
              <a:defRPr sz="1200">
                <a:solidFill>
                  <a:schemeClr val="tx1"/>
                </a:solidFill>
                <a:latin typeface="Arial" panose="020B0604020202020204" pitchFamily="34" charset="0"/>
              </a:defRPr>
            </a:lvl5pPr>
            <a:lvl6pPr marL="2509574" indent="-228283" eaLnBrk="0" fontAlgn="base" hangingPunct="0">
              <a:spcBef>
                <a:spcPct val="30000"/>
              </a:spcBef>
              <a:spcAft>
                <a:spcPct val="0"/>
              </a:spcAft>
              <a:defRPr sz="1200">
                <a:solidFill>
                  <a:schemeClr val="tx1"/>
                </a:solidFill>
                <a:latin typeface="Arial" panose="020B0604020202020204" pitchFamily="34" charset="0"/>
              </a:defRPr>
            </a:lvl6pPr>
            <a:lvl7pPr marL="2950817" indent="-228283" eaLnBrk="0" fontAlgn="base" hangingPunct="0">
              <a:spcBef>
                <a:spcPct val="30000"/>
              </a:spcBef>
              <a:spcAft>
                <a:spcPct val="0"/>
              </a:spcAft>
              <a:defRPr sz="1200">
                <a:solidFill>
                  <a:schemeClr val="tx1"/>
                </a:solidFill>
                <a:latin typeface="Arial" panose="020B0604020202020204" pitchFamily="34" charset="0"/>
              </a:defRPr>
            </a:lvl7pPr>
            <a:lvl8pPr marL="3392061" indent="-228283" eaLnBrk="0" fontAlgn="base" hangingPunct="0">
              <a:spcBef>
                <a:spcPct val="30000"/>
              </a:spcBef>
              <a:spcAft>
                <a:spcPct val="0"/>
              </a:spcAft>
              <a:defRPr sz="1200">
                <a:solidFill>
                  <a:schemeClr val="tx1"/>
                </a:solidFill>
                <a:latin typeface="Arial" panose="020B0604020202020204" pitchFamily="34" charset="0"/>
              </a:defRPr>
            </a:lvl8pPr>
            <a:lvl9pPr marL="3833305" indent="-22828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B3B465-9D80-4A86-B644-9DC694160B6C}" type="slidenum">
              <a:rPr lang="en-GB" altLang="en-US" smtClean="0"/>
              <a:pPr>
                <a:spcBef>
                  <a:spcPct val="0"/>
                </a:spcBef>
              </a:pPr>
              <a:t>9</a:t>
            </a:fld>
            <a:endParaRPr lang="en-GB" altLang="en-US" dirty="0"/>
          </a:p>
        </p:txBody>
      </p:sp>
    </p:spTree>
    <p:extLst>
      <p:ext uri="{BB962C8B-B14F-4D97-AF65-F5344CB8AC3E}">
        <p14:creationId xmlns:p14="http://schemas.microsoft.com/office/powerpoint/2010/main" val="325992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2638" y="1789113"/>
            <a:ext cx="8875712" cy="1235075"/>
          </a:xfrm>
        </p:spPr>
        <p:txBody>
          <a:bodyPr/>
          <a:lstStyle/>
          <a:p>
            <a:r>
              <a:rPr lang="en-US"/>
              <a:t>Click to edit Master title style</a:t>
            </a:r>
            <a:endParaRPr lang="en-GB"/>
          </a:p>
        </p:txBody>
      </p:sp>
      <p:sp>
        <p:nvSpPr>
          <p:cNvPr id="3" name="Subtitle 2"/>
          <p:cNvSpPr>
            <a:spLocks noGrp="1"/>
          </p:cNvSpPr>
          <p:nvPr>
            <p:ph type="subTitle" idx="1"/>
          </p:nvPr>
        </p:nvSpPr>
        <p:spPr>
          <a:xfrm>
            <a:off x="1566863" y="3263900"/>
            <a:ext cx="7307262" cy="1473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5E3888A-6F3B-439F-921F-4C3DAAB3E1D1}" type="datetime1">
              <a:rPr lang="en-US" altLang="en-US"/>
              <a:pPr>
                <a:defRPr/>
              </a:pPr>
              <a:t>7/10/2019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p>
        </p:txBody>
      </p:sp>
    </p:spTree>
    <p:extLst>
      <p:ext uri="{BB962C8B-B14F-4D97-AF65-F5344CB8AC3E}">
        <p14:creationId xmlns:p14="http://schemas.microsoft.com/office/powerpoint/2010/main" val="85277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62A3DFD-09C2-40B0-B2E5-CF36F63A9E5C}" type="datetime1">
              <a:rPr lang="en-US" altLang="en-US"/>
              <a:pPr>
                <a:defRPr/>
              </a:pPr>
              <a:t>7/10/2019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p>
        </p:txBody>
      </p:sp>
    </p:spTree>
    <p:extLst>
      <p:ext uri="{BB962C8B-B14F-4D97-AF65-F5344CB8AC3E}">
        <p14:creationId xmlns:p14="http://schemas.microsoft.com/office/powerpoint/2010/main" val="354688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70788" y="230188"/>
            <a:ext cx="2347912" cy="49164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2288" y="230188"/>
            <a:ext cx="6896100" cy="4916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9813757-0982-4560-9819-7B0356D50887}" type="datetime1">
              <a:rPr lang="en-US" altLang="en-US"/>
              <a:pPr>
                <a:defRPr/>
              </a:pPr>
              <a:t>7/10/2019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p>
        </p:txBody>
      </p:sp>
    </p:spTree>
    <p:extLst>
      <p:ext uri="{BB962C8B-B14F-4D97-AF65-F5344CB8AC3E}">
        <p14:creationId xmlns:p14="http://schemas.microsoft.com/office/powerpoint/2010/main" val="4097711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22288" y="230188"/>
            <a:ext cx="9396412" cy="491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B481E4F9-1B59-4F04-9495-569E7DF3B870}" type="datetime1">
              <a:rPr lang="en-US" altLang="en-US"/>
              <a:pPr>
                <a:defRPr/>
              </a:pPr>
              <a:t>7/10/2019</a:t>
            </a:fld>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dirty="0"/>
          </a:p>
        </p:txBody>
      </p:sp>
    </p:spTree>
    <p:extLst>
      <p:ext uri="{BB962C8B-B14F-4D97-AF65-F5344CB8AC3E}">
        <p14:creationId xmlns:p14="http://schemas.microsoft.com/office/powerpoint/2010/main" val="3977033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ACA337B-97A3-42DE-81BA-675AF8E688CB}" type="datetime1">
              <a:rPr lang="en-US" altLang="en-US"/>
              <a:pPr>
                <a:defRPr/>
              </a:pPr>
              <a:t>7/10/2019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p>
        </p:txBody>
      </p:sp>
    </p:spTree>
    <p:extLst>
      <p:ext uri="{BB962C8B-B14F-4D97-AF65-F5344CB8AC3E}">
        <p14:creationId xmlns:p14="http://schemas.microsoft.com/office/powerpoint/2010/main" val="275650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3702050"/>
            <a:ext cx="8874125" cy="1144588"/>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25500" y="2441575"/>
            <a:ext cx="8874125" cy="12604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2C3F715-ADEC-4DAB-833F-404BDA746913}" type="datetime1">
              <a:rPr lang="en-US" altLang="en-US"/>
              <a:pPr>
                <a:defRPr/>
              </a:pPr>
              <a:t>7/10/2019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p>
        </p:txBody>
      </p:sp>
    </p:spTree>
    <p:extLst>
      <p:ext uri="{BB962C8B-B14F-4D97-AF65-F5344CB8AC3E}">
        <p14:creationId xmlns:p14="http://schemas.microsoft.com/office/powerpoint/2010/main" val="3042977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22288" y="1344613"/>
            <a:ext cx="4621212" cy="380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95900" y="1344613"/>
            <a:ext cx="4622800" cy="380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19A18B43-1FCA-4572-A881-208D3E61F815}" type="datetime1">
              <a:rPr lang="en-US" altLang="en-US"/>
              <a:pPr>
                <a:defRPr/>
              </a:pPr>
              <a:t>7/10/2019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p>
        </p:txBody>
      </p:sp>
    </p:spTree>
    <p:extLst>
      <p:ext uri="{BB962C8B-B14F-4D97-AF65-F5344CB8AC3E}">
        <p14:creationId xmlns:p14="http://schemas.microsoft.com/office/powerpoint/2010/main" val="326680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22288" y="1289050"/>
            <a:ext cx="4613275" cy="538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22288" y="1827213"/>
            <a:ext cx="4613275" cy="3319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303838" y="1289050"/>
            <a:ext cx="4614862" cy="538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03838" y="1827213"/>
            <a:ext cx="4614862" cy="3319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56982CFF-506C-4670-B512-833C24B4BA49}" type="datetime1">
              <a:rPr lang="en-US" altLang="en-US"/>
              <a:pPr>
                <a:defRPr/>
              </a:pPr>
              <a:t>7/10/2019</a:t>
            </a:fld>
            <a:endParaRPr lang="en-GB"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dirty="0"/>
          </a:p>
        </p:txBody>
      </p:sp>
    </p:spTree>
    <p:extLst>
      <p:ext uri="{BB962C8B-B14F-4D97-AF65-F5344CB8AC3E}">
        <p14:creationId xmlns:p14="http://schemas.microsoft.com/office/powerpoint/2010/main" val="345573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B3EAE2C6-543C-46C6-8A70-DAC21AA79F11}" type="datetime1">
              <a:rPr lang="en-US" altLang="en-US"/>
              <a:pPr>
                <a:defRPr/>
              </a:pPr>
              <a:t>7/10/2019</a:t>
            </a:fld>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dirty="0"/>
          </a:p>
        </p:txBody>
      </p:sp>
    </p:spTree>
    <p:extLst>
      <p:ext uri="{BB962C8B-B14F-4D97-AF65-F5344CB8AC3E}">
        <p14:creationId xmlns:p14="http://schemas.microsoft.com/office/powerpoint/2010/main" val="150489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6493A26-827C-47D8-8F76-85F5D8450A2F}" type="datetime1">
              <a:rPr lang="en-US" altLang="en-US"/>
              <a:pPr>
                <a:defRPr/>
              </a:pPr>
              <a:t>7/10/2019</a:t>
            </a:fld>
            <a:endParaRPr lang="en-GB"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dirty="0"/>
          </a:p>
        </p:txBody>
      </p:sp>
    </p:spTree>
    <p:extLst>
      <p:ext uri="{BB962C8B-B14F-4D97-AF65-F5344CB8AC3E}">
        <p14:creationId xmlns:p14="http://schemas.microsoft.com/office/powerpoint/2010/main" val="422719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228600"/>
            <a:ext cx="3435350" cy="976313"/>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081463" y="228600"/>
            <a:ext cx="5837237" cy="49180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22288" y="1204913"/>
            <a:ext cx="3435350" cy="3941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31C947-D71D-42D5-9B00-F56232BCD49A}" type="datetime1">
              <a:rPr lang="en-US" altLang="en-US"/>
              <a:pPr>
                <a:defRPr/>
              </a:pPr>
              <a:t>7/10/2019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p>
        </p:txBody>
      </p:sp>
    </p:spTree>
    <p:extLst>
      <p:ext uri="{BB962C8B-B14F-4D97-AF65-F5344CB8AC3E}">
        <p14:creationId xmlns:p14="http://schemas.microsoft.com/office/powerpoint/2010/main" val="407889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6288" y="4032250"/>
            <a:ext cx="6264275" cy="4762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046288" y="514350"/>
            <a:ext cx="6264275" cy="3457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046288" y="4508500"/>
            <a:ext cx="6264275" cy="676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3596FC0-98F8-433C-9667-C14E680906A4}" type="datetime1">
              <a:rPr lang="en-US" altLang="en-US"/>
              <a:pPr>
                <a:defRPr/>
              </a:pPr>
              <a:t>7/10/2019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p>
        </p:txBody>
      </p:sp>
    </p:spTree>
    <p:extLst>
      <p:ext uri="{BB962C8B-B14F-4D97-AF65-F5344CB8AC3E}">
        <p14:creationId xmlns:p14="http://schemas.microsoft.com/office/powerpoint/2010/main" val="127402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2288" y="230188"/>
            <a:ext cx="9396412"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522288" y="1344613"/>
            <a:ext cx="9396412" cy="380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522288" y="5246688"/>
            <a:ext cx="24368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algn="l" eaLnBrk="1" hangingPunct="1">
              <a:defRPr sz="1400">
                <a:solidFill>
                  <a:schemeClr val="tx1"/>
                </a:solidFill>
              </a:defRPr>
            </a:lvl1pPr>
          </a:lstStyle>
          <a:p>
            <a:pPr>
              <a:defRPr/>
            </a:pPr>
            <a:fld id="{D9D253B0-E509-44FA-94FA-2BA0EFE7C8FC}" type="datetime1">
              <a:rPr lang="en-US" altLang="en-US"/>
              <a:pPr>
                <a:defRPr/>
              </a:pPr>
              <a:t>7/10/2019</a:t>
            </a:fld>
            <a:endParaRPr lang="en-GB" altLang="en-US" dirty="0"/>
          </a:p>
        </p:txBody>
      </p:sp>
      <p:sp>
        <p:nvSpPr>
          <p:cNvPr id="1029" name="Rectangle 5"/>
          <p:cNvSpPr>
            <a:spLocks noGrp="1" noChangeArrowheads="1"/>
          </p:cNvSpPr>
          <p:nvPr>
            <p:ph type="ftr" sz="quarter" idx="3"/>
          </p:nvPr>
        </p:nvSpPr>
        <p:spPr bwMode="auto">
          <a:xfrm>
            <a:off x="3567113" y="5246688"/>
            <a:ext cx="33067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algn="ctr" eaLnBrk="1" hangingPunct="1">
              <a:defRPr sz="1400">
                <a:solidFill>
                  <a:schemeClr val="tx1"/>
                </a:solidFill>
              </a:defRPr>
            </a:lvl1pPr>
          </a:lstStyle>
          <a:p>
            <a:pPr>
              <a:defRPr/>
            </a:pPr>
            <a:endParaRPr lang="en-GB"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png"/><Relationship Id="rId5" Type="http://schemas.openxmlformats.org/officeDocument/2006/relationships/image" Target="../media/image17.png"/><Relationship Id="rId10" Type="http://schemas.openxmlformats.org/officeDocument/2006/relationships/image" Target="../media/image4.png"/><Relationship Id="rId4" Type="http://schemas.openxmlformats.org/officeDocument/2006/relationships/image" Target="../media/image16.png"/><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hyperlink" Target="mailto:Matthew.D.Jones@reed.co.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Samuel.Lovell@reed.co.uk" TargetMode="External"/><Relationship Id="rId5" Type="http://schemas.openxmlformats.org/officeDocument/2006/relationships/hyperlink" Target="mailto:Nnaemeka.Ezechukwu@reed.co.uk"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igranthelpuk.org/handlers/getimage.ashx?idmf=b2d226e8-16f4-4b4e-94c4-8a68b23f2eb8&amp;w=1440&amp;h=450&amp;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282" y="-208525"/>
            <a:ext cx="15614269" cy="48794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Grp="1" noChangeArrowheads="1"/>
          </p:cNvSpPr>
          <p:nvPr>
            <p:ph idx="1"/>
          </p:nvPr>
        </p:nvSpPr>
        <p:spPr bwMode="auto">
          <a:xfrm>
            <a:off x="0" y="4670935"/>
            <a:ext cx="10440988" cy="1090104"/>
          </a:xfrm>
          <a:prstGeom prst="rect">
            <a:avLst/>
          </a:prstGeom>
          <a:solidFill>
            <a:srgbClr val="7D69AF"/>
          </a:solidFill>
          <a:ln>
            <a:noFill/>
          </a:ln>
          <a:effectLst/>
          <a:extLst/>
        </p:spPr>
        <p:txBody>
          <a:bodyPr wrap="none" anchor="ctr">
            <a:noAutofit/>
          </a:bodyPr>
          <a:lstStyle/>
          <a:p>
            <a:pPr marL="357188" indent="0">
              <a:buNone/>
            </a:pPr>
            <a:r>
              <a:rPr lang="en-GB" altLang="en-US" sz="4200" b="1" dirty="0">
                <a:solidFill>
                  <a:schemeClr val="bg1"/>
                </a:solidFill>
                <a:latin typeface="Calibri" panose="020F0502020204030204" pitchFamily="34" charset="0"/>
              </a:rPr>
              <a:t>			AIRE - Positive Move On Support</a:t>
            </a:r>
            <a:endParaRPr lang="en-GB" sz="4200" dirty="0">
              <a:latin typeface="Calibri" panose="020F0502020204030204" pitchFamily="34" charset="0"/>
            </a:endParaRPr>
          </a:p>
        </p:txBody>
      </p:sp>
      <p:sp>
        <p:nvSpPr>
          <p:cNvPr id="3" name="AutoShape 4" descr="\\files-vf1b-live\vol_RIP_Userdata$\Oliver.Steward\logo.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900" y="3672607"/>
            <a:ext cx="2011845" cy="2011845"/>
          </a:xfrm>
          <a:prstGeom prst="rect">
            <a:avLst/>
          </a:prstGeom>
        </p:spPr>
      </p:pic>
      <p:grpSp>
        <p:nvGrpSpPr>
          <p:cNvPr id="13" name="Group 12"/>
          <p:cNvGrpSpPr/>
          <p:nvPr/>
        </p:nvGrpSpPr>
        <p:grpSpPr>
          <a:xfrm>
            <a:off x="179098" y="160338"/>
            <a:ext cx="1693986" cy="1640061"/>
            <a:chOff x="611982" y="340952"/>
            <a:chExt cx="1944216" cy="1882325"/>
          </a:xfrm>
        </p:grpSpPr>
        <p:sp>
          <p:nvSpPr>
            <p:cNvPr id="11" name="Oval 10"/>
            <p:cNvSpPr/>
            <p:nvPr/>
          </p:nvSpPr>
          <p:spPr>
            <a:xfrm>
              <a:off x="611982" y="340952"/>
              <a:ext cx="1944216" cy="1882325"/>
            </a:xfrm>
            <a:prstGeom prst="ellipse">
              <a:avLst/>
            </a:prstGeom>
            <a:solidFill>
              <a:srgbClr val="00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006" y="916617"/>
              <a:ext cx="1607925" cy="769008"/>
            </a:xfrm>
            <a:prstGeom prst="rect">
              <a:avLst/>
            </a:prstGeom>
          </p:spPr>
        </p:pic>
      </p:grpSp>
    </p:spTree>
    <p:extLst>
      <p:ext uri="{BB962C8B-B14F-4D97-AF65-F5344CB8AC3E}">
        <p14:creationId xmlns:p14="http://schemas.microsoft.com/office/powerpoint/2010/main" val="2820108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635750"/>
            <a:ext cx="10440988" cy="3876409"/>
          </a:xfrm>
          <a:prstGeom prst="rect">
            <a:avLst/>
          </a:prstGeom>
          <a:solidFill>
            <a:srgbClr val="E2E2E2"/>
          </a:solidFill>
        </p:spPr>
        <p:txBody>
          <a:bodyPr wrap="square" lIns="144000" tIns="144000" rIns="144000" bIns="144000">
            <a:spAutoFit/>
          </a:bodyPr>
          <a:lstStyle/>
          <a:p>
            <a:pPr marL="260350" defTabSz="812800">
              <a:spcBef>
                <a:spcPts val="600"/>
              </a:spcBef>
              <a:buClr>
                <a:srgbClr val="7D69AF"/>
              </a:buClr>
            </a:pPr>
            <a:r>
              <a:rPr lang="en-GB" sz="2200" dirty="0">
                <a:solidFill>
                  <a:srgbClr val="7D69AF"/>
                </a:solidFill>
                <a:latin typeface="Calibri" panose="020F0502020204030204" pitchFamily="34" charset="0"/>
              </a:rPr>
              <a:t>We provide </a:t>
            </a:r>
            <a:r>
              <a:rPr lang="en-GB" sz="2200" b="1" dirty="0">
                <a:solidFill>
                  <a:srgbClr val="7D69AF"/>
                </a:solidFill>
                <a:latin typeface="Calibri" panose="020F0502020204030204" pitchFamily="34" charset="0"/>
              </a:rPr>
              <a:t>face-to-face support </a:t>
            </a:r>
            <a:r>
              <a:rPr lang="en-GB" sz="2200" dirty="0">
                <a:solidFill>
                  <a:srgbClr val="7D69AF"/>
                </a:solidFill>
                <a:latin typeface="Calibri" panose="020F0502020204030204" pitchFamily="34" charset="0"/>
              </a:rPr>
              <a:t>in:</a:t>
            </a:r>
          </a:p>
          <a:p>
            <a:pPr marL="1174750" lvl="1" indent="-457200" defTabSz="812800">
              <a:spcBef>
                <a:spcPts val="600"/>
              </a:spcBef>
              <a:buClr>
                <a:srgbClr val="7D69AF"/>
              </a:buClr>
              <a:buFont typeface="+mj-lt"/>
              <a:buAutoNum type="arabicPeriod"/>
            </a:pPr>
            <a:r>
              <a:rPr lang="en-GB" sz="2200" dirty="0">
                <a:solidFill>
                  <a:srgbClr val="7D69AF"/>
                </a:solidFill>
                <a:latin typeface="Calibri" panose="020F0502020204030204" pitchFamily="34" charset="0"/>
              </a:rPr>
              <a:t>Yorkshire &amp; the North East</a:t>
            </a:r>
          </a:p>
          <a:p>
            <a:pPr marL="1174750" lvl="1" indent="-457200" defTabSz="812800">
              <a:spcBef>
                <a:spcPts val="600"/>
              </a:spcBef>
              <a:buClr>
                <a:srgbClr val="7D69AF"/>
              </a:buClr>
              <a:buFont typeface="+mj-lt"/>
              <a:buAutoNum type="arabicPeriod"/>
            </a:pPr>
            <a:r>
              <a:rPr lang="en-GB" sz="2200" dirty="0">
                <a:solidFill>
                  <a:srgbClr val="7D69AF"/>
                </a:solidFill>
                <a:latin typeface="Calibri" panose="020F0502020204030204" pitchFamily="34" charset="0"/>
              </a:rPr>
              <a:t>North West</a:t>
            </a:r>
          </a:p>
          <a:p>
            <a:pPr marL="1174750" lvl="1" indent="-457200" defTabSz="812800">
              <a:spcBef>
                <a:spcPts val="600"/>
              </a:spcBef>
              <a:buClr>
                <a:srgbClr val="7D69AF"/>
              </a:buClr>
              <a:buFont typeface="+mj-lt"/>
              <a:buAutoNum type="arabicPeriod"/>
            </a:pPr>
            <a:r>
              <a:rPr lang="en-GB" sz="2200" dirty="0">
                <a:solidFill>
                  <a:srgbClr val="7D69AF"/>
                </a:solidFill>
                <a:latin typeface="Calibri" panose="020F0502020204030204" pitchFamily="34" charset="0"/>
              </a:rPr>
              <a:t>East Midlands</a:t>
            </a:r>
          </a:p>
          <a:p>
            <a:pPr marL="1174750" lvl="1" indent="-457200" defTabSz="812800">
              <a:spcBef>
                <a:spcPts val="600"/>
              </a:spcBef>
              <a:buClr>
                <a:srgbClr val="7D69AF"/>
              </a:buClr>
              <a:buFont typeface="+mj-lt"/>
              <a:buAutoNum type="arabicPeriod"/>
            </a:pPr>
            <a:r>
              <a:rPr lang="en-GB" sz="2200" dirty="0">
                <a:solidFill>
                  <a:srgbClr val="7D69AF"/>
                </a:solidFill>
                <a:latin typeface="Calibri" panose="020F0502020204030204" pitchFamily="34" charset="0"/>
              </a:rPr>
              <a:t>West Midlands</a:t>
            </a:r>
          </a:p>
          <a:p>
            <a:pPr marL="1174750" lvl="1" indent="-457200" defTabSz="812800">
              <a:spcBef>
                <a:spcPts val="600"/>
              </a:spcBef>
              <a:buClr>
                <a:srgbClr val="7D69AF"/>
              </a:buClr>
              <a:buFont typeface="+mj-lt"/>
              <a:buAutoNum type="arabicPeriod"/>
            </a:pPr>
            <a:r>
              <a:rPr lang="en-GB" sz="2200" dirty="0">
                <a:solidFill>
                  <a:srgbClr val="7D69AF"/>
                </a:solidFill>
                <a:latin typeface="Calibri" panose="020F0502020204030204" pitchFamily="34" charset="0"/>
              </a:rPr>
              <a:t>London and the South East </a:t>
            </a:r>
          </a:p>
          <a:p>
            <a:pPr marL="623888" indent="-363538" defTabSz="812800">
              <a:spcBef>
                <a:spcPts val="600"/>
              </a:spcBef>
              <a:buClr>
                <a:srgbClr val="7D69AF"/>
              </a:buClr>
              <a:buFont typeface="Arial" panose="020B0604020202020204" pitchFamily="34" charset="0"/>
              <a:buChar char="•"/>
            </a:pPr>
            <a:endParaRPr lang="en-GB" sz="2200" dirty="0">
              <a:solidFill>
                <a:srgbClr val="7D69AF"/>
              </a:solidFill>
              <a:latin typeface="Calibri" panose="020F0502020204030204" pitchFamily="34" charset="0"/>
            </a:endParaRPr>
          </a:p>
          <a:p>
            <a:pPr marL="260350" defTabSz="812800">
              <a:spcBef>
                <a:spcPts val="600"/>
              </a:spcBef>
              <a:buClr>
                <a:srgbClr val="7D69AF"/>
              </a:buClr>
            </a:pPr>
            <a:r>
              <a:rPr lang="en-GB" sz="2200" dirty="0">
                <a:solidFill>
                  <a:srgbClr val="7D69AF"/>
                </a:solidFill>
                <a:latin typeface="Calibri" panose="020F0502020204030204" pitchFamily="34" charset="0"/>
              </a:rPr>
              <a:t>We provide </a:t>
            </a:r>
            <a:r>
              <a:rPr lang="en-GB" sz="2200" b="1" dirty="0">
                <a:solidFill>
                  <a:srgbClr val="7D69AF"/>
                </a:solidFill>
                <a:latin typeface="Calibri" panose="020F0502020204030204" pitchFamily="34" charset="0"/>
              </a:rPr>
              <a:t>telephone support </a:t>
            </a:r>
            <a:r>
              <a:rPr lang="en-GB" sz="2200" dirty="0">
                <a:solidFill>
                  <a:srgbClr val="7D69AF"/>
                </a:solidFill>
                <a:latin typeface="Calibri" panose="020F0502020204030204" pitchFamily="34" charset="0"/>
              </a:rPr>
              <a:t>to Asylum Seekers</a:t>
            </a:r>
            <a:br>
              <a:rPr lang="en-GB" sz="2200" dirty="0">
                <a:solidFill>
                  <a:srgbClr val="7D69AF"/>
                </a:solidFill>
                <a:latin typeface="Calibri" panose="020F0502020204030204" pitchFamily="34" charset="0"/>
              </a:rPr>
            </a:br>
            <a:r>
              <a:rPr lang="en-GB" sz="2200" dirty="0">
                <a:solidFill>
                  <a:srgbClr val="7D69AF"/>
                </a:solidFill>
                <a:latin typeface="Calibri" panose="020F0502020204030204" pitchFamily="34" charset="0"/>
              </a:rPr>
              <a:t>throughout the whole of England</a:t>
            </a:r>
          </a:p>
        </p:txBody>
      </p:sp>
      <p:sp>
        <p:nvSpPr>
          <p:cNvPr id="10" name="AutoShape 24"/>
          <p:cNvSpPr>
            <a:spLocks noChangeArrowheads="1"/>
          </p:cNvSpPr>
          <p:nvPr/>
        </p:nvSpPr>
        <p:spPr bwMode="auto">
          <a:xfrm>
            <a:off x="0" y="253985"/>
            <a:ext cx="10440988" cy="862042"/>
          </a:xfrm>
          <a:prstGeom prst="roundRect">
            <a:avLst>
              <a:gd name="adj" fmla="val 0"/>
            </a:avLst>
          </a:prstGeom>
          <a:solidFill>
            <a:srgbClr val="7D69AF"/>
          </a:solidFill>
          <a:ln>
            <a:noFill/>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dirty="0">
                <a:solidFill>
                  <a:schemeClr val="bg1"/>
                </a:solidFill>
                <a:latin typeface="Calibri" panose="020F0502020204030204" pitchFamily="34" charset="0"/>
              </a:rPr>
              <a:t>Geography</a:t>
            </a:r>
            <a:endParaRPr lang="en-US" altLang="en-US" dirty="0">
              <a:solidFill>
                <a:schemeClr val="bg1"/>
              </a:solidFill>
              <a:latin typeface="Calibri" panose="020F0502020204030204" pitchFamily="34" charset="0"/>
            </a:endParaRPr>
          </a:p>
        </p:txBody>
      </p:sp>
      <p:grpSp>
        <p:nvGrpSpPr>
          <p:cNvPr id="11" name="Group 10"/>
          <p:cNvGrpSpPr/>
          <p:nvPr/>
        </p:nvGrpSpPr>
        <p:grpSpPr>
          <a:xfrm>
            <a:off x="196334" y="158467"/>
            <a:ext cx="1224252" cy="1185280"/>
            <a:chOff x="611982" y="340952"/>
            <a:chExt cx="1944216" cy="1882325"/>
          </a:xfrm>
        </p:grpSpPr>
        <p:sp>
          <p:nvSpPr>
            <p:cNvPr id="12" name="Oval 11"/>
            <p:cNvSpPr/>
            <p:nvPr/>
          </p:nvSpPr>
          <p:spPr>
            <a:xfrm>
              <a:off x="611982" y="340952"/>
              <a:ext cx="1944216" cy="1882325"/>
            </a:xfrm>
            <a:prstGeom prst="ellipse">
              <a:avLst/>
            </a:prstGeom>
            <a:solidFill>
              <a:srgbClr val="00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Calibri" panose="020F050202020403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06" y="916617"/>
              <a:ext cx="1607925" cy="769008"/>
            </a:xfrm>
            <a:prstGeom prst="rect">
              <a:avLst/>
            </a:prstGeom>
          </p:spPr>
        </p:pic>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5570" y="98582"/>
            <a:ext cx="1270196" cy="1270196"/>
          </a:xfrm>
          <a:prstGeom prst="rect">
            <a:avLst/>
          </a:prstGeom>
        </p:spPr>
      </p:pic>
      <p:pic>
        <p:nvPicPr>
          <p:cNvPr id="9222" name="Picture 6" descr="https://png2.kisspng.com/sh/38fba1290a9f811cc33478dab7b5e13f/L0KzQYm3VMA4N5RufZH0aYP2gLBuTfVvb51mhtY2Y3BwgMb7hgIucZR0huU2bXHzPcb1igRmbF5wgdDwZHBwPYbog8g5OJQ6TaU9NXO0PoWCUMI0QWI7Sac7M0C7SYe3VcM1OWIziNDw/kisspng-england-computer-icons-map-united-kingdom-5ac880c55345c1.49023916152308960534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654" y="1271429"/>
            <a:ext cx="3672408" cy="4442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09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635750"/>
            <a:ext cx="10440988" cy="3876409"/>
          </a:xfrm>
          <a:prstGeom prst="rect">
            <a:avLst/>
          </a:prstGeom>
          <a:solidFill>
            <a:srgbClr val="E2E2E2"/>
          </a:solidFill>
        </p:spPr>
        <p:txBody>
          <a:bodyPr wrap="square" lIns="144000" tIns="144000" rIns="144000" bIns="144000">
            <a:spAutoFit/>
          </a:bodyPr>
          <a:lstStyle/>
          <a:p>
            <a:pPr marL="260350" defTabSz="812800">
              <a:spcBef>
                <a:spcPts val="600"/>
              </a:spcBef>
              <a:buClr>
                <a:srgbClr val="7D69AF"/>
              </a:buClr>
            </a:pPr>
            <a:r>
              <a:rPr lang="en-GB" sz="2200" b="1" dirty="0" smtClean="0">
                <a:solidFill>
                  <a:srgbClr val="7D69AF"/>
                </a:solidFill>
                <a:latin typeface="Calibri" panose="020F0502020204030204" pitchFamily="34" charset="0"/>
              </a:rPr>
              <a:t>Our Office</a:t>
            </a:r>
            <a:r>
              <a:rPr lang="en-GB" sz="2200" b="1" dirty="0">
                <a:solidFill>
                  <a:srgbClr val="7D69AF"/>
                </a:solidFill>
                <a:latin typeface="Calibri" panose="020F0502020204030204" pitchFamily="34" charset="0"/>
              </a:rPr>
              <a:t>:</a:t>
            </a:r>
          </a:p>
          <a:p>
            <a:pPr marL="623888" indent="-363538" defTabSz="812800">
              <a:spcBef>
                <a:spcPts val="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Wakefield - Bull Ring House, Northgate, </a:t>
            </a:r>
            <a:r>
              <a:rPr lang="en-GB" sz="2200" dirty="0" smtClean="0">
                <a:solidFill>
                  <a:srgbClr val="7D69AF"/>
                </a:solidFill>
                <a:latin typeface="Calibri" panose="020F0502020204030204" pitchFamily="34" charset="0"/>
              </a:rPr>
              <a:t>Wakefield WF1 </a:t>
            </a:r>
            <a:r>
              <a:rPr lang="en-GB" sz="2200" dirty="0">
                <a:solidFill>
                  <a:srgbClr val="7D69AF"/>
                </a:solidFill>
                <a:latin typeface="Calibri" panose="020F0502020204030204" pitchFamily="34" charset="0"/>
              </a:rPr>
              <a:t>3BJ</a:t>
            </a:r>
          </a:p>
          <a:p>
            <a:pPr marL="623888" indent="-363538" defTabSz="812800">
              <a:spcBef>
                <a:spcPts val="0"/>
              </a:spcBef>
              <a:buClr>
                <a:srgbClr val="7D69AF"/>
              </a:buClr>
              <a:buFont typeface="Arial" panose="020B0604020202020204" pitchFamily="34" charset="0"/>
              <a:buChar char="•"/>
            </a:pPr>
            <a:endParaRPr lang="en-GB" sz="800" dirty="0">
              <a:solidFill>
                <a:srgbClr val="7D69AF"/>
              </a:solidFill>
              <a:latin typeface="Calibri" panose="020F0502020204030204" pitchFamily="34" charset="0"/>
            </a:endParaRPr>
          </a:p>
          <a:p>
            <a:pPr marL="260350" defTabSz="812800">
              <a:spcBef>
                <a:spcPts val="600"/>
              </a:spcBef>
              <a:buClr>
                <a:srgbClr val="7D69AF"/>
              </a:buClr>
            </a:pPr>
            <a:r>
              <a:rPr lang="en-GB" sz="2200" b="1" dirty="0">
                <a:solidFill>
                  <a:srgbClr val="7D69AF"/>
                </a:solidFill>
                <a:latin typeface="Calibri" panose="020F0502020204030204" pitchFamily="34" charset="0"/>
              </a:rPr>
              <a:t>Initial Accommodation Sites:</a:t>
            </a:r>
          </a:p>
          <a:p>
            <a:pPr marL="623888" indent="-363538" defTabSz="812800">
              <a:spcBef>
                <a:spcPts val="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Wakefield</a:t>
            </a:r>
          </a:p>
          <a:p>
            <a:pPr marL="623888" indent="-363538" defTabSz="812800">
              <a:spcBef>
                <a:spcPts val="0"/>
              </a:spcBef>
              <a:buClr>
                <a:srgbClr val="7D69AF"/>
              </a:buClr>
              <a:buFont typeface="Arial" panose="020B0604020202020204" pitchFamily="34" charset="0"/>
              <a:buChar char="•"/>
            </a:pPr>
            <a:endParaRPr lang="en-GB" sz="800" dirty="0">
              <a:solidFill>
                <a:srgbClr val="7D69AF"/>
              </a:solidFill>
              <a:latin typeface="Calibri" panose="020F0502020204030204" pitchFamily="34" charset="0"/>
            </a:endParaRPr>
          </a:p>
          <a:p>
            <a:pPr marL="260350" defTabSz="812800">
              <a:spcBef>
                <a:spcPts val="600"/>
              </a:spcBef>
              <a:buClr>
                <a:srgbClr val="7D69AF"/>
              </a:buClr>
            </a:pPr>
            <a:r>
              <a:rPr lang="en-GB" sz="2200" b="1" dirty="0">
                <a:solidFill>
                  <a:srgbClr val="7D69AF"/>
                </a:solidFill>
                <a:latin typeface="Calibri" panose="020F0502020204030204" pitchFamily="34" charset="0"/>
              </a:rPr>
              <a:t>Dispersed Accommodation Areas:</a:t>
            </a:r>
          </a:p>
          <a:p>
            <a:pPr marL="623888" indent="-363538" defTabSz="812800">
              <a:spcBef>
                <a:spcPts val="0"/>
              </a:spcBef>
              <a:buClr>
                <a:srgbClr val="7D69AF"/>
              </a:buClr>
              <a:buFont typeface="Arial" panose="020B0604020202020204" pitchFamily="34" charset="0"/>
              <a:buChar char="•"/>
            </a:pPr>
            <a:r>
              <a:rPr lang="en-GB" sz="2200" dirty="0" smtClean="0">
                <a:solidFill>
                  <a:srgbClr val="7D69AF"/>
                </a:solidFill>
                <a:latin typeface="Calibri" panose="020F0502020204030204" pitchFamily="34" charset="0"/>
              </a:rPr>
              <a:t>Middlesbrough			Bradford</a:t>
            </a:r>
            <a:endParaRPr lang="en-GB" sz="2200" dirty="0">
              <a:solidFill>
                <a:srgbClr val="7D69AF"/>
              </a:solidFill>
              <a:latin typeface="Calibri" panose="020F0502020204030204" pitchFamily="34" charset="0"/>
            </a:endParaRPr>
          </a:p>
          <a:p>
            <a:pPr marL="623888" indent="-363538" defTabSz="812800">
              <a:spcBef>
                <a:spcPts val="0"/>
              </a:spcBef>
              <a:buClr>
                <a:srgbClr val="7D69AF"/>
              </a:buClr>
              <a:buFont typeface="Arial" panose="020B0604020202020204" pitchFamily="34" charset="0"/>
              <a:buChar char="•"/>
            </a:pPr>
            <a:r>
              <a:rPr lang="en-GB" sz="2200" dirty="0" smtClean="0">
                <a:solidFill>
                  <a:srgbClr val="7D69AF"/>
                </a:solidFill>
                <a:latin typeface="Calibri" panose="020F0502020204030204" pitchFamily="34" charset="0"/>
              </a:rPr>
              <a:t>Stockton-On-Tees		Leeds</a:t>
            </a:r>
            <a:endParaRPr lang="en-GB" sz="2200" dirty="0">
              <a:solidFill>
                <a:srgbClr val="7D69AF"/>
              </a:solidFill>
              <a:latin typeface="Calibri" panose="020F0502020204030204" pitchFamily="34" charset="0"/>
            </a:endParaRPr>
          </a:p>
          <a:p>
            <a:pPr marL="623888" indent="-363538" defTabSz="812800">
              <a:spcBef>
                <a:spcPts val="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Newcastle upon </a:t>
            </a:r>
            <a:r>
              <a:rPr lang="en-GB" sz="2200" dirty="0" smtClean="0">
                <a:solidFill>
                  <a:srgbClr val="7D69AF"/>
                </a:solidFill>
                <a:latin typeface="Calibri" panose="020F0502020204030204" pitchFamily="34" charset="0"/>
              </a:rPr>
              <a:t>Tyne		Kirklees</a:t>
            </a:r>
            <a:endParaRPr lang="en-GB" sz="2200" dirty="0">
              <a:solidFill>
                <a:srgbClr val="7D69AF"/>
              </a:solidFill>
              <a:latin typeface="Calibri" panose="020F0502020204030204" pitchFamily="34" charset="0"/>
            </a:endParaRPr>
          </a:p>
          <a:p>
            <a:pPr marL="623888" indent="-363538" defTabSz="812800">
              <a:spcBef>
                <a:spcPts val="0"/>
              </a:spcBef>
              <a:buClr>
                <a:srgbClr val="7D69AF"/>
              </a:buClr>
              <a:buFont typeface="Arial" panose="020B0604020202020204" pitchFamily="34" charset="0"/>
              <a:buChar char="•"/>
            </a:pPr>
            <a:r>
              <a:rPr lang="en-GB" sz="2200" dirty="0" smtClean="0">
                <a:solidFill>
                  <a:srgbClr val="7D69AF"/>
                </a:solidFill>
                <a:latin typeface="Calibri" panose="020F0502020204030204" pitchFamily="34" charset="0"/>
              </a:rPr>
              <a:t>Gateshead			Sheffield</a:t>
            </a:r>
            <a:endParaRPr lang="en-GB" sz="2200" dirty="0">
              <a:solidFill>
                <a:srgbClr val="7D69AF"/>
              </a:solidFill>
              <a:latin typeface="Calibri" panose="020F0502020204030204" pitchFamily="34" charset="0"/>
            </a:endParaRPr>
          </a:p>
        </p:txBody>
      </p:sp>
      <p:sp>
        <p:nvSpPr>
          <p:cNvPr id="10" name="AutoShape 24"/>
          <p:cNvSpPr>
            <a:spLocks noChangeArrowheads="1"/>
          </p:cNvSpPr>
          <p:nvPr/>
        </p:nvSpPr>
        <p:spPr bwMode="auto">
          <a:xfrm>
            <a:off x="0" y="253985"/>
            <a:ext cx="10440988" cy="862042"/>
          </a:xfrm>
          <a:prstGeom prst="roundRect">
            <a:avLst>
              <a:gd name="adj" fmla="val 0"/>
            </a:avLst>
          </a:prstGeom>
          <a:solidFill>
            <a:srgbClr val="7D69AF"/>
          </a:solidFill>
          <a:ln>
            <a:noFill/>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dirty="0" smtClean="0">
                <a:solidFill>
                  <a:schemeClr val="bg1"/>
                </a:solidFill>
                <a:latin typeface="Calibri" panose="020F0502020204030204" pitchFamily="34" charset="0"/>
              </a:rPr>
              <a:t>Geography - Yorkshire and </a:t>
            </a:r>
            <a:r>
              <a:rPr lang="en-GB" dirty="0">
                <a:solidFill>
                  <a:schemeClr val="bg1"/>
                </a:solidFill>
                <a:latin typeface="Calibri" panose="020F0502020204030204" pitchFamily="34" charset="0"/>
              </a:rPr>
              <a:t>the North </a:t>
            </a:r>
            <a:r>
              <a:rPr lang="en-GB" dirty="0" smtClean="0">
                <a:solidFill>
                  <a:schemeClr val="bg1"/>
                </a:solidFill>
                <a:latin typeface="Calibri" panose="020F0502020204030204" pitchFamily="34" charset="0"/>
              </a:rPr>
              <a:t>East</a:t>
            </a:r>
            <a:endParaRPr lang="en-US" altLang="en-US" dirty="0">
              <a:solidFill>
                <a:schemeClr val="bg1"/>
              </a:solidFill>
              <a:latin typeface="Calibri" panose="020F0502020204030204" pitchFamily="34" charset="0"/>
            </a:endParaRPr>
          </a:p>
        </p:txBody>
      </p:sp>
      <p:grpSp>
        <p:nvGrpSpPr>
          <p:cNvPr id="11" name="Group 10"/>
          <p:cNvGrpSpPr/>
          <p:nvPr/>
        </p:nvGrpSpPr>
        <p:grpSpPr>
          <a:xfrm>
            <a:off x="196334" y="158467"/>
            <a:ext cx="1224252" cy="1185280"/>
            <a:chOff x="611982" y="340952"/>
            <a:chExt cx="1944216" cy="1882325"/>
          </a:xfrm>
        </p:grpSpPr>
        <p:sp>
          <p:nvSpPr>
            <p:cNvPr id="12" name="Oval 11"/>
            <p:cNvSpPr/>
            <p:nvPr/>
          </p:nvSpPr>
          <p:spPr>
            <a:xfrm>
              <a:off x="611982" y="340952"/>
              <a:ext cx="1944216" cy="1882325"/>
            </a:xfrm>
            <a:prstGeom prst="ellipse">
              <a:avLst/>
            </a:prstGeom>
            <a:solidFill>
              <a:srgbClr val="00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Calibri" panose="020F050202020403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06" y="916617"/>
              <a:ext cx="1607925" cy="769008"/>
            </a:xfrm>
            <a:prstGeom prst="rect">
              <a:avLst/>
            </a:prstGeom>
          </p:spPr>
        </p:pic>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5570" y="98582"/>
            <a:ext cx="1270196" cy="1270196"/>
          </a:xfrm>
          <a:prstGeom prst="rect">
            <a:avLst/>
          </a:prstGeom>
        </p:spPr>
      </p:pic>
      <p:pic>
        <p:nvPicPr>
          <p:cNvPr id="9222" name="Picture 6" descr="https://png2.kisspng.com/sh/38fba1290a9f811cc33478dab7b5e13f/L0KzQYm3VMA4N5RufZH0aYP2gLBuTfVvb51mhtY2Y3BwgMb7hgIucZR0huU2bXHzPcb1igRmbF5wgdDwZHBwPYbog8g5OJQ6TaU9NXO0PoWCUMI0QWI7Sac7M0C7SYe3VcM1OWIziNDw/kisspng-england-computer-icons-map-united-kingdom-5ac880c55345c1.49023916152308960534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654" y="1271429"/>
            <a:ext cx="3672408" cy="444220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8604870" y="2232447"/>
            <a:ext cx="1152128" cy="1080120"/>
          </a:xfrm>
          <a:prstGeom prst="ellipse">
            <a:avLst/>
          </a:prstGeom>
          <a:noFill/>
          <a:ln w="53975">
            <a:solidFill>
              <a:srgbClr val="A42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3904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635750"/>
            <a:ext cx="10440988" cy="2552970"/>
          </a:xfrm>
          <a:prstGeom prst="rect">
            <a:avLst/>
          </a:prstGeom>
          <a:solidFill>
            <a:srgbClr val="E2E2E2"/>
          </a:solidFill>
        </p:spPr>
        <p:txBody>
          <a:bodyPr wrap="square" lIns="144000" tIns="144000" rIns="144000" bIns="144000">
            <a:spAutoFit/>
          </a:bodyPr>
          <a:lstStyle/>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Tool developed by us, in order to effectively signpost Service Users to local provisions e.g. Essential Skills</a:t>
            </a:r>
          </a:p>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All Advisers have access </a:t>
            </a:r>
          </a:p>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Hosted on external website</a:t>
            </a:r>
          </a:p>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Useful in smoothing transition between Move-on-Support and what comes next, </a:t>
            </a:r>
            <a:br>
              <a:rPr lang="en-GB" sz="2200" dirty="0">
                <a:solidFill>
                  <a:srgbClr val="7D69AF"/>
                </a:solidFill>
                <a:latin typeface="Calibri" panose="020F0502020204030204" pitchFamily="34" charset="0"/>
              </a:rPr>
            </a:br>
            <a:r>
              <a:rPr lang="en-GB" sz="2200" dirty="0">
                <a:solidFill>
                  <a:srgbClr val="7D69AF"/>
                </a:solidFill>
                <a:latin typeface="Calibri" panose="020F0502020204030204" pitchFamily="34" charset="0"/>
              </a:rPr>
              <a:t>to allow Asylum Seekers the best start to life in the UK </a:t>
            </a:r>
          </a:p>
        </p:txBody>
      </p:sp>
      <p:sp>
        <p:nvSpPr>
          <p:cNvPr id="10" name="AutoShape 24"/>
          <p:cNvSpPr>
            <a:spLocks noChangeArrowheads="1"/>
          </p:cNvSpPr>
          <p:nvPr/>
        </p:nvSpPr>
        <p:spPr bwMode="auto">
          <a:xfrm>
            <a:off x="0" y="253985"/>
            <a:ext cx="10440988" cy="862042"/>
          </a:xfrm>
          <a:prstGeom prst="roundRect">
            <a:avLst>
              <a:gd name="adj" fmla="val 0"/>
            </a:avLst>
          </a:prstGeom>
          <a:solidFill>
            <a:srgbClr val="7D69AF"/>
          </a:solidFill>
          <a:ln>
            <a:noFill/>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dirty="0">
                <a:solidFill>
                  <a:schemeClr val="bg1"/>
                </a:solidFill>
                <a:latin typeface="Calibri" panose="020F0502020204030204" pitchFamily="34" charset="0"/>
              </a:rPr>
              <a:t>Route Planner Tool</a:t>
            </a:r>
            <a:endParaRPr lang="en-US" altLang="en-US" dirty="0">
              <a:solidFill>
                <a:schemeClr val="bg1"/>
              </a:solidFill>
              <a:latin typeface="Calibri" panose="020F0502020204030204" pitchFamily="34" charset="0"/>
            </a:endParaRPr>
          </a:p>
        </p:txBody>
      </p:sp>
      <p:grpSp>
        <p:nvGrpSpPr>
          <p:cNvPr id="11" name="Group 10"/>
          <p:cNvGrpSpPr/>
          <p:nvPr/>
        </p:nvGrpSpPr>
        <p:grpSpPr>
          <a:xfrm>
            <a:off x="196334" y="158467"/>
            <a:ext cx="1224252" cy="1185280"/>
            <a:chOff x="611982" y="340952"/>
            <a:chExt cx="1944216" cy="1882325"/>
          </a:xfrm>
        </p:grpSpPr>
        <p:sp>
          <p:nvSpPr>
            <p:cNvPr id="12" name="Oval 11"/>
            <p:cNvSpPr/>
            <p:nvPr/>
          </p:nvSpPr>
          <p:spPr>
            <a:xfrm>
              <a:off x="611982" y="340952"/>
              <a:ext cx="1944216" cy="1882325"/>
            </a:xfrm>
            <a:prstGeom prst="ellipse">
              <a:avLst/>
            </a:prstGeom>
            <a:solidFill>
              <a:srgbClr val="00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Calibri" panose="020F050202020403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06" y="916617"/>
              <a:ext cx="1607925" cy="769008"/>
            </a:xfrm>
            <a:prstGeom prst="rect">
              <a:avLst/>
            </a:prstGeom>
          </p:spPr>
        </p:pic>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5570" y="98582"/>
            <a:ext cx="1270196" cy="1270196"/>
          </a:xfrm>
          <a:prstGeom prst="rect">
            <a:avLst/>
          </a:prstGeom>
        </p:spPr>
      </p:pic>
      <p:grpSp>
        <p:nvGrpSpPr>
          <p:cNvPr id="4" name="Group 3"/>
          <p:cNvGrpSpPr/>
          <p:nvPr/>
        </p:nvGrpSpPr>
        <p:grpSpPr>
          <a:xfrm>
            <a:off x="7131070" y="3840981"/>
            <a:ext cx="3429000" cy="1847850"/>
            <a:chOff x="7131070" y="3784518"/>
            <a:chExt cx="3429000" cy="1847850"/>
          </a:xfrm>
        </p:grpSpPr>
        <p:sp>
          <p:nvSpPr>
            <p:cNvPr id="3" name="Rectangle 2"/>
            <p:cNvSpPr/>
            <p:nvPr/>
          </p:nvSpPr>
          <p:spPr>
            <a:xfrm>
              <a:off x="7452742" y="3888631"/>
              <a:ext cx="1944216"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1070" y="3784518"/>
              <a:ext cx="3429000" cy="1847850"/>
            </a:xfrm>
            <a:prstGeom prst="rect">
              <a:avLst/>
            </a:prstGeom>
          </p:spPr>
        </p:pic>
      </p:grpSp>
    </p:spTree>
    <p:extLst>
      <p:ext uri="{BB962C8B-B14F-4D97-AF65-F5344CB8AC3E}">
        <p14:creationId xmlns:p14="http://schemas.microsoft.com/office/powerpoint/2010/main" val="423743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15"/>
          <p:cNvSpPr>
            <a:spLocks noChangeArrowheads="1"/>
          </p:cNvSpPr>
          <p:nvPr/>
        </p:nvSpPr>
        <p:spPr bwMode="auto">
          <a:xfrm>
            <a:off x="539750" y="3889375"/>
            <a:ext cx="863600" cy="142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dirty="0">
              <a:latin typeface="BPreplay" panose="02000503000000020004" pitchFamily="50" charset="0"/>
            </a:endParaRPr>
          </a:p>
        </p:txBody>
      </p:sp>
      <p:pic>
        <p:nvPicPr>
          <p:cNvPr id="8214" name="Picture 22" descr="http://reedinpartnership.co.uk/media/148025/cyan-reed-thin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5643" y="7580956"/>
            <a:ext cx="1485900" cy="904876"/>
          </a:xfrm>
          <a:prstGeom prst="rect">
            <a:avLst/>
          </a:prstGeom>
          <a:noFill/>
          <a:extLst>
            <a:ext uri="{909E8E84-426E-40DD-AFC4-6F175D3DCCD1}">
              <a14:hiddenFill xmlns:a14="http://schemas.microsoft.com/office/drawing/2010/main">
                <a:solidFill>
                  <a:srgbClr val="FFFFFF"/>
                </a:solidFill>
              </a14:hiddenFill>
            </a:ext>
          </a:extLst>
        </p:spPr>
      </p:pic>
      <p:pic>
        <p:nvPicPr>
          <p:cNvPr id="8216" name="Picture 24" descr="http://reedinpartnership.co.uk/media/195364/connecting-communities-logo-(colour)%20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3541" y="1764534"/>
            <a:ext cx="3427484" cy="13182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a:stretch>
            <a:fillRect/>
          </a:stretch>
        </p:blipFill>
        <p:spPr>
          <a:xfrm>
            <a:off x="606102" y="3834785"/>
            <a:ext cx="2667356" cy="1641450"/>
          </a:xfrm>
          <a:prstGeom prst="rect">
            <a:avLst/>
          </a:prstGeom>
        </p:spPr>
      </p:pic>
      <p:pic>
        <p:nvPicPr>
          <p:cNvPr id="15" name="Picture 14"/>
          <p:cNvPicPr>
            <a:picLocks noChangeAspect="1"/>
          </p:cNvPicPr>
          <p:nvPr/>
        </p:nvPicPr>
        <p:blipFill>
          <a:blip r:embed="rId6"/>
          <a:stretch>
            <a:fillRect/>
          </a:stretch>
        </p:blipFill>
        <p:spPr>
          <a:xfrm>
            <a:off x="3647556" y="1977294"/>
            <a:ext cx="2725066" cy="702505"/>
          </a:xfrm>
          <a:prstGeom prst="rect">
            <a:avLst/>
          </a:prstGeom>
        </p:spPr>
      </p:pic>
      <p:pic>
        <p:nvPicPr>
          <p:cNvPr id="16" name="Picture 15"/>
          <p:cNvPicPr>
            <a:picLocks noChangeAspect="1"/>
          </p:cNvPicPr>
          <p:nvPr/>
        </p:nvPicPr>
        <p:blipFill>
          <a:blip r:embed="rId7"/>
          <a:stretch>
            <a:fillRect/>
          </a:stretch>
        </p:blipFill>
        <p:spPr>
          <a:xfrm>
            <a:off x="3582099" y="4248671"/>
            <a:ext cx="2790523" cy="845528"/>
          </a:xfrm>
          <a:prstGeom prst="rect">
            <a:avLst/>
          </a:prstGeom>
        </p:spPr>
      </p:pic>
      <p:pic>
        <p:nvPicPr>
          <p:cNvPr id="17" name="Picture 16"/>
          <p:cNvPicPr>
            <a:picLocks noChangeAspect="1"/>
          </p:cNvPicPr>
          <p:nvPr/>
        </p:nvPicPr>
        <p:blipFill>
          <a:blip r:embed="rId8"/>
          <a:stretch>
            <a:fillRect/>
          </a:stretch>
        </p:blipFill>
        <p:spPr>
          <a:xfrm>
            <a:off x="7020694" y="4248671"/>
            <a:ext cx="3390331" cy="813679"/>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750" y="1583259"/>
            <a:ext cx="2733708" cy="1444041"/>
          </a:xfrm>
          <a:prstGeom prst="rect">
            <a:avLst/>
          </a:prstGeom>
        </p:spPr>
      </p:pic>
      <p:sp>
        <p:nvSpPr>
          <p:cNvPr id="19" name="AutoShape 24"/>
          <p:cNvSpPr>
            <a:spLocks noChangeArrowheads="1"/>
          </p:cNvSpPr>
          <p:nvPr/>
        </p:nvSpPr>
        <p:spPr bwMode="auto">
          <a:xfrm>
            <a:off x="0" y="253985"/>
            <a:ext cx="10440988" cy="862042"/>
          </a:xfrm>
          <a:prstGeom prst="roundRect">
            <a:avLst>
              <a:gd name="adj" fmla="val 0"/>
            </a:avLst>
          </a:prstGeom>
          <a:solidFill>
            <a:srgbClr val="7D69AF"/>
          </a:solidFill>
          <a:ln>
            <a:noFill/>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dirty="0">
                <a:solidFill>
                  <a:schemeClr val="bg1"/>
                </a:solidFill>
                <a:latin typeface="Calibri" panose="020F0502020204030204" pitchFamily="34" charset="0"/>
              </a:rPr>
              <a:t>Employment Support</a:t>
            </a:r>
            <a:endParaRPr lang="en-US" altLang="en-US" dirty="0">
              <a:solidFill>
                <a:schemeClr val="bg1"/>
              </a:solidFill>
              <a:latin typeface="Calibri" panose="020F0502020204030204" pitchFamily="34" charset="0"/>
            </a:endParaRPr>
          </a:p>
        </p:txBody>
      </p:sp>
      <p:grpSp>
        <p:nvGrpSpPr>
          <p:cNvPr id="20" name="Group 19"/>
          <p:cNvGrpSpPr/>
          <p:nvPr/>
        </p:nvGrpSpPr>
        <p:grpSpPr>
          <a:xfrm>
            <a:off x="196334" y="158467"/>
            <a:ext cx="1224252" cy="1185280"/>
            <a:chOff x="611982" y="340952"/>
            <a:chExt cx="1944216" cy="1882325"/>
          </a:xfrm>
        </p:grpSpPr>
        <p:sp>
          <p:nvSpPr>
            <p:cNvPr id="21" name="Oval 20"/>
            <p:cNvSpPr/>
            <p:nvPr/>
          </p:nvSpPr>
          <p:spPr>
            <a:xfrm>
              <a:off x="611982" y="340952"/>
              <a:ext cx="1944216" cy="1882325"/>
            </a:xfrm>
            <a:prstGeom prst="ellipse">
              <a:avLst/>
            </a:prstGeom>
            <a:solidFill>
              <a:srgbClr val="00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Calibri" panose="020F0502020204030204" pitchFamily="34" charset="0"/>
              </a:endParaRPr>
            </a:p>
          </p:txBody>
        </p:sp>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8006" y="916617"/>
              <a:ext cx="1607925" cy="769008"/>
            </a:xfrm>
            <a:prstGeom prst="rect">
              <a:avLst/>
            </a:prstGeom>
          </p:spPr>
        </p:pic>
      </p:grpSp>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45570" y="98582"/>
            <a:ext cx="1270196" cy="1270196"/>
          </a:xfrm>
          <a:prstGeom prst="rect">
            <a:avLst/>
          </a:prstGeom>
        </p:spPr>
      </p:pic>
    </p:spTree>
    <p:extLst>
      <p:ext uri="{BB962C8B-B14F-4D97-AF65-F5344CB8AC3E}">
        <p14:creationId xmlns:p14="http://schemas.microsoft.com/office/powerpoint/2010/main" val="2076399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15"/>
          <p:cNvSpPr>
            <a:spLocks noChangeArrowheads="1"/>
          </p:cNvSpPr>
          <p:nvPr/>
        </p:nvSpPr>
        <p:spPr bwMode="auto">
          <a:xfrm>
            <a:off x="539750" y="3889375"/>
            <a:ext cx="863600" cy="142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dirty="0">
              <a:latin typeface="BPreplay" panose="02000503000000020004" pitchFamily="50" charset="0"/>
            </a:endParaRPr>
          </a:p>
        </p:txBody>
      </p:sp>
      <p:pic>
        <p:nvPicPr>
          <p:cNvPr id="4098" name="Picture 2" descr="IMG_20181010_1459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50" y="1455973"/>
            <a:ext cx="6408712" cy="3218622"/>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4"/>
          <p:cNvSpPr>
            <a:spLocks noChangeArrowheads="1"/>
          </p:cNvSpPr>
          <p:nvPr/>
        </p:nvSpPr>
        <p:spPr bwMode="auto">
          <a:xfrm>
            <a:off x="0" y="253985"/>
            <a:ext cx="10440988" cy="862042"/>
          </a:xfrm>
          <a:prstGeom prst="roundRect">
            <a:avLst>
              <a:gd name="adj" fmla="val 0"/>
            </a:avLst>
          </a:prstGeom>
          <a:solidFill>
            <a:srgbClr val="7D69AF"/>
          </a:solidFill>
          <a:ln>
            <a:noFill/>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dirty="0">
                <a:solidFill>
                  <a:schemeClr val="bg1"/>
                </a:solidFill>
                <a:latin typeface="Calibri" panose="020F0502020204030204" pitchFamily="34" charset="0"/>
              </a:rPr>
              <a:t>Employment Support</a:t>
            </a:r>
            <a:endParaRPr lang="en-US" altLang="en-US" dirty="0">
              <a:solidFill>
                <a:schemeClr val="bg1"/>
              </a:solidFill>
              <a:latin typeface="Calibri" panose="020F0502020204030204" pitchFamily="34" charset="0"/>
            </a:endParaRPr>
          </a:p>
        </p:txBody>
      </p:sp>
      <p:grpSp>
        <p:nvGrpSpPr>
          <p:cNvPr id="14" name="Group 13"/>
          <p:cNvGrpSpPr/>
          <p:nvPr/>
        </p:nvGrpSpPr>
        <p:grpSpPr>
          <a:xfrm>
            <a:off x="196334" y="158467"/>
            <a:ext cx="1224252" cy="1185280"/>
            <a:chOff x="611982" y="340952"/>
            <a:chExt cx="1944216" cy="1882325"/>
          </a:xfrm>
        </p:grpSpPr>
        <p:sp>
          <p:nvSpPr>
            <p:cNvPr id="15" name="Oval 14"/>
            <p:cNvSpPr/>
            <p:nvPr/>
          </p:nvSpPr>
          <p:spPr>
            <a:xfrm>
              <a:off x="611982" y="340952"/>
              <a:ext cx="1944216" cy="1882325"/>
            </a:xfrm>
            <a:prstGeom prst="ellipse">
              <a:avLst/>
            </a:prstGeom>
            <a:solidFill>
              <a:srgbClr val="00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Calibri" panose="020F0502020204030204" pitchFamily="34"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006" y="916617"/>
              <a:ext cx="1607925" cy="769008"/>
            </a:xfrm>
            <a:prstGeom prst="rect">
              <a:avLst/>
            </a:prstGeom>
          </p:spPr>
        </p:pic>
      </p:gr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5570" y="98582"/>
            <a:ext cx="1270196" cy="1270196"/>
          </a:xfrm>
          <a:prstGeom prst="rect">
            <a:avLst/>
          </a:prstGeom>
        </p:spPr>
      </p:pic>
      <p:sp>
        <p:nvSpPr>
          <p:cNvPr id="18" name="Rectangle 17"/>
          <p:cNvSpPr/>
          <p:nvPr/>
        </p:nvSpPr>
        <p:spPr>
          <a:xfrm>
            <a:off x="6876678" y="1455973"/>
            <a:ext cx="3564310" cy="1983584"/>
          </a:xfrm>
          <a:prstGeom prst="rect">
            <a:avLst/>
          </a:prstGeom>
          <a:solidFill>
            <a:srgbClr val="E2E2E2"/>
          </a:solidFill>
        </p:spPr>
        <p:txBody>
          <a:bodyPr wrap="square" lIns="144000" tIns="144000" rIns="144000" bIns="144000" anchor="ctr" anchorCtr="0">
            <a:spAutoFit/>
          </a:bodyPr>
          <a:lstStyle/>
          <a:p>
            <a:pPr marL="260350" defTabSz="812800">
              <a:spcBef>
                <a:spcPts val="600"/>
              </a:spcBef>
              <a:buClr>
                <a:srgbClr val="7D69AF"/>
              </a:buClr>
            </a:pPr>
            <a:r>
              <a:rPr lang="en-GB" sz="2200" dirty="0">
                <a:solidFill>
                  <a:srgbClr val="7D69AF"/>
                </a:solidFill>
                <a:latin typeface="Calibri" panose="020F0502020204030204" pitchFamily="34" charset="0"/>
              </a:rPr>
              <a:t>Our Work Routes team supported Mohammed, </a:t>
            </a:r>
            <a:r>
              <a:rPr lang="en-GB" sz="2200" dirty="0" err="1">
                <a:solidFill>
                  <a:srgbClr val="7D69AF"/>
                </a:solidFill>
                <a:latin typeface="Calibri" panose="020F0502020204030204" pitchFamily="34" charset="0"/>
              </a:rPr>
              <a:t>Mostapha</a:t>
            </a:r>
            <a:r>
              <a:rPr lang="en-GB" sz="2200" dirty="0">
                <a:solidFill>
                  <a:srgbClr val="7D69AF"/>
                </a:solidFill>
                <a:latin typeface="Calibri" panose="020F0502020204030204" pitchFamily="34" charset="0"/>
              </a:rPr>
              <a:t>, Khaled and </a:t>
            </a:r>
            <a:r>
              <a:rPr lang="en-GB" sz="2200" dirty="0" err="1">
                <a:solidFill>
                  <a:srgbClr val="7D69AF"/>
                </a:solidFill>
                <a:latin typeface="Calibri" panose="020F0502020204030204" pitchFamily="34" charset="0"/>
              </a:rPr>
              <a:t>Ghayath</a:t>
            </a:r>
            <a:r>
              <a:rPr lang="en-GB" sz="2200" dirty="0">
                <a:solidFill>
                  <a:srgbClr val="7D69AF"/>
                </a:solidFill>
                <a:latin typeface="Calibri" panose="020F0502020204030204" pitchFamily="34" charset="0"/>
              </a:rPr>
              <a:t>, who fled from Syria, into employment</a:t>
            </a:r>
          </a:p>
        </p:txBody>
      </p:sp>
    </p:spTree>
    <p:extLst>
      <p:ext uri="{BB962C8B-B14F-4D97-AF65-F5344CB8AC3E}">
        <p14:creationId xmlns:p14="http://schemas.microsoft.com/office/powerpoint/2010/main" val="3769725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15"/>
          <p:cNvSpPr>
            <a:spLocks noChangeArrowheads="1"/>
          </p:cNvSpPr>
          <p:nvPr/>
        </p:nvSpPr>
        <p:spPr bwMode="auto">
          <a:xfrm>
            <a:off x="539750" y="3889375"/>
            <a:ext cx="863600" cy="142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dirty="0">
              <a:latin typeface="BPreplay" panose="02000503000000020004" pitchFamily="50" charset="0"/>
            </a:endParaRPr>
          </a:p>
        </p:txBody>
      </p:sp>
      <p:sp>
        <p:nvSpPr>
          <p:cNvPr id="8" name="AutoShape 24"/>
          <p:cNvSpPr>
            <a:spLocks noChangeArrowheads="1"/>
          </p:cNvSpPr>
          <p:nvPr/>
        </p:nvSpPr>
        <p:spPr bwMode="auto">
          <a:xfrm>
            <a:off x="0" y="253985"/>
            <a:ext cx="10440988" cy="862042"/>
          </a:xfrm>
          <a:prstGeom prst="roundRect">
            <a:avLst>
              <a:gd name="adj" fmla="val 0"/>
            </a:avLst>
          </a:prstGeom>
          <a:solidFill>
            <a:srgbClr val="7D69AF"/>
          </a:solidFill>
          <a:ln>
            <a:noFill/>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dirty="0">
                <a:solidFill>
                  <a:schemeClr val="bg1"/>
                </a:solidFill>
                <a:latin typeface="Calibri" panose="020F0502020204030204" pitchFamily="34" charset="0"/>
              </a:rPr>
              <a:t>Working With Housing Associations</a:t>
            </a:r>
            <a:endParaRPr lang="en-US" altLang="en-US" dirty="0">
              <a:solidFill>
                <a:schemeClr val="bg1"/>
              </a:solidFill>
              <a:latin typeface="Calibri" panose="020F0502020204030204" pitchFamily="34" charset="0"/>
            </a:endParaRPr>
          </a:p>
        </p:txBody>
      </p:sp>
      <p:grpSp>
        <p:nvGrpSpPr>
          <p:cNvPr id="9" name="Group 8"/>
          <p:cNvGrpSpPr/>
          <p:nvPr/>
        </p:nvGrpSpPr>
        <p:grpSpPr>
          <a:xfrm>
            <a:off x="196334" y="158467"/>
            <a:ext cx="1224252" cy="1185280"/>
            <a:chOff x="611982" y="340952"/>
            <a:chExt cx="1944216" cy="1882325"/>
          </a:xfrm>
        </p:grpSpPr>
        <p:sp>
          <p:nvSpPr>
            <p:cNvPr id="10" name="Oval 9"/>
            <p:cNvSpPr/>
            <p:nvPr/>
          </p:nvSpPr>
          <p:spPr>
            <a:xfrm>
              <a:off x="611982" y="340952"/>
              <a:ext cx="1944216" cy="1882325"/>
            </a:xfrm>
            <a:prstGeom prst="ellipse">
              <a:avLst/>
            </a:prstGeom>
            <a:solidFill>
              <a:srgbClr val="00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Calibri" panose="020F050202020403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06" y="916617"/>
              <a:ext cx="1607925" cy="769008"/>
            </a:xfrm>
            <a:prstGeom prst="rect">
              <a:avLst/>
            </a:prstGeom>
          </p:spPr>
        </p:pic>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5570" y="98582"/>
            <a:ext cx="1270196" cy="1270196"/>
          </a:xfrm>
          <a:prstGeom prst="rect">
            <a:avLst/>
          </a:prstGeom>
        </p:spPr>
      </p:pic>
      <p:sp>
        <p:nvSpPr>
          <p:cNvPr id="15" name="Rectangle 14"/>
          <p:cNvSpPr/>
          <p:nvPr/>
        </p:nvSpPr>
        <p:spPr>
          <a:xfrm>
            <a:off x="0" y="1635750"/>
            <a:ext cx="10440988" cy="1460363"/>
          </a:xfrm>
          <a:prstGeom prst="rect">
            <a:avLst/>
          </a:prstGeom>
          <a:solidFill>
            <a:srgbClr val="E2E2E2"/>
          </a:solidFill>
        </p:spPr>
        <p:txBody>
          <a:bodyPr wrap="square" lIns="144000" tIns="144000" rIns="144000" bIns="144000">
            <a:spAutoFit/>
          </a:bodyPr>
          <a:lstStyle/>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We will signpost for support with permanent accommodation</a:t>
            </a:r>
          </a:p>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Ongoing dialogue and support shared</a:t>
            </a:r>
          </a:p>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Named contact to ensure seamless support</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7523" t="27225" r="1297" b="21658"/>
          <a:stretch/>
        </p:blipFill>
        <p:spPr>
          <a:xfrm>
            <a:off x="3636318" y="3248563"/>
            <a:ext cx="6804670" cy="2543189"/>
          </a:xfrm>
          <a:prstGeom prst="rect">
            <a:avLst/>
          </a:prstGeom>
        </p:spPr>
      </p:pic>
    </p:spTree>
    <p:extLst>
      <p:ext uri="{BB962C8B-B14F-4D97-AF65-F5344CB8AC3E}">
        <p14:creationId xmlns:p14="http://schemas.microsoft.com/office/powerpoint/2010/main" val="1592991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15"/>
          <p:cNvSpPr>
            <a:spLocks noChangeArrowheads="1"/>
          </p:cNvSpPr>
          <p:nvPr/>
        </p:nvSpPr>
        <p:spPr bwMode="auto">
          <a:xfrm>
            <a:off x="539750" y="3889375"/>
            <a:ext cx="863600" cy="142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dirty="0">
              <a:latin typeface="BPreplay" panose="02000503000000020004" pitchFamily="50" charset="0"/>
            </a:endParaRPr>
          </a:p>
        </p:txBody>
      </p:sp>
      <p:sp>
        <p:nvSpPr>
          <p:cNvPr id="8" name="AutoShape 24"/>
          <p:cNvSpPr>
            <a:spLocks noChangeArrowheads="1"/>
          </p:cNvSpPr>
          <p:nvPr/>
        </p:nvSpPr>
        <p:spPr bwMode="auto">
          <a:xfrm>
            <a:off x="0" y="253985"/>
            <a:ext cx="10440988" cy="862042"/>
          </a:xfrm>
          <a:prstGeom prst="roundRect">
            <a:avLst>
              <a:gd name="adj" fmla="val 0"/>
            </a:avLst>
          </a:prstGeom>
          <a:solidFill>
            <a:srgbClr val="7D69AF"/>
          </a:solidFill>
          <a:ln>
            <a:noFill/>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dirty="0">
                <a:solidFill>
                  <a:schemeClr val="bg1"/>
                </a:solidFill>
                <a:latin typeface="Calibri" panose="020F0502020204030204" pitchFamily="34" charset="0"/>
              </a:rPr>
              <a:t>Your Local Contacts</a:t>
            </a:r>
            <a:endParaRPr lang="en-US" altLang="en-US" dirty="0">
              <a:solidFill>
                <a:schemeClr val="bg1"/>
              </a:solidFill>
              <a:latin typeface="Calibri" panose="020F0502020204030204" pitchFamily="34" charset="0"/>
            </a:endParaRPr>
          </a:p>
        </p:txBody>
      </p:sp>
      <p:grpSp>
        <p:nvGrpSpPr>
          <p:cNvPr id="9" name="Group 8"/>
          <p:cNvGrpSpPr/>
          <p:nvPr/>
        </p:nvGrpSpPr>
        <p:grpSpPr>
          <a:xfrm>
            <a:off x="196334" y="158467"/>
            <a:ext cx="1224252" cy="1185280"/>
            <a:chOff x="611982" y="340952"/>
            <a:chExt cx="1944216" cy="1882325"/>
          </a:xfrm>
        </p:grpSpPr>
        <p:sp>
          <p:nvSpPr>
            <p:cNvPr id="10" name="Oval 9"/>
            <p:cNvSpPr/>
            <p:nvPr/>
          </p:nvSpPr>
          <p:spPr>
            <a:xfrm>
              <a:off x="611982" y="340952"/>
              <a:ext cx="1944216" cy="1882325"/>
            </a:xfrm>
            <a:prstGeom prst="ellipse">
              <a:avLst/>
            </a:prstGeom>
            <a:solidFill>
              <a:srgbClr val="00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Calibri" panose="020F050202020403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06" y="916617"/>
              <a:ext cx="1607925" cy="769008"/>
            </a:xfrm>
            <a:prstGeom prst="rect">
              <a:avLst/>
            </a:prstGeom>
          </p:spPr>
        </p:pic>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5570" y="98582"/>
            <a:ext cx="1270196" cy="1270196"/>
          </a:xfrm>
          <a:prstGeom prst="rect">
            <a:avLst/>
          </a:prstGeom>
        </p:spPr>
      </p:pic>
      <p:sp>
        <p:nvSpPr>
          <p:cNvPr id="15" name="Rectangle 14"/>
          <p:cNvSpPr/>
          <p:nvPr/>
        </p:nvSpPr>
        <p:spPr>
          <a:xfrm>
            <a:off x="0" y="1478501"/>
            <a:ext cx="10440988" cy="4307297"/>
          </a:xfrm>
          <a:prstGeom prst="rect">
            <a:avLst/>
          </a:prstGeom>
          <a:solidFill>
            <a:srgbClr val="E2E2E2"/>
          </a:solidFill>
        </p:spPr>
        <p:txBody>
          <a:bodyPr wrap="square" lIns="144000" tIns="144000" rIns="144000" bIns="144000">
            <a:spAutoFit/>
          </a:bodyPr>
          <a:lstStyle/>
          <a:p>
            <a:pPr marL="260350" lvl="0" defTabSz="812800">
              <a:spcBef>
                <a:spcPts val="600"/>
              </a:spcBef>
              <a:buClr>
                <a:srgbClr val="7D69AF"/>
              </a:buClr>
            </a:pPr>
            <a:r>
              <a:rPr lang="en-GB" sz="1400" b="1" dirty="0" smtClean="0">
                <a:solidFill>
                  <a:srgbClr val="7D69AF"/>
                </a:solidFill>
                <a:latin typeface="Calibri" panose="020F0502020204030204" pitchFamily="34" charset="0"/>
              </a:rPr>
              <a:t>Settlement Support Manager</a:t>
            </a:r>
            <a:endParaRPr lang="en-GB" sz="1400" b="1" dirty="0">
              <a:solidFill>
                <a:srgbClr val="7D69AF"/>
              </a:solidFill>
              <a:latin typeface="Calibri" panose="020F0502020204030204" pitchFamily="34" charset="0"/>
            </a:endParaRPr>
          </a:p>
          <a:p>
            <a:pPr marL="260350" lvl="0" defTabSz="812800">
              <a:spcBef>
                <a:spcPts val="600"/>
              </a:spcBef>
              <a:buClr>
                <a:srgbClr val="7D69AF"/>
              </a:buClr>
            </a:pPr>
            <a:r>
              <a:rPr lang="en-GB" sz="1400" dirty="0">
                <a:solidFill>
                  <a:srgbClr val="7D69AF"/>
                </a:solidFill>
                <a:latin typeface="Calibri" panose="020F0502020204030204" pitchFamily="34" charset="0"/>
              </a:rPr>
              <a:t>Name: </a:t>
            </a:r>
            <a:r>
              <a:rPr lang="en-GB" sz="1400" b="1" dirty="0" smtClean="0">
                <a:solidFill>
                  <a:srgbClr val="7D69AF"/>
                </a:solidFill>
                <a:latin typeface="Calibri" panose="020F0502020204030204" pitchFamily="34" charset="0"/>
              </a:rPr>
              <a:t>Nnaemeka Ezechukwu</a:t>
            </a:r>
            <a:endParaRPr lang="en-GB" sz="1400" b="1" dirty="0">
              <a:solidFill>
                <a:srgbClr val="7D69AF"/>
              </a:solidFill>
              <a:latin typeface="Calibri" panose="020F0502020204030204" pitchFamily="34" charset="0"/>
            </a:endParaRPr>
          </a:p>
          <a:p>
            <a:pPr marL="260350" lvl="0" defTabSz="812800">
              <a:spcBef>
                <a:spcPts val="600"/>
              </a:spcBef>
              <a:buClr>
                <a:srgbClr val="7D69AF"/>
              </a:buClr>
            </a:pPr>
            <a:r>
              <a:rPr lang="en-GB" sz="1400" dirty="0">
                <a:solidFill>
                  <a:srgbClr val="7D69AF"/>
                </a:solidFill>
                <a:latin typeface="Calibri" panose="020F0502020204030204" pitchFamily="34" charset="0"/>
              </a:rPr>
              <a:t>Phone: </a:t>
            </a:r>
            <a:r>
              <a:rPr lang="en-GB" sz="1400" b="1" dirty="0" smtClean="0">
                <a:solidFill>
                  <a:srgbClr val="7D69AF"/>
                </a:solidFill>
                <a:latin typeface="Calibri" panose="020F0502020204030204" pitchFamily="34" charset="0"/>
              </a:rPr>
              <a:t>07889 410879</a:t>
            </a:r>
            <a:endParaRPr lang="en-GB" sz="1400" dirty="0">
              <a:solidFill>
                <a:srgbClr val="7D69AF"/>
              </a:solidFill>
              <a:latin typeface="Calibri" panose="020F0502020204030204" pitchFamily="34" charset="0"/>
            </a:endParaRPr>
          </a:p>
          <a:p>
            <a:pPr marL="260350" lvl="0" defTabSz="812800">
              <a:spcBef>
                <a:spcPts val="600"/>
              </a:spcBef>
              <a:buClr>
                <a:srgbClr val="7D69AF"/>
              </a:buClr>
            </a:pPr>
            <a:r>
              <a:rPr lang="en-GB" sz="1400" dirty="0">
                <a:solidFill>
                  <a:srgbClr val="7D69AF"/>
                </a:solidFill>
                <a:latin typeface="Calibri" panose="020F0502020204030204" pitchFamily="34" charset="0"/>
              </a:rPr>
              <a:t>Email: </a:t>
            </a:r>
            <a:r>
              <a:rPr lang="en-GB" sz="1400" b="1" dirty="0" smtClean="0">
                <a:solidFill>
                  <a:srgbClr val="7D69AF"/>
                </a:solidFill>
                <a:latin typeface="Calibri" panose="020F0502020204030204" pitchFamily="34" charset="0"/>
                <a:hlinkClick r:id="rId5"/>
              </a:rPr>
              <a:t>Nnaemeka.Ezechukwu@reed.co.uk</a:t>
            </a:r>
            <a:endParaRPr lang="en-GB" sz="1400" b="1" dirty="0" smtClean="0">
              <a:solidFill>
                <a:srgbClr val="7D69AF"/>
              </a:solidFill>
              <a:latin typeface="Calibri" panose="020F0502020204030204" pitchFamily="34" charset="0"/>
            </a:endParaRPr>
          </a:p>
          <a:p>
            <a:pPr marL="260350" lvl="0" defTabSz="812800">
              <a:spcBef>
                <a:spcPts val="600"/>
              </a:spcBef>
              <a:buClr>
                <a:srgbClr val="7D69AF"/>
              </a:buClr>
            </a:pPr>
            <a:endParaRPr lang="en-GB" sz="1400" b="1" dirty="0">
              <a:solidFill>
                <a:srgbClr val="7D69AF"/>
              </a:solidFill>
              <a:latin typeface="Calibri" panose="020F0502020204030204" pitchFamily="34" charset="0"/>
            </a:endParaRPr>
          </a:p>
          <a:p>
            <a:pPr marL="260350" lvl="0" defTabSz="812800">
              <a:spcBef>
                <a:spcPts val="600"/>
              </a:spcBef>
              <a:buClr>
                <a:srgbClr val="7D69AF"/>
              </a:buClr>
            </a:pPr>
            <a:r>
              <a:rPr lang="en-GB" sz="1400" b="1" dirty="0" smtClean="0">
                <a:solidFill>
                  <a:srgbClr val="7D69AF"/>
                </a:solidFill>
                <a:latin typeface="Calibri" panose="020F0502020204030204" pitchFamily="34" charset="0"/>
              </a:rPr>
              <a:t>Settlement Support Adviser</a:t>
            </a:r>
            <a:endParaRPr lang="en-GB" sz="1400" b="1" dirty="0">
              <a:solidFill>
                <a:srgbClr val="7D69AF"/>
              </a:solidFill>
              <a:latin typeface="Calibri" panose="020F0502020204030204" pitchFamily="34" charset="0"/>
            </a:endParaRPr>
          </a:p>
          <a:p>
            <a:pPr marL="260350" lvl="0" defTabSz="812800">
              <a:spcBef>
                <a:spcPts val="600"/>
              </a:spcBef>
              <a:buClr>
                <a:srgbClr val="7D69AF"/>
              </a:buClr>
            </a:pPr>
            <a:r>
              <a:rPr lang="en-GB" sz="1400" dirty="0">
                <a:solidFill>
                  <a:srgbClr val="7D69AF"/>
                </a:solidFill>
                <a:latin typeface="Calibri" panose="020F0502020204030204" pitchFamily="34" charset="0"/>
              </a:rPr>
              <a:t>Name: </a:t>
            </a:r>
            <a:r>
              <a:rPr lang="en-GB" sz="1400" b="1" dirty="0" smtClean="0">
                <a:solidFill>
                  <a:srgbClr val="7D69AF"/>
                </a:solidFill>
                <a:latin typeface="Calibri" panose="020F0502020204030204" pitchFamily="34" charset="0"/>
              </a:rPr>
              <a:t>Samuel Lovell</a:t>
            </a:r>
            <a:endParaRPr lang="en-GB" sz="1400" b="1" dirty="0">
              <a:solidFill>
                <a:srgbClr val="7D69AF"/>
              </a:solidFill>
              <a:latin typeface="Calibri" panose="020F0502020204030204" pitchFamily="34" charset="0"/>
            </a:endParaRPr>
          </a:p>
          <a:p>
            <a:pPr marL="260350" lvl="0" defTabSz="812800">
              <a:spcBef>
                <a:spcPts val="600"/>
              </a:spcBef>
              <a:buClr>
                <a:srgbClr val="7D69AF"/>
              </a:buClr>
            </a:pPr>
            <a:r>
              <a:rPr lang="en-GB" sz="1400" dirty="0">
                <a:solidFill>
                  <a:srgbClr val="7D69AF"/>
                </a:solidFill>
                <a:latin typeface="Calibri" panose="020F0502020204030204" pitchFamily="34" charset="0"/>
              </a:rPr>
              <a:t>Phone: </a:t>
            </a:r>
            <a:r>
              <a:rPr lang="en-GB" sz="1400" b="1" dirty="0" smtClean="0">
                <a:solidFill>
                  <a:srgbClr val="7D69AF"/>
                </a:solidFill>
                <a:latin typeface="Calibri" panose="020F0502020204030204" pitchFamily="34" charset="0"/>
              </a:rPr>
              <a:t>07849 623800</a:t>
            </a:r>
            <a:endParaRPr lang="en-GB" sz="1400" dirty="0">
              <a:solidFill>
                <a:srgbClr val="7D69AF"/>
              </a:solidFill>
              <a:latin typeface="Calibri" panose="020F0502020204030204" pitchFamily="34" charset="0"/>
            </a:endParaRPr>
          </a:p>
          <a:p>
            <a:pPr marL="260350" lvl="0" defTabSz="812800">
              <a:spcBef>
                <a:spcPts val="600"/>
              </a:spcBef>
              <a:buClr>
                <a:srgbClr val="7D69AF"/>
              </a:buClr>
            </a:pPr>
            <a:r>
              <a:rPr lang="en-GB" sz="1400" dirty="0">
                <a:solidFill>
                  <a:srgbClr val="7D69AF"/>
                </a:solidFill>
                <a:latin typeface="Calibri" panose="020F0502020204030204" pitchFamily="34" charset="0"/>
              </a:rPr>
              <a:t>Email: </a:t>
            </a:r>
            <a:r>
              <a:rPr lang="en-GB" sz="1400" b="1" dirty="0" smtClean="0">
                <a:solidFill>
                  <a:srgbClr val="7D69AF"/>
                </a:solidFill>
                <a:latin typeface="Calibri" panose="020F0502020204030204" pitchFamily="34" charset="0"/>
                <a:hlinkClick r:id="rId6"/>
              </a:rPr>
              <a:t>Samuel.Lovell@reed.co.uk</a:t>
            </a:r>
            <a:endParaRPr lang="en-GB" sz="1400" b="1" dirty="0" smtClean="0">
              <a:solidFill>
                <a:srgbClr val="7D69AF"/>
              </a:solidFill>
              <a:latin typeface="Calibri" panose="020F0502020204030204" pitchFamily="34" charset="0"/>
            </a:endParaRPr>
          </a:p>
          <a:p>
            <a:pPr marL="260350" lvl="0" defTabSz="812800">
              <a:spcBef>
                <a:spcPts val="600"/>
              </a:spcBef>
              <a:buClr>
                <a:srgbClr val="7D69AF"/>
              </a:buClr>
            </a:pPr>
            <a:endParaRPr lang="en-GB" sz="1400" b="1" dirty="0">
              <a:solidFill>
                <a:srgbClr val="7D69AF"/>
              </a:solidFill>
              <a:latin typeface="Calibri" panose="020F0502020204030204" pitchFamily="34" charset="0"/>
            </a:endParaRPr>
          </a:p>
          <a:p>
            <a:pPr marL="260350" defTabSz="812800">
              <a:spcBef>
                <a:spcPts val="600"/>
              </a:spcBef>
              <a:buClr>
                <a:srgbClr val="7D69AF"/>
              </a:buClr>
            </a:pPr>
            <a:r>
              <a:rPr lang="en-GB" sz="1400" b="1" dirty="0" smtClean="0">
                <a:solidFill>
                  <a:srgbClr val="7D69AF"/>
                </a:solidFill>
                <a:latin typeface="Calibri" panose="020F0502020204030204" pitchFamily="34" charset="0"/>
              </a:rPr>
              <a:t>Settlement Support Adviser</a:t>
            </a:r>
            <a:endParaRPr lang="en-GB" sz="1400" b="1" dirty="0">
              <a:solidFill>
                <a:srgbClr val="7D69AF"/>
              </a:solidFill>
              <a:latin typeface="Calibri" panose="020F0502020204030204" pitchFamily="34" charset="0"/>
            </a:endParaRPr>
          </a:p>
          <a:p>
            <a:pPr marL="260350" defTabSz="812800">
              <a:spcBef>
                <a:spcPts val="600"/>
              </a:spcBef>
              <a:buClr>
                <a:srgbClr val="7D69AF"/>
              </a:buClr>
            </a:pPr>
            <a:r>
              <a:rPr lang="en-GB" sz="1400" dirty="0">
                <a:solidFill>
                  <a:srgbClr val="7D69AF"/>
                </a:solidFill>
                <a:latin typeface="Calibri" panose="020F0502020204030204" pitchFamily="34" charset="0"/>
              </a:rPr>
              <a:t>Name: </a:t>
            </a:r>
            <a:r>
              <a:rPr lang="en-GB" sz="1400" b="1" dirty="0" smtClean="0">
                <a:solidFill>
                  <a:srgbClr val="7D69AF"/>
                </a:solidFill>
                <a:latin typeface="Calibri" panose="020F0502020204030204" pitchFamily="34" charset="0"/>
              </a:rPr>
              <a:t>Matt Jones</a:t>
            </a:r>
            <a:endParaRPr lang="en-GB" sz="1400" b="1" dirty="0">
              <a:solidFill>
                <a:srgbClr val="7D69AF"/>
              </a:solidFill>
              <a:latin typeface="Calibri" panose="020F0502020204030204" pitchFamily="34" charset="0"/>
            </a:endParaRPr>
          </a:p>
          <a:p>
            <a:pPr marL="260350" defTabSz="812800">
              <a:spcBef>
                <a:spcPts val="600"/>
              </a:spcBef>
              <a:buClr>
                <a:srgbClr val="7D69AF"/>
              </a:buClr>
            </a:pPr>
            <a:r>
              <a:rPr lang="en-GB" sz="1400" dirty="0">
                <a:solidFill>
                  <a:srgbClr val="7D69AF"/>
                </a:solidFill>
                <a:latin typeface="Calibri" panose="020F0502020204030204" pitchFamily="34" charset="0"/>
              </a:rPr>
              <a:t>Phone: </a:t>
            </a:r>
            <a:r>
              <a:rPr lang="en-GB" sz="1400" b="1" dirty="0" smtClean="0">
                <a:solidFill>
                  <a:srgbClr val="7D69AF"/>
                </a:solidFill>
                <a:latin typeface="Calibri" panose="020F0502020204030204" pitchFamily="34" charset="0"/>
              </a:rPr>
              <a:t>07950 769619</a:t>
            </a:r>
            <a:endParaRPr lang="en-GB" sz="1400" dirty="0">
              <a:solidFill>
                <a:srgbClr val="7D69AF"/>
              </a:solidFill>
              <a:latin typeface="Calibri" panose="020F0502020204030204" pitchFamily="34" charset="0"/>
            </a:endParaRPr>
          </a:p>
          <a:p>
            <a:pPr marL="260350" defTabSz="812800">
              <a:spcBef>
                <a:spcPts val="600"/>
              </a:spcBef>
              <a:buClr>
                <a:srgbClr val="7D69AF"/>
              </a:buClr>
            </a:pPr>
            <a:r>
              <a:rPr lang="en-GB" sz="1400" dirty="0">
                <a:solidFill>
                  <a:srgbClr val="7D69AF"/>
                </a:solidFill>
                <a:latin typeface="Calibri" panose="020F0502020204030204" pitchFamily="34" charset="0"/>
              </a:rPr>
              <a:t>Email: </a:t>
            </a:r>
            <a:r>
              <a:rPr lang="en-GB" sz="1400" b="1" dirty="0" smtClean="0">
                <a:solidFill>
                  <a:srgbClr val="7D69AF"/>
                </a:solidFill>
                <a:latin typeface="Calibri" panose="020F0502020204030204" pitchFamily="34" charset="0"/>
                <a:hlinkClick r:id="rId7"/>
              </a:rPr>
              <a:t>Matthew.D.Jones@reed.co.uk</a:t>
            </a:r>
            <a:endParaRPr lang="en-GB" sz="1400" b="1" dirty="0">
              <a:solidFill>
                <a:srgbClr val="7D69AF"/>
              </a:solidFill>
              <a:latin typeface="Calibri" panose="020F0502020204030204" pitchFamily="34"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52542" y="2076396"/>
            <a:ext cx="4366512" cy="3072062"/>
          </a:xfrm>
          <a:prstGeom prst="rect">
            <a:avLst/>
          </a:prstGeom>
        </p:spPr>
      </p:pic>
    </p:spTree>
    <p:extLst>
      <p:ext uri="{BB962C8B-B14F-4D97-AF65-F5344CB8AC3E}">
        <p14:creationId xmlns:p14="http://schemas.microsoft.com/office/powerpoint/2010/main" val="1079269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15"/>
          <p:cNvSpPr>
            <a:spLocks noChangeArrowheads="1"/>
          </p:cNvSpPr>
          <p:nvPr/>
        </p:nvSpPr>
        <p:spPr bwMode="auto">
          <a:xfrm>
            <a:off x="539750" y="3889375"/>
            <a:ext cx="863600" cy="142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dirty="0">
              <a:latin typeface="BPreplay" panose="02000503000000020004" pitchFamily="50" charset="0"/>
            </a:endParaRPr>
          </a:p>
        </p:txBody>
      </p:sp>
      <p:sp>
        <p:nvSpPr>
          <p:cNvPr id="8" name="AutoShape 24"/>
          <p:cNvSpPr>
            <a:spLocks noChangeArrowheads="1"/>
          </p:cNvSpPr>
          <p:nvPr/>
        </p:nvSpPr>
        <p:spPr bwMode="auto">
          <a:xfrm>
            <a:off x="0" y="2773838"/>
            <a:ext cx="10440988" cy="862042"/>
          </a:xfrm>
          <a:prstGeom prst="roundRect">
            <a:avLst>
              <a:gd name="adj" fmla="val 0"/>
            </a:avLst>
          </a:prstGeom>
          <a:solidFill>
            <a:srgbClr val="7D69AF"/>
          </a:solidFill>
          <a:ln>
            <a:noFill/>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sz="4400" dirty="0">
                <a:solidFill>
                  <a:schemeClr val="bg1"/>
                </a:solidFill>
                <a:latin typeface="Calibri" panose="020F0502020204030204" pitchFamily="34" charset="0"/>
              </a:rPr>
              <a:t>Questions and Feedback</a:t>
            </a:r>
            <a:endParaRPr lang="en-US" altLang="en-US" sz="4400" dirty="0">
              <a:solidFill>
                <a:schemeClr val="bg1"/>
              </a:solidFill>
              <a:latin typeface="Calibri" panose="020F0502020204030204" pitchFamily="34" charset="0"/>
            </a:endParaRPr>
          </a:p>
        </p:txBody>
      </p:sp>
      <p:grpSp>
        <p:nvGrpSpPr>
          <p:cNvPr id="9" name="Group 8"/>
          <p:cNvGrpSpPr/>
          <p:nvPr/>
        </p:nvGrpSpPr>
        <p:grpSpPr>
          <a:xfrm>
            <a:off x="251942" y="2088431"/>
            <a:ext cx="2009050" cy="2050235"/>
            <a:chOff x="611982" y="340952"/>
            <a:chExt cx="1944216" cy="1882325"/>
          </a:xfrm>
        </p:grpSpPr>
        <p:sp>
          <p:nvSpPr>
            <p:cNvPr id="10" name="Oval 9"/>
            <p:cNvSpPr/>
            <p:nvPr/>
          </p:nvSpPr>
          <p:spPr>
            <a:xfrm>
              <a:off x="611982" y="340952"/>
              <a:ext cx="1944216" cy="1882325"/>
            </a:xfrm>
            <a:prstGeom prst="ellipse">
              <a:avLst/>
            </a:prstGeom>
            <a:solidFill>
              <a:srgbClr val="00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Calibri" panose="020F050202020403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06" y="916617"/>
              <a:ext cx="1607925" cy="769008"/>
            </a:xfrm>
            <a:prstGeom prst="rect">
              <a:avLst/>
            </a:prstGeom>
          </p:spPr>
        </p:pic>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838" y="2088432"/>
            <a:ext cx="1945095" cy="2050234"/>
          </a:xfrm>
          <a:prstGeom prst="rect">
            <a:avLst/>
          </a:prstGeom>
        </p:spPr>
      </p:pic>
    </p:spTree>
    <p:extLst>
      <p:ext uri="{BB962C8B-B14F-4D97-AF65-F5344CB8AC3E}">
        <p14:creationId xmlns:p14="http://schemas.microsoft.com/office/powerpoint/2010/main" val="3667719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32134" y="1969019"/>
            <a:ext cx="10873122" cy="2603587"/>
          </a:xfrm>
          <a:prstGeom prst="rect">
            <a:avLst/>
          </a:prstGeom>
          <a:solidFill>
            <a:srgbClr val="B7A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 name="Rectangle 2"/>
          <p:cNvSpPr/>
          <p:nvPr/>
        </p:nvSpPr>
        <p:spPr>
          <a:xfrm>
            <a:off x="-180106" y="1656383"/>
            <a:ext cx="7416824" cy="2375867"/>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194" name="AutoShape 24"/>
          <p:cNvSpPr>
            <a:spLocks noChangeArrowheads="1"/>
          </p:cNvSpPr>
          <p:nvPr/>
        </p:nvSpPr>
        <p:spPr bwMode="auto">
          <a:xfrm>
            <a:off x="0" y="253985"/>
            <a:ext cx="10440988" cy="862042"/>
          </a:xfrm>
          <a:prstGeom prst="roundRect">
            <a:avLst>
              <a:gd name="adj" fmla="val 0"/>
            </a:avLst>
          </a:prstGeom>
          <a:solidFill>
            <a:srgbClr val="7D69AF"/>
          </a:solidFill>
          <a:ln>
            <a:noFill/>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dirty="0">
                <a:solidFill>
                  <a:schemeClr val="bg1"/>
                </a:solidFill>
                <a:latin typeface="Calibri" panose="020F0502020204030204" pitchFamily="34" charset="0"/>
              </a:rPr>
              <a:t>Introduction</a:t>
            </a:r>
            <a:endParaRPr lang="en-US" altLang="en-US" dirty="0">
              <a:solidFill>
                <a:schemeClr val="bg1"/>
              </a:solidFill>
              <a:latin typeface="Calibri" panose="020F0502020204030204" pitchFamily="34" charset="0"/>
            </a:endParaRPr>
          </a:p>
        </p:txBody>
      </p:sp>
      <p:sp>
        <p:nvSpPr>
          <p:cNvPr id="2" name="Content Placeholder 1"/>
          <p:cNvSpPr>
            <a:spLocks noGrp="1"/>
          </p:cNvSpPr>
          <p:nvPr>
            <p:ph idx="1"/>
          </p:nvPr>
        </p:nvSpPr>
        <p:spPr>
          <a:xfrm>
            <a:off x="540613" y="1754775"/>
            <a:ext cx="4305773" cy="2379073"/>
          </a:xfrm>
        </p:spPr>
        <p:txBody>
          <a:bodyPr/>
          <a:lstStyle/>
          <a:p>
            <a:pPr marL="363538" indent="-363538">
              <a:buAutoNum type="arabicPeriod"/>
            </a:pPr>
            <a:r>
              <a:rPr lang="en-GB" sz="2400" dirty="0">
                <a:solidFill>
                  <a:srgbClr val="7D69AF"/>
                </a:solidFill>
                <a:latin typeface="Calibri" panose="020F0502020204030204" pitchFamily="34" charset="0"/>
              </a:rPr>
              <a:t>Who are We?</a:t>
            </a:r>
          </a:p>
          <a:p>
            <a:pPr marL="363538" indent="-363538">
              <a:buAutoNum type="arabicPeriod"/>
            </a:pPr>
            <a:r>
              <a:rPr lang="en-GB" sz="2400" dirty="0">
                <a:solidFill>
                  <a:srgbClr val="7D69AF"/>
                </a:solidFill>
                <a:latin typeface="Calibri" panose="020F0502020204030204" pitchFamily="34" charset="0"/>
              </a:rPr>
              <a:t>Who are Migrant Help?</a:t>
            </a:r>
          </a:p>
          <a:p>
            <a:pPr marL="363538" indent="-363538">
              <a:buAutoNum type="arabicPeriod"/>
            </a:pPr>
            <a:r>
              <a:rPr lang="en-GB" sz="2400" dirty="0">
                <a:solidFill>
                  <a:srgbClr val="7D69AF"/>
                </a:solidFill>
                <a:latin typeface="Calibri" panose="020F0502020204030204" pitchFamily="34" charset="0"/>
              </a:rPr>
              <a:t>AIRE Overview</a:t>
            </a:r>
          </a:p>
          <a:p>
            <a:pPr marL="363538" indent="-363538">
              <a:buAutoNum type="arabicPeriod"/>
            </a:pPr>
            <a:r>
              <a:rPr lang="en-GB" sz="2400" dirty="0">
                <a:solidFill>
                  <a:srgbClr val="7D69AF"/>
                </a:solidFill>
                <a:latin typeface="Calibri" panose="020F0502020204030204" pitchFamily="34" charset="0"/>
              </a:rPr>
              <a:t>The Asylum System</a:t>
            </a:r>
          </a:p>
          <a:p>
            <a:pPr marL="363538" indent="-363538">
              <a:buAutoNum type="arabicPeriod"/>
            </a:pPr>
            <a:r>
              <a:rPr lang="en-GB" sz="2400" dirty="0">
                <a:solidFill>
                  <a:srgbClr val="7D69AF"/>
                </a:solidFill>
                <a:latin typeface="Calibri" panose="020F0502020204030204" pitchFamily="34" charset="0"/>
              </a:rPr>
              <a:t>Positive Move On Service</a:t>
            </a:r>
            <a:endParaRPr lang="en-GB" dirty="0">
              <a:solidFill>
                <a:srgbClr val="7D69AF"/>
              </a:solidFill>
              <a:latin typeface="Calibri" panose="020F0502020204030204" pitchFamily="34" charset="0"/>
            </a:endParaRPr>
          </a:p>
        </p:txBody>
      </p:sp>
      <p:grpSp>
        <p:nvGrpSpPr>
          <p:cNvPr id="10" name="Group 9"/>
          <p:cNvGrpSpPr/>
          <p:nvPr/>
        </p:nvGrpSpPr>
        <p:grpSpPr>
          <a:xfrm>
            <a:off x="196334" y="158467"/>
            <a:ext cx="1224252" cy="1185280"/>
            <a:chOff x="611982" y="340952"/>
            <a:chExt cx="1944216" cy="1882325"/>
          </a:xfrm>
        </p:grpSpPr>
        <p:sp>
          <p:nvSpPr>
            <p:cNvPr id="11" name="Oval 10"/>
            <p:cNvSpPr/>
            <p:nvPr/>
          </p:nvSpPr>
          <p:spPr>
            <a:xfrm>
              <a:off x="611982" y="340952"/>
              <a:ext cx="1944216" cy="1882325"/>
            </a:xfrm>
            <a:prstGeom prst="ellipse">
              <a:avLst/>
            </a:prstGeom>
            <a:solidFill>
              <a:srgbClr val="00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06" y="916617"/>
              <a:ext cx="1607925" cy="769008"/>
            </a:xfrm>
            <a:prstGeom prst="rect">
              <a:avLst/>
            </a:prstGeom>
          </p:spPr>
        </p:pic>
      </p:grpSp>
      <p:sp>
        <p:nvSpPr>
          <p:cNvPr id="13" name="Rectangle 12"/>
          <p:cNvSpPr/>
          <p:nvPr/>
        </p:nvSpPr>
        <p:spPr>
          <a:xfrm>
            <a:off x="4811177" y="2610973"/>
            <a:ext cx="10729192" cy="23758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Content Placeholder 1"/>
          <p:cNvSpPr txBox="1">
            <a:spLocks/>
          </p:cNvSpPr>
          <p:nvPr/>
        </p:nvSpPr>
        <p:spPr bwMode="auto">
          <a:xfrm>
            <a:off x="5257293" y="2693279"/>
            <a:ext cx="4707636" cy="237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buFont typeface="+mj-lt"/>
              <a:buAutoNum type="arabicPeriod" startAt="6"/>
            </a:pPr>
            <a:r>
              <a:rPr lang="en-GB" sz="2400" dirty="0">
                <a:solidFill>
                  <a:srgbClr val="7D69AF"/>
                </a:solidFill>
                <a:latin typeface="Calibri" panose="020F0502020204030204" pitchFamily="34" charset="0"/>
              </a:rPr>
              <a:t>Service Delivery</a:t>
            </a:r>
          </a:p>
          <a:p>
            <a:pPr marL="457200" indent="-457200">
              <a:buFont typeface="+mj-lt"/>
              <a:buAutoNum type="arabicPeriod" startAt="6"/>
            </a:pPr>
            <a:r>
              <a:rPr lang="en-GB" sz="2400" dirty="0">
                <a:solidFill>
                  <a:srgbClr val="7D69AF"/>
                </a:solidFill>
                <a:latin typeface="Calibri" panose="020F0502020204030204" pitchFamily="34" charset="0"/>
              </a:rPr>
              <a:t>Contract Geography</a:t>
            </a:r>
          </a:p>
          <a:p>
            <a:pPr marL="457200" indent="-457200">
              <a:buFont typeface="+mj-lt"/>
              <a:buAutoNum type="arabicPeriod" startAt="6"/>
            </a:pPr>
            <a:r>
              <a:rPr lang="en-GB" sz="2400" dirty="0">
                <a:solidFill>
                  <a:srgbClr val="7D69AF"/>
                </a:solidFill>
                <a:latin typeface="Calibri" panose="020F0502020204030204" pitchFamily="34" charset="0"/>
              </a:rPr>
              <a:t>Signposting</a:t>
            </a:r>
          </a:p>
          <a:p>
            <a:pPr marL="457200" indent="-457200">
              <a:buFont typeface="+mj-lt"/>
              <a:buAutoNum type="arabicPeriod" startAt="6"/>
            </a:pPr>
            <a:r>
              <a:rPr lang="en-GB" sz="2400" dirty="0">
                <a:solidFill>
                  <a:srgbClr val="7D69AF"/>
                </a:solidFill>
                <a:latin typeface="Calibri" panose="020F0502020204030204" pitchFamily="34" charset="0"/>
              </a:rPr>
              <a:t>How can we work together?</a:t>
            </a:r>
          </a:p>
          <a:p>
            <a:pPr marL="457200" indent="-457200">
              <a:buFont typeface="+mj-lt"/>
              <a:buAutoNum type="arabicPeriod" startAt="6"/>
            </a:pPr>
            <a:r>
              <a:rPr lang="en-GB" sz="2400" kern="0" dirty="0">
                <a:solidFill>
                  <a:srgbClr val="7D69AF"/>
                </a:solidFill>
                <a:latin typeface="Calibri" panose="020F0502020204030204" pitchFamily="34" charset="0"/>
              </a:rPr>
              <a:t>Who are your main contacts?</a:t>
            </a:r>
          </a:p>
          <a:p>
            <a:pPr marL="0" indent="0">
              <a:buNone/>
            </a:pPr>
            <a:endParaRPr lang="en-GB" kern="0" dirty="0">
              <a:solidFill>
                <a:srgbClr val="7D69AF"/>
              </a:solidFill>
              <a:latin typeface="Calibri" panose="020F050202020403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5570" y="98582"/>
            <a:ext cx="1270196" cy="1270196"/>
          </a:xfrm>
          <a:prstGeom prst="rect">
            <a:avLst/>
          </a:prstGeom>
        </p:spPr>
      </p:pic>
    </p:spTree>
    <p:extLst>
      <p:ext uri="{BB962C8B-B14F-4D97-AF65-F5344CB8AC3E}">
        <p14:creationId xmlns:p14="http://schemas.microsoft.com/office/powerpoint/2010/main" val="619269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527890" y="1677504"/>
            <a:ext cx="4913098" cy="2610522"/>
          </a:xfrm>
          <a:prstGeom prst="rect">
            <a:avLst/>
          </a:prstGeom>
          <a:solidFill>
            <a:srgbClr val="00A8E6"/>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342900" indent="-342900">
              <a:buClr>
                <a:srgbClr val="FF0000"/>
              </a:buClr>
              <a:buFont typeface="Arial" panose="020B0604020202020204" pitchFamily="34" charset="0"/>
              <a:buChar char="•"/>
            </a:pPr>
            <a:r>
              <a:rPr lang="en-GB" sz="2200" dirty="0">
                <a:solidFill>
                  <a:schemeClr val="bg1"/>
                </a:solidFill>
                <a:latin typeface="Calibri" panose="020F0502020204030204" pitchFamily="34" charset="0"/>
              </a:rPr>
              <a:t>Part of the </a:t>
            </a:r>
            <a:r>
              <a:rPr lang="en-GB" sz="2200" b="1" dirty="0">
                <a:solidFill>
                  <a:schemeClr val="bg1"/>
                </a:solidFill>
                <a:latin typeface="Calibri" panose="020F0502020204030204" pitchFamily="34" charset="0"/>
              </a:rPr>
              <a:t>Reed Group</a:t>
            </a:r>
          </a:p>
          <a:p>
            <a:pPr marL="342900" indent="-342900">
              <a:buClr>
                <a:srgbClr val="FF0000"/>
              </a:buClr>
              <a:buFont typeface="Arial" panose="020B0604020202020204" pitchFamily="34" charset="0"/>
              <a:buChar char="•"/>
            </a:pPr>
            <a:r>
              <a:rPr lang="en-GB" sz="2200" dirty="0">
                <a:solidFill>
                  <a:schemeClr val="bg1"/>
                </a:solidFill>
                <a:latin typeface="Calibri" panose="020F0502020204030204" pitchFamily="34" charset="0"/>
              </a:rPr>
              <a:t>Our services help people to change </a:t>
            </a:r>
            <a:br>
              <a:rPr lang="en-GB" sz="2200" dirty="0">
                <a:solidFill>
                  <a:schemeClr val="bg1"/>
                </a:solidFill>
                <a:latin typeface="Calibri" panose="020F0502020204030204" pitchFamily="34" charset="0"/>
              </a:rPr>
            </a:br>
            <a:r>
              <a:rPr lang="en-GB" sz="2200" dirty="0">
                <a:solidFill>
                  <a:schemeClr val="bg1"/>
                </a:solidFill>
                <a:latin typeface="Calibri" panose="020F0502020204030204" pitchFamily="34" charset="0"/>
              </a:rPr>
              <a:t>their lives for the better</a:t>
            </a:r>
          </a:p>
          <a:p>
            <a:pPr marL="342900" indent="-342900">
              <a:buClr>
                <a:srgbClr val="FF0000"/>
              </a:buClr>
              <a:buFont typeface="Arial" panose="020B0604020202020204" pitchFamily="34" charset="0"/>
              <a:buChar char="•"/>
            </a:pPr>
            <a:r>
              <a:rPr lang="en-GB" sz="2200" dirty="0">
                <a:solidFill>
                  <a:schemeClr val="bg1"/>
                </a:solidFill>
                <a:latin typeface="Calibri" panose="020F0502020204030204" pitchFamily="34" charset="0"/>
              </a:rPr>
              <a:t>Services include employment support, health support, skills and training and youth services</a:t>
            </a:r>
          </a:p>
        </p:txBody>
      </p:sp>
      <p:sp>
        <p:nvSpPr>
          <p:cNvPr id="8197" name="Rectangle 15"/>
          <p:cNvSpPr>
            <a:spLocks noChangeArrowheads="1"/>
          </p:cNvSpPr>
          <p:nvPr/>
        </p:nvSpPr>
        <p:spPr bwMode="auto">
          <a:xfrm>
            <a:off x="539750" y="3889375"/>
            <a:ext cx="863600" cy="142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dirty="0">
              <a:latin typeface="BPreplay" panose="02000503000000020004" pitchFamily="50" charset="0"/>
            </a:endParaRPr>
          </a:p>
        </p:txBody>
      </p:sp>
      <p:pic>
        <p:nvPicPr>
          <p:cNvPr id="2052" name="Picture 4" descr="Our history -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03" y="1677504"/>
            <a:ext cx="5040560" cy="261052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971550" y="4807542"/>
            <a:ext cx="8428115" cy="829310"/>
            <a:chOff x="1146423" y="4788538"/>
            <a:chExt cx="8428115" cy="829310"/>
          </a:xfrm>
        </p:grpSpPr>
        <p:pic>
          <p:nvPicPr>
            <p:cNvPr id="5" name="Picture 4"/>
            <p:cNvPicPr>
              <a:picLocks noChangeAspect="1"/>
            </p:cNvPicPr>
            <p:nvPr/>
          </p:nvPicPr>
          <p:blipFill>
            <a:blip r:embed="rId4"/>
            <a:stretch>
              <a:fillRect/>
            </a:stretch>
          </p:blipFill>
          <p:spPr>
            <a:xfrm>
              <a:off x="6104292" y="4897276"/>
              <a:ext cx="1296144" cy="648072"/>
            </a:xfrm>
            <a:prstGeom prst="rect">
              <a:avLst/>
            </a:prstGeom>
          </p:spPr>
        </p:pic>
        <p:pic>
          <p:nvPicPr>
            <p:cNvPr id="6" name="Picture 5"/>
            <p:cNvPicPr>
              <a:picLocks noChangeAspect="1"/>
            </p:cNvPicPr>
            <p:nvPr/>
          </p:nvPicPr>
          <p:blipFill rotWithShape="1">
            <a:blip r:embed="rId5"/>
            <a:srcRect l="3704" t="11870" r="3704" b="34128"/>
            <a:stretch/>
          </p:blipFill>
          <p:spPr>
            <a:xfrm>
              <a:off x="7524750" y="4788538"/>
              <a:ext cx="2049788" cy="737924"/>
            </a:xfrm>
            <a:prstGeom prst="rect">
              <a:avLst/>
            </a:prstGeom>
          </p:spPr>
        </p:pic>
        <p:pic>
          <p:nvPicPr>
            <p:cNvPr id="2" name="Picture 1"/>
            <p:cNvPicPr>
              <a:picLocks noChangeAspect="1"/>
            </p:cNvPicPr>
            <p:nvPr/>
          </p:nvPicPr>
          <p:blipFill>
            <a:blip r:embed="rId6"/>
            <a:stretch>
              <a:fillRect/>
            </a:stretch>
          </p:blipFill>
          <p:spPr>
            <a:xfrm>
              <a:off x="3753965" y="4962176"/>
              <a:ext cx="2086827" cy="480500"/>
            </a:xfrm>
            <a:prstGeom prst="rect">
              <a:avLst/>
            </a:prstGeom>
          </p:spPr>
        </p:pic>
        <p:pic>
          <p:nvPicPr>
            <p:cNvPr id="7" name="Picture 6"/>
            <p:cNvPicPr>
              <a:picLocks noChangeAspect="1"/>
            </p:cNvPicPr>
            <p:nvPr/>
          </p:nvPicPr>
          <p:blipFill rotWithShape="1">
            <a:blip r:embed="rId7"/>
            <a:srcRect t="31100" b="36770"/>
            <a:stretch/>
          </p:blipFill>
          <p:spPr>
            <a:xfrm>
              <a:off x="1146423" y="4824776"/>
              <a:ext cx="2468357" cy="793072"/>
            </a:xfrm>
            <a:prstGeom prst="rect">
              <a:avLst/>
            </a:prstGeom>
          </p:spPr>
        </p:pic>
      </p:grpSp>
      <p:sp>
        <p:nvSpPr>
          <p:cNvPr id="17" name="AutoShape 24"/>
          <p:cNvSpPr>
            <a:spLocks noChangeArrowheads="1"/>
          </p:cNvSpPr>
          <p:nvPr/>
        </p:nvSpPr>
        <p:spPr bwMode="auto">
          <a:xfrm>
            <a:off x="0" y="253985"/>
            <a:ext cx="10440988" cy="862042"/>
          </a:xfrm>
          <a:prstGeom prst="roundRect">
            <a:avLst>
              <a:gd name="adj" fmla="val 0"/>
            </a:avLst>
          </a:prstGeom>
          <a:solidFill>
            <a:srgbClr val="202E78"/>
          </a:solidFill>
          <a:ln>
            <a:noFill/>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dirty="0">
                <a:solidFill>
                  <a:schemeClr val="bg1"/>
                </a:solidFill>
                <a:latin typeface="Calibri" panose="020F0502020204030204" pitchFamily="34" charset="0"/>
              </a:rPr>
              <a:t>Who Are We?</a:t>
            </a:r>
            <a:endParaRPr lang="en-US" altLang="en-US" dirty="0">
              <a:solidFill>
                <a:schemeClr val="bg1"/>
              </a:solidFill>
              <a:latin typeface="Calibri" panose="020F0502020204030204" pitchFamily="34" charset="0"/>
            </a:endParaRPr>
          </a:p>
        </p:txBody>
      </p:sp>
      <p:grpSp>
        <p:nvGrpSpPr>
          <p:cNvPr id="19" name="Group 18"/>
          <p:cNvGrpSpPr/>
          <p:nvPr/>
        </p:nvGrpSpPr>
        <p:grpSpPr>
          <a:xfrm>
            <a:off x="196334" y="158467"/>
            <a:ext cx="1224252" cy="1185280"/>
            <a:chOff x="611982" y="340952"/>
            <a:chExt cx="1944216" cy="1882325"/>
          </a:xfrm>
        </p:grpSpPr>
        <p:sp>
          <p:nvSpPr>
            <p:cNvPr id="20" name="Oval 19"/>
            <p:cNvSpPr/>
            <p:nvPr/>
          </p:nvSpPr>
          <p:spPr>
            <a:xfrm>
              <a:off x="611982" y="340952"/>
              <a:ext cx="1944216" cy="1882325"/>
            </a:xfrm>
            <a:prstGeom prst="ellipse">
              <a:avLst/>
            </a:prstGeom>
            <a:solidFill>
              <a:srgbClr val="00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006" y="916617"/>
              <a:ext cx="1607925" cy="769008"/>
            </a:xfrm>
            <a:prstGeom prst="rect">
              <a:avLst/>
            </a:prstGeom>
          </p:spPr>
        </p:pic>
      </p:grpSp>
    </p:spTree>
    <p:extLst>
      <p:ext uri="{BB962C8B-B14F-4D97-AF65-F5344CB8AC3E}">
        <p14:creationId xmlns:p14="http://schemas.microsoft.com/office/powerpoint/2010/main" val="2014959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ree Migrant Help staff smiling in front of a blossom tree on a sunny day."/>
          <p:cNvPicPr>
            <a:picLocks noChangeAspect="1" noChangeArrowheads="1"/>
          </p:cNvPicPr>
          <p:nvPr/>
        </p:nvPicPr>
        <p:blipFill rotWithShape="1">
          <a:blip r:embed="rId3">
            <a:extLst>
              <a:ext uri="{28A0092B-C50C-407E-A947-70E740481C1C}">
                <a14:useLocalDpi xmlns:a14="http://schemas.microsoft.com/office/drawing/2010/main" val="0"/>
              </a:ext>
            </a:extLst>
          </a:blip>
          <a:srcRect l="9902" t="35967" r="12494" b="-13169"/>
          <a:stretch/>
        </p:blipFill>
        <p:spPr bwMode="auto">
          <a:xfrm>
            <a:off x="1" y="1224335"/>
            <a:ext cx="10440988" cy="32458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4105" y="3479936"/>
            <a:ext cx="8812779" cy="2291360"/>
          </a:xfrm>
          <a:prstGeom prst="rect">
            <a:avLst/>
          </a:prstGeom>
          <a:solidFill>
            <a:srgbClr val="E2E2E2"/>
          </a:solidFill>
        </p:spPr>
        <p:txBody>
          <a:bodyPr wrap="square" lIns="144000" tIns="144000" rIns="144000" bIns="144000">
            <a:spAutoFit/>
          </a:bodyPr>
          <a:lstStyle/>
          <a:p>
            <a:pPr marL="363538" indent="-363538">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A charity established in 1963</a:t>
            </a:r>
          </a:p>
          <a:p>
            <a:pPr marL="363538" indent="-363538">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Support Migrants, Refugees, Asylum Seekers and Victims of Trafficking</a:t>
            </a:r>
          </a:p>
          <a:p>
            <a:pPr marL="363538" indent="-363538">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Deliver Home Office services already</a:t>
            </a:r>
          </a:p>
          <a:p>
            <a:pPr marL="363538" indent="-363538">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Run a free national Asylum Seeker telephone helpline</a:t>
            </a:r>
          </a:p>
          <a:p>
            <a:pPr marL="363538" indent="-363538">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Also own Clear Voice translation service</a:t>
            </a:r>
          </a:p>
        </p:txBody>
      </p:sp>
      <p:sp>
        <p:nvSpPr>
          <p:cNvPr id="4" name="Title 3"/>
          <p:cNvSpPr>
            <a:spLocks noGrp="1"/>
          </p:cNvSpPr>
          <p:nvPr>
            <p:ph type="title"/>
          </p:nvPr>
        </p:nvSpPr>
        <p:spPr>
          <a:xfrm>
            <a:off x="2238876" y="288231"/>
            <a:ext cx="5294384" cy="800053"/>
          </a:xfrm>
        </p:spPr>
        <p:txBody>
          <a:bodyPr/>
          <a:lstStyle/>
          <a:p>
            <a:r>
              <a:rPr lang="en-GB" sz="3600" dirty="0">
                <a:solidFill>
                  <a:schemeClr val="bg1"/>
                </a:solidFill>
                <a:latin typeface="BPreplay" panose="02000503000000020004" pitchFamily="50" charset="0"/>
              </a:rPr>
              <a:t>Who are Migrant Help?</a:t>
            </a:r>
          </a:p>
        </p:txBody>
      </p:sp>
      <p:sp>
        <p:nvSpPr>
          <p:cNvPr id="10" name="AutoShape 24"/>
          <p:cNvSpPr>
            <a:spLocks noChangeArrowheads="1"/>
          </p:cNvSpPr>
          <p:nvPr/>
        </p:nvSpPr>
        <p:spPr bwMode="auto">
          <a:xfrm>
            <a:off x="0" y="253985"/>
            <a:ext cx="10440989" cy="862042"/>
          </a:xfrm>
          <a:prstGeom prst="roundRect">
            <a:avLst>
              <a:gd name="adj" fmla="val 0"/>
            </a:avLst>
          </a:prstGeom>
          <a:solidFill>
            <a:srgbClr val="7D69AF"/>
          </a:solidFill>
          <a:ln>
            <a:noFill/>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dirty="0">
                <a:solidFill>
                  <a:schemeClr val="bg1"/>
                </a:solidFill>
                <a:latin typeface="Calibri" panose="020F0502020204030204" pitchFamily="34" charset="0"/>
              </a:rPr>
              <a:t>Who Are We?</a:t>
            </a:r>
            <a:endParaRPr lang="en-US" altLang="en-US" dirty="0">
              <a:solidFill>
                <a:schemeClr val="bg1"/>
              </a:solidFill>
              <a:latin typeface="Calibri" panose="020F050202020403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5570" y="98582"/>
            <a:ext cx="1270196" cy="1270196"/>
          </a:xfrm>
          <a:prstGeom prst="rect">
            <a:avLst/>
          </a:prstGeom>
        </p:spPr>
      </p:pic>
    </p:spTree>
    <p:extLst>
      <p:ext uri="{BB962C8B-B14F-4D97-AF65-F5344CB8AC3E}">
        <p14:creationId xmlns:p14="http://schemas.microsoft.com/office/powerpoint/2010/main" val="280344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15"/>
          <p:cNvSpPr>
            <a:spLocks noChangeArrowheads="1"/>
          </p:cNvSpPr>
          <p:nvPr/>
        </p:nvSpPr>
        <p:spPr bwMode="auto">
          <a:xfrm>
            <a:off x="539750" y="3889375"/>
            <a:ext cx="863600" cy="142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dirty="0">
              <a:latin typeface="BPreplay" panose="02000503000000020004" pitchFamily="50" charset="0"/>
            </a:endParaRPr>
          </a:p>
        </p:txBody>
      </p:sp>
      <p:sp>
        <p:nvSpPr>
          <p:cNvPr id="9" name="AutoShape 24"/>
          <p:cNvSpPr>
            <a:spLocks noChangeArrowheads="1"/>
          </p:cNvSpPr>
          <p:nvPr/>
        </p:nvSpPr>
        <p:spPr bwMode="auto">
          <a:xfrm>
            <a:off x="0" y="253985"/>
            <a:ext cx="10440988" cy="862042"/>
          </a:xfrm>
          <a:prstGeom prst="roundRect">
            <a:avLst>
              <a:gd name="adj" fmla="val 0"/>
            </a:avLst>
          </a:prstGeom>
          <a:solidFill>
            <a:srgbClr val="7D69AF"/>
          </a:solidFill>
          <a:ln>
            <a:noFill/>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dirty="0">
                <a:solidFill>
                  <a:schemeClr val="bg1"/>
                </a:solidFill>
                <a:latin typeface="Calibri" panose="020F0502020204030204" pitchFamily="34" charset="0"/>
              </a:rPr>
              <a:t>AIRE Overview</a:t>
            </a:r>
            <a:endParaRPr lang="en-US" altLang="en-US" dirty="0">
              <a:solidFill>
                <a:schemeClr val="bg1"/>
              </a:solidFill>
              <a:latin typeface="Calibri" panose="020F0502020204030204" pitchFamily="34" charset="0"/>
            </a:endParaRPr>
          </a:p>
        </p:txBody>
      </p:sp>
      <p:grpSp>
        <p:nvGrpSpPr>
          <p:cNvPr id="10" name="Group 9"/>
          <p:cNvGrpSpPr/>
          <p:nvPr/>
        </p:nvGrpSpPr>
        <p:grpSpPr>
          <a:xfrm>
            <a:off x="196334" y="158467"/>
            <a:ext cx="1224252" cy="1185280"/>
            <a:chOff x="611982" y="340952"/>
            <a:chExt cx="1944216" cy="1882325"/>
          </a:xfrm>
        </p:grpSpPr>
        <p:sp>
          <p:nvSpPr>
            <p:cNvPr id="11" name="Oval 10"/>
            <p:cNvSpPr/>
            <p:nvPr/>
          </p:nvSpPr>
          <p:spPr>
            <a:xfrm>
              <a:off x="611982" y="340952"/>
              <a:ext cx="1944216" cy="1882325"/>
            </a:xfrm>
            <a:prstGeom prst="ellipse">
              <a:avLst/>
            </a:prstGeom>
            <a:solidFill>
              <a:srgbClr val="00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06" y="916617"/>
              <a:ext cx="1607925" cy="769008"/>
            </a:xfrm>
            <a:prstGeom prst="rect">
              <a:avLst/>
            </a:prstGeom>
          </p:spPr>
        </p:pic>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5570" y="98582"/>
            <a:ext cx="1270196" cy="1270196"/>
          </a:xfrm>
          <a:prstGeom prst="rect">
            <a:avLst/>
          </a:prstGeom>
        </p:spPr>
      </p:pic>
      <p:sp>
        <p:nvSpPr>
          <p:cNvPr id="14" name="Rectangle 13"/>
          <p:cNvSpPr/>
          <p:nvPr/>
        </p:nvSpPr>
        <p:spPr>
          <a:xfrm>
            <a:off x="0" y="1635750"/>
            <a:ext cx="10720780" cy="3122357"/>
          </a:xfrm>
          <a:prstGeom prst="rect">
            <a:avLst/>
          </a:prstGeom>
          <a:solidFill>
            <a:srgbClr val="E2E2E2"/>
          </a:solidFill>
        </p:spPr>
        <p:txBody>
          <a:bodyPr wrap="square" lIns="144000" tIns="144000" rIns="144000" bIns="144000">
            <a:spAutoFit/>
          </a:bodyPr>
          <a:lstStyle/>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Helps Asylum Seekers navigate the Asylum Support System effectively</a:t>
            </a:r>
          </a:p>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Commissioned by the Home Office</a:t>
            </a:r>
          </a:p>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Migrant Help were awarded responsibility for the whole service nationally </a:t>
            </a:r>
          </a:p>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Reed in Partnership is a </a:t>
            </a:r>
            <a:r>
              <a:rPr lang="en-GB" sz="2200" b="1" dirty="0">
                <a:solidFill>
                  <a:srgbClr val="7D69AF"/>
                </a:solidFill>
                <a:latin typeface="Calibri" panose="020F0502020204030204" pitchFamily="34" charset="0"/>
              </a:rPr>
              <a:t>sub-contractor</a:t>
            </a:r>
            <a:r>
              <a:rPr lang="en-GB" sz="2200" dirty="0">
                <a:solidFill>
                  <a:srgbClr val="7D69AF"/>
                </a:solidFill>
                <a:latin typeface="Calibri" panose="020F0502020204030204" pitchFamily="34" charset="0"/>
              </a:rPr>
              <a:t> of Migrant Help</a:t>
            </a:r>
          </a:p>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Reed are delivering one element – </a:t>
            </a:r>
            <a:r>
              <a:rPr lang="en-GB" sz="2200" b="1" dirty="0">
                <a:solidFill>
                  <a:srgbClr val="7D69AF"/>
                </a:solidFill>
                <a:latin typeface="Calibri" panose="020F0502020204030204" pitchFamily="34" charset="0"/>
              </a:rPr>
              <a:t>Positive Move on Support</a:t>
            </a:r>
          </a:p>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Predominantly telephone based – with face-to-face support for vulnerable people</a:t>
            </a:r>
          </a:p>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Service start: </a:t>
            </a:r>
            <a:r>
              <a:rPr lang="en-GB" sz="2200" b="1" dirty="0">
                <a:solidFill>
                  <a:srgbClr val="7D69AF"/>
                </a:solidFill>
                <a:latin typeface="Calibri" panose="020F0502020204030204" pitchFamily="34" charset="0"/>
              </a:rPr>
              <a:t>July 2019</a:t>
            </a:r>
          </a:p>
        </p:txBody>
      </p:sp>
    </p:spTree>
    <p:extLst>
      <p:ext uri="{BB962C8B-B14F-4D97-AF65-F5344CB8AC3E}">
        <p14:creationId xmlns:p14="http://schemas.microsoft.com/office/powerpoint/2010/main" val="3172724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988" y="1799655"/>
            <a:ext cx="1151334" cy="1117044"/>
          </a:xfrm>
          <a:prstGeom prst="rect">
            <a:avLst/>
          </a:prstGeom>
          <a:solidFill>
            <a:srgbClr val="7D69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alibri" panose="020F0502020204030204" pitchFamily="34" charset="0"/>
              </a:rPr>
              <a:t>Enter the UK</a:t>
            </a:r>
          </a:p>
        </p:txBody>
      </p:sp>
      <p:sp>
        <p:nvSpPr>
          <p:cNvPr id="9" name="Rectangle 8"/>
          <p:cNvSpPr/>
          <p:nvPr/>
        </p:nvSpPr>
        <p:spPr>
          <a:xfrm>
            <a:off x="2949089" y="1799655"/>
            <a:ext cx="1075711" cy="1117044"/>
          </a:xfrm>
          <a:prstGeom prst="rect">
            <a:avLst/>
          </a:prstGeom>
          <a:solidFill>
            <a:srgbClr val="7D69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alibri" panose="020F0502020204030204" pitchFamily="34" charset="0"/>
              </a:rPr>
              <a:t>Claim Asylum</a:t>
            </a:r>
          </a:p>
        </p:txBody>
      </p:sp>
      <p:sp>
        <p:nvSpPr>
          <p:cNvPr id="11" name="Rectangle 10"/>
          <p:cNvSpPr/>
          <p:nvPr/>
        </p:nvSpPr>
        <p:spPr>
          <a:xfrm>
            <a:off x="5483840" y="1799657"/>
            <a:ext cx="1159664" cy="1117044"/>
          </a:xfrm>
          <a:prstGeom prst="rect">
            <a:avLst/>
          </a:prstGeom>
          <a:solidFill>
            <a:srgbClr val="7D69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Calibri" panose="020F0502020204030204" pitchFamily="34" charset="0"/>
              </a:rPr>
              <a:t>Interviews</a:t>
            </a:r>
          </a:p>
        </p:txBody>
      </p:sp>
      <p:sp>
        <p:nvSpPr>
          <p:cNvPr id="12" name="Rectangle 11"/>
          <p:cNvSpPr/>
          <p:nvPr/>
        </p:nvSpPr>
        <p:spPr>
          <a:xfrm>
            <a:off x="5483840" y="4283205"/>
            <a:ext cx="1246937" cy="1117044"/>
          </a:xfrm>
          <a:prstGeom prst="rect">
            <a:avLst/>
          </a:prstGeom>
          <a:solidFill>
            <a:srgbClr val="7D69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alibri" panose="020F0502020204030204" pitchFamily="34" charset="0"/>
              </a:rPr>
              <a:t>Asylum Decision</a:t>
            </a:r>
          </a:p>
        </p:txBody>
      </p:sp>
      <p:sp>
        <p:nvSpPr>
          <p:cNvPr id="13" name="Rectangle 12"/>
          <p:cNvSpPr/>
          <p:nvPr/>
        </p:nvSpPr>
        <p:spPr>
          <a:xfrm>
            <a:off x="8185048" y="3915788"/>
            <a:ext cx="1811635" cy="1447137"/>
          </a:xfrm>
          <a:prstGeom prst="rect">
            <a:avLst/>
          </a:prstGeom>
          <a:solidFill>
            <a:srgbClr val="8FC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alibri" panose="020F0502020204030204" pitchFamily="34" charset="0"/>
              </a:rPr>
              <a:t>Positive Decision: </a:t>
            </a:r>
            <a:r>
              <a:rPr lang="en-GB" dirty="0">
                <a:latin typeface="Calibri" panose="020F0502020204030204" pitchFamily="34" charset="0"/>
              </a:rPr>
              <a:t>Refugee Status, Humanitarian Protection</a:t>
            </a:r>
          </a:p>
        </p:txBody>
      </p:sp>
      <p:sp>
        <p:nvSpPr>
          <p:cNvPr id="14" name="Rectangle 13"/>
          <p:cNvSpPr/>
          <p:nvPr/>
        </p:nvSpPr>
        <p:spPr>
          <a:xfrm>
            <a:off x="2268166" y="3915788"/>
            <a:ext cx="1802344" cy="1484461"/>
          </a:xfrm>
          <a:prstGeom prst="rect">
            <a:avLst/>
          </a:prstGeom>
          <a:solidFill>
            <a:srgbClr val="8F9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alibri" panose="020F0502020204030204" pitchFamily="34" charset="0"/>
              </a:rPr>
              <a:t>Negative Decision: </a:t>
            </a:r>
            <a:r>
              <a:rPr lang="en-GB" dirty="0">
                <a:latin typeface="Calibri" panose="020F0502020204030204" pitchFamily="34" charset="0"/>
              </a:rPr>
              <a:t>Refusal, Possible Appeal</a:t>
            </a:r>
          </a:p>
        </p:txBody>
      </p:sp>
      <p:sp>
        <p:nvSpPr>
          <p:cNvPr id="7" name="Right Arrow 6"/>
          <p:cNvSpPr/>
          <p:nvPr/>
        </p:nvSpPr>
        <p:spPr>
          <a:xfrm>
            <a:off x="1772746" y="2159695"/>
            <a:ext cx="1080120" cy="504056"/>
          </a:xfrm>
          <a:prstGeom prst="rightArrow">
            <a:avLst/>
          </a:prstGeom>
          <a:solidFill>
            <a:srgbClr val="83A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ndParaRPr>
          </a:p>
        </p:txBody>
      </p:sp>
      <p:sp>
        <p:nvSpPr>
          <p:cNvPr id="18" name="Right Arrow 17"/>
          <p:cNvSpPr/>
          <p:nvPr/>
        </p:nvSpPr>
        <p:spPr>
          <a:xfrm rot="5400000">
            <a:off x="5523612" y="3347925"/>
            <a:ext cx="1080120" cy="504056"/>
          </a:xfrm>
          <a:prstGeom prst="rightArrow">
            <a:avLst/>
          </a:prstGeom>
          <a:solidFill>
            <a:srgbClr val="83A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ndParaRPr>
          </a:p>
        </p:txBody>
      </p:sp>
      <p:sp>
        <p:nvSpPr>
          <p:cNvPr id="19" name="Right Arrow 18"/>
          <p:cNvSpPr/>
          <p:nvPr/>
        </p:nvSpPr>
        <p:spPr>
          <a:xfrm>
            <a:off x="4241761" y="2159695"/>
            <a:ext cx="1080120" cy="504056"/>
          </a:xfrm>
          <a:prstGeom prst="rightArrow">
            <a:avLst/>
          </a:prstGeom>
          <a:solidFill>
            <a:srgbClr val="83A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ndParaRPr>
          </a:p>
        </p:txBody>
      </p:sp>
      <p:sp>
        <p:nvSpPr>
          <p:cNvPr id="21" name="Rectangle 20"/>
          <p:cNvSpPr/>
          <p:nvPr/>
        </p:nvSpPr>
        <p:spPr>
          <a:xfrm>
            <a:off x="8185047" y="1818050"/>
            <a:ext cx="1811635" cy="720080"/>
          </a:xfrm>
          <a:prstGeom prst="rect">
            <a:avLst/>
          </a:prstGeom>
          <a:solidFill>
            <a:srgbClr val="E6C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alibri" panose="020F0502020204030204" pitchFamily="34" charset="0"/>
              </a:rPr>
              <a:t>Positive Move-On Support</a:t>
            </a:r>
            <a:endParaRPr lang="en-GB" dirty="0">
              <a:latin typeface="Calibri" panose="020F0502020204030204" pitchFamily="34" charset="0"/>
            </a:endParaRPr>
          </a:p>
        </p:txBody>
      </p:sp>
      <p:sp>
        <p:nvSpPr>
          <p:cNvPr id="20" name="AutoShape 24"/>
          <p:cNvSpPr>
            <a:spLocks noChangeArrowheads="1"/>
          </p:cNvSpPr>
          <p:nvPr/>
        </p:nvSpPr>
        <p:spPr bwMode="auto">
          <a:xfrm>
            <a:off x="0" y="253985"/>
            <a:ext cx="10440988" cy="862042"/>
          </a:xfrm>
          <a:prstGeom prst="roundRect">
            <a:avLst>
              <a:gd name="adj" fmla="val 0"/>
            </a:avLst>
          </a:prstGeom>
          <a:solidFill>
            <a:srgbClr val="7D69AF"/>
          </a:solidFill>
          <a:ln>
            <a:noFill/>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dirty="0">
                <a:solidFill>
                  <a:schemeClr val="bg1"/>
                </a:solidFill>
                <a:latin typeface="Calibri" panose="020F0502020204030204" pitchFamily="34" charset="0"/>
              </a:rPr>
              <a:t>The Asylum Process</a:t>
            </a:r>
            <a:endParaRPr lang="en-US" altLang="en-US" dirty="0">
              <a:solidFill>
                <a:schemeClr val="bg1"/>
              </a:solidFill>
              <a:latin typeface="Calibri" panose="020F0502020204030204" pitchFamily="34" charset="0"/>
            </a:endParaRPr>
          </a:p>
        </p:txBody>
      </p:sp>
      <p:grpSp>
        <p:nvGrpSpPr>
          <p:cNvPr id="25" name="Group 24"/>
          <p:cNvGrpSpPr/>
          <p:nvPr/>
        </p:nvGrpSpPr>
        <p:grpSpPr>
          <a:xfrm>
            <a:off x="196334" y="158467"/>
            <a:ext cx="1224252" cy="1185280"/>
            <a:chOff x="611982" y="340952"/>
            <a:chExt cx="1944216" cy="1882325"/>
          </a:xfrm>
        </p:grpSpPr>
        <p:sp>
          <p:nvSpPr>
            <p:cNvPr id="26" name="Oval 25"/>
            <p:cNvSpPr/>
            <p:nvPr/>
          </p:nvSpPr>
          <p:spPr>
            <a:xfrm>
              <a:off x="611982" y="340952"/>
              <a:ext cx="1944216" cy="1882325"/>
            </a:xfrm>
            <a:prstGeom prst="ellipse">
              <a:avLst/>
            </a:prstGeom>
            <a:solidFill>
              <a:srgbClr val="00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Calibri" panose="020F0502020204030204"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06" y="916617"/>
              <a:ext cx="1607925" cy="769008"/>
            </a:xfrm>
            <a:prstGeom prst="rect">
              <a:avLst/>
            </a:prstGeom>
          </p:spPr>
        </p:pic>
      </p:gr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5570" y="98582"/>
            <a:ext cx="1270196" cy="1270196"/>
          </a:xfrm>
          <a:prstGeom prst="rect">
            <a:avLst/>
          </a:prstGeom>
        </p:spPr>
      </p:pic>
      <p:sp>
        <p:nvSpPr>
          <p:cNvPr id="29" name="Right Arrow 28"/>
          <p:cNvSpPr/>
          <p:nvPr/>
        </p:nvSpPr>
        <p:spPr>
          <a:xfrm>
            <a:off x="6929952" y="4589699"/>
            <a:ext cx="1080120" cy="504056"/>
          </a:xfrm>
          <a:prstGeom prst="rightArrow">
            <a:avLst/>
          </a:prstGeom>
          <a:solidFill>
            <a:srgbClr val="83A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ndParaRPr>
          </a:p>
        </p:txBody>
      </p:sp>
      <p:sp>
        <p:nvSpPr>
          <p:cNvPr id="30" name="Right Arrow 29"/>
          <p:cNvSpPr/>
          <p:nvPr/>
        </p:nvSpPr>
        <p:spPr>
          <a:xfrm rot="10800000">
            <a:off x="4241761" y="4589699"/>
            <a:ext cx="1080120" cy="504056"/>
          </a:xfrm>
          <a:prstGeom prst="rightArrow">
            <a:avLst/>
          </a:prstGeom>
          <a:solidFill>
            <a:srgbClr val="83A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ndParaRPr>
          </a:p>
        </p:txBody>
      </p:sp>
      <p:sp>
        <p:nvSpPr>
          <p:cNvPr id="31" name="Right Arrow 30"/>
          <p:cNvSpPr/>
          <p:nvPr/>
        </p:nvSpPr>
        <p:spPr>
          <a:xfrm rot="16200000">
            <a:off x="8550805" y="2952971"/>
            <a:ext cx="1080120" cy="504056"/>
          </a:xfrm>
          <a:prstGeom prst="rightArrow">
            <a:avLst/>
          </a:prstGeom>
          <a:solidFill>
            <a:srgbClr val="83A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ndParaRPr>
          </a:p>
        </p:txBody>
      </p:sp>
    </p:spTree>
    <p:extLst>
      <p:ext uri="{BB962C8B-B14F-4D97-AF65-F5344CB8AC3E}">
        <p14:creationId xmlns:p14="http://schemas.microsoft.com/office/powerpoint/2010/main" val="187384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migranthelpuk.org/handlers/getimage.ashx?idmf=9020aec6-5a8d-4e31-ab3c-e53946d24b04&amp;w=1440&amp;h=450&amp;f=1"/>
          <p:cNvPicPr>
            <a:picLocks noChangeAspect="1" noChangeArrowheads="1"/>
          </p:cNvPicPr>
          <p:nvPr/>
        </p:nvPicPr>
        <p:blipFill rotWithShape="1">
          <a:blip r:embed="rId3">
            <a:extLst>
              <a:ext uri="{28A0092B-C50C-407E-A947-70E740481C1C}">
                <a14:useLocalDpi xmlns:a14="http://schemas.microsoft.com/office/drawing/2010/main" val="0"/>
              </a:ext>
            </a:extLst>
          </a:blip>
          <a:srcRect l="5447" t="-2680" r="325" b="6180"/>
          <a:stretch/>
        </p:blipFill>
        <p:spPr bwMode="auto">
          <a:xfrm>
            <a:off x="2340174" y="3168551"/>
            <a:ext cx="8100814" cy="259248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1635750"/>
            <a:ext cx="10440988" cy="1875862"/>
          </a:xfrm>
          <a:prstGeom prst="rect">
            <a:avLst/>
          </a:prstGeom>
          <a:solidFill>
            <a:srgbClr val="E2E2E2"/>
          </a:solidFill>
        </p:spPr>
        <p:txBody>
          <a:bodyPr wrap="square" lIns="144000" tIns="144000" rIns="144000" bIns="144000">
            <a:spAutoFit/>
          </a:bodyPr>
          <a:lstStyle/>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Provides impartial and independent information, advice, guidance and assistance</a:t>
            </a:r>
          </a:p>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Connect Refugees with the local Jobcentre Plus </a:t>
            </a:r>
          </a:p>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Connect Refugees with Local Housing Department and Organisations</a:t>
            </a:r>
          </a:p>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Signpost Refugees to other relevant organisations </a:t>
            </a:r>
          </a:p>
        </p:txBody>
      </p:sp>
      <p:sp>
        <p:nvSpPr>
          <p:cNvPr id="9" name="AutoShape 24"/>
          <p:cNvSpPr>
            <a:spLocks noChangeArrowheads="1"/>
          </p:cNvSpPr>
          <p:nvPr/>
        </p:nvSpPr>
        <p:spPr bwMode="auto">
          <a:xfrm>
            <a:off x="0" y="253985"/>
            <a:ext cx="10440988" cy="862042"/>
          </a:xfrm>
          <a:prstGeom prst="roundRect">
            <a:avLst>
              <a:gd name="adj" fmla="val 0"/>
            </a:avLst>
          </a:prstGeom>
          <a:solidFill>
            <a:srgbClr val="7D69AF"/>
          </a:solidFill>
          <a:ln>
            <a:noFill/>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dirty="0">
                <a:solidFill>
                  <a:schemeClr val="bg1"/>
                </a:solidFill>
                <a:latin typeface="Calibri" panose="020F0502020204030204" pitchFamily="34" charset="0"/>
              </a:rPr>
              <a:t>Positive Move On Support</a:t>
            </a:r>
            <a:endParaRPr lang="en-US" altLang="en-US" dirty="0">
              <a:solidFill>
                <a:schemeClr val="bg1"/>
              </a:solidFill>
              <a:latin typeface="Calibri" panose="020F0502020204030204" pitchFamily="34" charset="0"/>
            </a:endParaRPr>
          </a:p>
        </p:txBody>
      </p:sp>
      <p:grpSp>
        <p:nvGrpSpPr>
          <p:cNvPr id="10" name="Group 9"/>
          <p:cNvGrpSpPr/>
          <p:nvPr/>
        </p:nvGrpSpPr>
        <p:grpSpPr>
          <a:xfrm>
            <a:off x="196334" y="158467"/>
            <a:ext cx="1224252" cy="1185280"/>
            <a:chOff x="611982" y="340952"/>
            <a:chExt cx="1944216" cy="1882325"/>
          </a:xfrm>
        </p:grpSpPr>
        <p:sp>
          <p:nvSpPr>
            <p:cNvPr id="11" name="Oval 10"/>
            <p:cNvSpPr/>
            <p:nvPr/>
          </p:nvSpPr>
          <p:spPr>
            <a:xfrm>
              <a:off x="611982" y="340952"/>
              <a:ext cx="1944216" cy="1882325"/>
            </a:xfrm>
            <a:prstGeom prst="ellipse">
              <a:avLst/>
            </a:prstGeom>
            <a:solidFill>
              <a:srgbClr val="00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Calibri" panose="020F050202020403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006" y="916617"/>
              <a:ext cx="1607925" cy="769008"/>
            </a:xfrm>
            <a:prstGeom prst="rect">
              <a:avLst/>
            </a:prstGeom>
          </p:spPr>
        </p:pic>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5570" y="98582"/>
            <a:ext cx="1270196" cy="1270196"/>
          </a:xfrm>
          <a:prstGeom prst="rect">
            <a:avLst/>
          </a:prstGeom>
        </p:spPr>
      </p:pic>
    </p:spTree>
    <p:extLst>
      <p:ext uri="{BB962C8B-B14F-4D97-AF65-F5344CB8AC3E}">
        <p14:creationId xmlns:p14="http://schemas.microsoft.com/office/powerpoint/2010/main" val="252670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635750"/>
            <a:ext cx="10440988" cy="4107242"/>
          </a:xfrm>
          <a:prstGeom prst="rect">
            <a:avLst/>
          </a:prstGeom>
          <a:solidFill>
            <a:srgbClr val="E2E2E2"/>
          </a:solidFill>
        </p:spPr>
        <p:txBody>
          <a:bodyPr wrap="square" lIns="144000" tIns="144000" rIns="144000" bIns="144000">
            <a:spAutoFit/>
          </a:bodyPr>
          <a:lstStyle/>
          <a:p>
            <a:pPr marL="623888" indent="-363538" defTabSz="812800">
              <a:spcBef>
                <a:spcPts val="600"/>
              </a:spcBef>
              <a:buClr>
                <a:srgbClr val="7D69AF"/>
              </a:buClr>
              <a:buFont typeface="Arial" panose="020B0604020202020204" pitchFamily="34" charset="0"/>
              <a:buChar char="•"/>
            </a:pPr>
            <a:r>
              <a:rPr lang="en-GB" sz="1600" dirty="0" smtClean="0">
                <a:solidFill>
                  <a:srgbClr val="7D69AF"/>
                </a:solidFill>
                <a:latin typeface="Calibri" panose="020F0502020204030204" pitchFamily="34" charset="0"/>
              </a:rPr>
              <a:t>Informing </a:t>
            </a:r>
            <a:r>
              <a:rPr lang="en-GB" sz="1600" dirty="0">
                <a:solidFill>
                  <a:srgbClr val="7D69AF"/>
                </a:solidFill>
                <a:latin typeface="Calibri" panose="020F0502020204030204" pitchFamily="34" charset="0"/>
              </a:rPr>
              <a:t>the </a:t>
            </a:r>
            <a:r>
              <a:rPr lang="en-GB" sz="1600" dirty="0" smtClean="0">
                <a:solidFill>
                  <a:srgbClr val="7D69AF"/>
                </a:solidFill>
                <a:latin typeface="Calibri" panose="020F0502020204030204" pitchFamily="34" charset="0"/>
              </a:rPr>
              <a:t>Service User </a:t>
            </a:r>
            <a:r>
              <a:rPr lang="en-GB" sz="1600" dirty="0">
                <a:solidFill>
                  <a:srgbClr val="7D69AF"/>
                </a:solidFill>
                <a:latin typeface="Calibri" panose="020F0502020204030204" pitchFamily="34" charset="0"/>
              </a:rPr>
              <a:t>that they have a 28 day grace </a:t>
            </a:r>
            <a:r>
              <a:rPr lang="en-GB" sz="1600" dirty="0" smtClean="0">
                <a:solidFill>
                  <a:srgbClr val="7D69AF"/>
                </a:solidFill>
                <a:latin typeface="Calibri" panose="020F0502020204030204" pitchFamily="34" charset="0"/>
              </a:rPr>
              <a:t>period</a:t>
            </a:r>
            <a:endParaRPr lang="en-GB" sz="1600" dirty="0">
              <a:solidFill>
                <a:srgbClr val="7D69AF"/>
              </a:solidFill>
              <a:latin typeface="Calibri" panose="020F0502020204030204" pitchFamily="34" charset="0"/>
            </a:endParaRPr>
          </a:p>
          <a:p>
            <a:pPr marL="623888" indent="-363538" defTabSz="812800">
              <a:spcBef>
                <a:spcPts val="600"/>
              </a:spcBef>
              <a:buClr>
                <a:srgbClr val="7D69AF"/>
              </a:buClr>
              <a:buFont typeface="Arial" panose="020B0604020202020204" pitchFamily="34" charset="0"/>
              <a:buChar char="•"/>
            </a:pPr>
            <a:r>
              <a:rPr lang="en-GB" sz="1600" dirty="0">
                <a:solidFill>
                  <a:srgbClr val="7D69AF"/>
                </a:solidFill>
                <a:latin typeface="Calibri" panose="020F0502020204030204" pitchFamily="34" charset="0"/>
              </a:rPr>
              <a:t>P</a:t>
            </a:r>
            <a:r>
              <a:rPr lang="en-GB" sz="1600" dirty="0" smtClean="0">
                <a:solidFill>
                  <a:srgbClr val="7D69AF"/>
                </a:solidFill>
                <a:latin typeface="Calibri" panose="020F0502020204030204" pitchFamily="34" charset="0"/>
              </a:rPr>
              <a:t>roviding </a:t>
            </a:r>
            <a:r>
              <a:rPr lang="en-GB" sz="1600" dirty="0">
                <a:solidFill>
                  <a:srgbClr val="7D69AF"/>
                </a:solidFill>
                <a:latin typeface="Calibri" panose="020F0502020204030204" pitchFamily="34" charset="0"/>
              </a:rPr>
              <a:t>support on how to access accommodation and </a:t>
            </a:r>
            <a:r>
              <a:rPr lang="en-GB" sz="1600" dirty="0" smtClean="0">
                <a:solidFill>
                  <a:srgbClr val="7D69AF"/>
                </a:solidFill>
                <a:latin typeface="Calibri" panose="020F0502020204030204" pitchFamily="34" charset="0"/>
              </a:rPr>
              <a:t>benefits</a:t>
            </a:r>
            <a:endParaRPr lang="en-GB" sz="1600" dirty="0">
              <a:solidFill>
                <a:srgbClr val="7D69AF"/>
              </a:solidFill>
              <a:latin typeface="Calibri" panose="020F0502020204030204" pitchFamily="34" charset="0"/>
            </a:endParaRPr>
          </a:p>
          <a:p>
            <a:pPr marL="623888" indent="-363538" defTabSz="812800">
              <a:spcBef>
                <a:spcPts val="600"/>
              </a:spcBef>
              <a:buClr>
                <a:srgbClr val="7D69AF"/>
              </a:buClr>
              <a:buFont typeface="Arial" panose="020B0604020202020204" pitchFamily="34" charset="0"/>
              <a:buChar char="•"/>
            </a:pPr>
            <a:r>
              <a:rPr lang="en-GB" sz="1600" dirty="0" smtClean="0">
                <a:solidFill>
                  <a:srgbClr val="7D69AF"/>
                </a:solidFill>
                <a:latin typeface="Calibri" panose="020F0502020204030204" pitchFamily="34" charset="0"/>
              </a:rPr>
              <a:t>Information on how </a:t>
            </a:r>
            <a:r>
              <a:rPr lang="en-GB" sz="1600" dirty="0">
                <a:solidFill>
                  <a:srgbClr val="7D69AF"/>
                </a:solidFill>
                <a:latin typeface="Calibri" panose="020F0502020204030204" pitchFamily="34" charset="0"/>
              </a:rPr>
              <a:t>to apply for a National Insurance (NI) </a:t>
            </a:r>
            <a:r>
              <a:rPr lang="en-GB" sz="1600" dirty="0" smtClean="0">
                <a:solidFill>
                  <a:srgbClr val="7D69AF"/>
                </a:solidFill>
                <a:latin typeface="Calibri" panose="020F0502020204030204" pitchFamily="34" charset="0"/>
              </a:rPr>
              <a:t>number</a:t>
            </a:r>
            <a:endParaRPr lang="en-GB" sz="1600" dirty="0">
              <a:solidFill>
                <a:srgbClr val="7D69AF"/>
              </a:solidFill>
              <a:latin typeface="Calibri" panose="020F0502020204030204" pitchFamily="34" charset="0"/>
            </a:endParaRPr>
          </a:p>
          <a:p>
            <a:pPr marL="623888" indent="-363538" defTabSz="812800">
              <a:spcBef>
                <a:spcPts val="600"/>
              </a:spcBef>
              <a:buClr>
                <a:srgbClr val="7D69AF"/>
              </a:buClr>
              <a:buFont typeface="Arial" panose="020B0604020202020204" pitchFamily="34" charset="0"/>
              <a:buChar char="•"/>
            </a:pPr>
            <a:r>
              <a:rPr lang="en-GB" sz="1600" dirty="0" smtClean="0">
                <a:solidFill>
                  <a:srgbClr val="7D69AF"/>
                </a:solidFill>
                <a:latin typeface="Calibri" panose="020F0502020204030204" pitchFamily="34" charset="0"/>
              </a:rPr>
              <a:t>Providing </a:t>
            </a:r>
            <a:r>
              <a:rPr lang="en-GB" sz="1600" dirty="0">
                <a:solidFill>
                  <a:srgbClr val="7D69AF"/>
                </a:solidFill>
                <a:latin typeface="Calibri" panose="020F0502020204030204" pitchFamily="34" charset="0"/>
              </a:rPr>
              <a:t>support on how to access benefits and the labour </a:t>
            </a:r>
            <a:r>
              <a:rPr lang="en-GB" sz="1600" dirty="0" smtClean="0">
                <a:solidFill>
                  <a:srgbClr val="7D69AF"/>
                </a:solidFill>
                <a:latin typeface="Calibri" panose="020F0502020204030204" pitchFamily="34" charset="0"/>
              </a:rPr>
              <a:t>market</a:t>
            </a:r>
            <a:endParaRPr lang="en-GB" sz="1600" dirty="0">
              <a:solidFill>
                <a:srgbClr val="7D69AF"/>
              </a:solidFill>
              <a:latin typeface="Calibri" panose="020F0502020204030204" pitchFamily="34" charset="0"/>
            </a:endParaRPr>
          </a:p>
          <a:p>
            <a:pPr marL="603250" indent="-342900" defTabSz="812800">
              <a:spcBef>
                <a:spcPts val="600"/>
              </a:spcBef>
              <a:buClr>
                <a:srgbClr val="7D69AF"/>
              </a:buClr>
              <a:buFont typeface="Arial" panose="020B0604020202020204" pitchFamily="34" charset="0"/>
              <a:buChar char="•"/>
            </a:pPr>
            <a:r>
              <a:rPr lang="en-GB" sz="1600" dirty="0" smtClean="0">
                <a:solidFill>
                  <a:srgbClr val="7D69AF"/>
                </a:solidFill>
                <a:latin typeface="Calibri" panose="020F0502020204030204" pitchFamily="34" charset="0"/>
              </a:rPr>
              <a:t>Liaising with the Citizens Advice Bureau to help support the Service User with their Online Benefit Application, if applicable</a:t>
            </a:r>
          </a:p>
          <a:p>
            <a:pPr marL="623888" indent="-363538" defTabSz="812800">
              <a:spcBef>
                <a:spcPts val="600"/>
              </a:spcBef>
              <a:buClr>
                <a:srgbClr val="7D69AF"/>
              </a:buClr>
              <a:buFont typeface="Arial" panose="020B0604020202020204" pitchFamily="34" charset="0"/>
              <a:buChar char="•"/>
            </a:pPr>
            <a:r>
              <a:rPr lang="en-GB" sz="1600" dirty="0" smtClean="0">
                <a:solidFill>
                  <a:srgbClr val="7D69AF"/>
                </a:solidFill>
                <a:latin typeface="Calibri" panose="020F0502020204030204" pitchFamily="34" charset="0"/>
              </a:rPr>
              <a:t>Advising </a:t>
            </a:r>
            <a:r>
              <a:rPr lang="en-GB" sz="1600" dirty="0">
                <a:solidFill>
                  <a:srgbClr val="7D69AF"/>
                </a:solidFill>
                <a:latin typeface="Calibri" panose="020F0502020204030204" pitchFamily="34" charset="0"/>
              </a:rPr>
              <a:t>and providing information </a:t>
            </a:r>
            <a:r>
              <a:rPr lang="en-GB" sz="1600" dirty="0" smtClean="0">
                <a:solidFill>
                  <a:srgbClr val="7D69AF"/>
                </a:solidFill>
                <a:latin typeface="Calibri" panose="020F0502020204030204" pitchFamily="34" charset="0"/>
              </a:rPr>
              <a:t>on </a:t>
            </a:r>
            <a:r>
              <a:rPr lang="en-GB" sz="1600" dirty="0">
                <a:solidFill>
                  <a:srgbClr val="7D69AF"/>
                </a:solidFill>
                <a:latin typeface="Calibri" panose="020F0502020204030204" pitchFamily="34" charset="0"/>
              </a:rPr>
              <a:t>the documentation required for the DWP </a:t>
            </a:r>
            <a:r>
              <a:rPr lang="en-GB" sz="1600" dirty="0" smtClean="0">
                <a:solidFill>
                  <a:srgbClr val="7D69AF"/>
                </a:solidFill>
                <a:latin typeface="Calibri" panose="020F0502020204030204" pitchFamily="34" charset="0"/>
              </a:rPr>
              <a:t>appointment</a:t>
            </a:r>
          </a:p>
          <a:p>
            <a:pPr marL="623888" indent="-363538" defTabSz="812800">
              <a:spcBef>
                <a:spcPts val="600"/>
              </a:spcBef>
              <a:buClr>
                <a:srgbClr val="7D69AF"/>
              </a:buClr>
              <a:buFont typeface="Arial" panose="020B0604020202020204" pitchFamily="34" charset="0"/>
              <a:buChar char="•"/>
            </a:pPr>
            <a:r>
              <a:rPr lang="en-GB" sz="1600" dirty="0">
                <a:solidFill>
                  <a:srgbClr val="7D69AF"/>
                </a:solidFill>
                <a:latin typeface="Calibri" panose="020F0502020204030204" pitchFamily="34" charset="0"/>
              </a:rPr>
              <a:t>F</a:t>
            </a:r>
            <a:r>
              <a:rPr lang="en-GB" sz="1600" dirty="0" smtClean="0">
                <a:solidFill>
                  <a:srgbClr val="7D69AF"/>
                </a:solidFill>
                <a:latin typeface="Calibri" panose="020F0502020204030204" pitchFamily="34" charset="0"/>
              </a:rPr>
              <a:t>ollowing-up </a:t>
            </a:r>
            <a:r>
              <a:rPr lang="en-GB" sz="1600" dirty="0">
                <a:solidFill>
                  <a:srgbClr val="7D69AF"/>
                </a:solidFill>
                <a:latin typeface="Calibri" panose="020F0502020204030204" pitchFamily="34" charset="0"/>
              </a:rPr>
              <a:t>with the local </a:t>
            </a:r>
            <a:r>
              <a:rPr lang="en-GB" sz="1600" dirty="0" smtClean="0">
                <a:solidFill>
                  <a:srgbClr val="7D69AF"/>
                </a:solidFill>
                <a:latin typeface="Calibri" panose="020F0502020204030204" pitchFamily="34" charset="0"/>
              </a:rPr>
              <a:t>CAB </a:t>
            </a:r>
            <a:r>
              <a:rPr lang="en-GB" sz="1600" dirty="0">
                <a:solidFill>
                  <a:srgbClr val="7D69AF"/>
                </a:solidFill>
                <a:latin typeface="Calibri" panose="020F0502020204030204" pitchFamily="34" charset="0"/>
              </a:rPr>
              <a:t>o</a:t>
            </a:r>
            <a:r>
              <a:rPr lang="en-GB" sz="1600" dirty="0" smtClean="0">
                <a:solidFill>
                  <a:srgbClr val="7D69AF"/>
                </a:solidFill>
                <a:latin typeface="Calibri" panose="020F0502020204030204" pitchFamily="34" charset="0"/>
              </a:rPr>
              <a:t>ffice and the Service User themselves to </a:t>
            </a:r>
            <a:r>
              <a:rPr lang="en-GB" sz="1600" dirty="0">
                <a:solidFill>
                  <a:srgbClr val="7D69AF"/>
                </a:solidFill>
                <a:latin typeface="Calibri" panose="020F0502020204030204" pitchFamily="34" charset="0"/>
              </a:rPr>
              <a:t>ensure that </a:t>
            </a:r>
            <a:r>
              <a:rPr lang="en-GB" sz="1600" dirty="0" smtClean="0">
                <a:solidFill>
                  <a:srgbClr val="7D69AF"/>
                </a:solidFill>
                <a:latin typeface="Calibri" panose="020F0502020204030204" pitchFamily="34" charset="0"/>
              </a:rPr>
              <a:t>they </a:t>
            </a:r>
            <a:r>
              <a:rPr lang="en-GB" sz="1600" dirty="0">
                <a:solidFill>
                  <a:srgbClr val="7D69AF"/>
                </a:solidFill>
                <a:latin typeface="Calibri" panose="020F0502020204030204" pitchFamily="34" charset="0"/>
              </a:rPr>
              <a:t>attended </a:t>
            </a:r>
            <a:r>
              <a:rPr lang="en-GB" sz="1600" dirty="0" smtClean="0">
                <a:solidFill>
                  <a:srgbClr val="7D69AF"/>
                </a:solidFill>
                <a:latin typeface="Calibri" panose="020F0502020204030204" pitchFamily="34" charset="0"/>
              </a:rPr>
              <a:t>any scheduled appointments </a:t>
            </a:r>
            <a:r>
              <a:rPr lang="en-GB" sz="1600" dirty="0">
                <a:solidFill>
                  <a:srgbClr val="7D69AF"/>
                </a:solidFill>
                <a:latin typeface="Calibri" panose="020F0502020204030204" pitchFamily="34" charset="0"/>
              </a:rPr>
              <a:t>and receive </a:t>
            </a:r>
            <a:r>
              <a:rPr lang="en-GB" sz="1600" dirty="0" smtClean="0">
                <a:solidFill>
                  <a:srgbClr val="7D69AF"/>
                </a:solidFill>
                <a:latin typeface="Calibri" panose="020F0502020204030204" pitchFamily="34" charset="0"/>
              </a:rPr>
              <a:t>feedback</a:t>
            </a:r>
            <a:endParaRPr lang="en-GB" sz="1600" dirty="0">
              <a:solidFill>
                <a:srgbClr val="7D69AF"/>
              </a:solidFill>
              <a:latin typeface="Calibri" panose="020F0502020204030204" pitchFamily="34" charset="0"/>
            </a:endParaRPr>
          </a:p>
          <a:p>
            <a:pPr marL="623888" indent="-363538" defTabSz="812800">
              <a:spcBef>
                <a:spcPts val="600"/>
              </a:spcBef>
              <a:buClr>
                <a:srgbClr val="7D69AF"/>
              </a:buClr>
              <a:buFont typeface="Arial" panose="020B0604020202020204" pitchFamily="34" charset="0"/>
              <a:buChar char="•"/>
            </a:pPr>
            <a:r>
              <a:rPr lang="en-GB" sz="1600" dirty="0" smtClean="0">
                <a:solidFill>
                  <a:srgbClr val="7D69AF"/>
                </a:solidFill>
                <a:latin typeface="Calibri" panose="020F0502020204030204" pitchFamily="34" charset="0"/>
              </a:rPr>
              <a:t>Liaising with the local LAASLO’s and signposting Service Users </a:t>
            </a:r>
            <a:r>
              <a:rPr lang="en-GB" sz="1600" dirty="0">
                <a:solidFill>
                  <a:srgbClr val="7D69AF"/>
                </a:solidFill>
                <a:latin typeface="Calibri" panose="020F0502020204030204" pitchFamily="34" charset="0"/>
              </a:rPr>
              <a:t>who require housing to the relevant Local Authority housing </a:t>
            </a:r>
            <a:r>
              <a:rPr lang="en-GB" sz="1600" dirty="0" smtClean="0">
                <a:solidFill>
                  <a:srgbClr val="7D69AF"/>
                </a:solidFill>
                <a:latin typeface="Calibri" panose="020F0502020204030204" pitchFamily="34" charset="0"/>
              </a:rPr>
              <a:t>team</a:t>
            </a:r>
          </a:p>
          <a:p>
            <a:pPr marL="623888" indent="-363538" defTabSz="812800">
              <a:spcBef>
                <a:spcPts val="600"/>
              </a:spcBef>
              <a:buClr>
                <a:srgbClr val="7D69AF"/>
              </a:buClr>
              <a:buFont typeface="Arial" panose="020B0604020202020204" pitchFamily="34" charset="0"/>
              <a:buChar char="•"/>
            </a:pPr>
            <a:r>
              <a:rPr lang="en-GB" sz="1600" dirty="0" smtClean="0">
                <a:solidFill>
                  <a:srgbClr val="7D69AF"/>
                </a:solidFill>
                <a:latin typeface="Calibri" panose="020F0502020204030204" pitchFamily="34" charset="0"/>
              </a:rPr>
              <a:t>Providing </a:t>
            </a:r>
            <a:r>
              <a:rPr lang="en-GB" sz="1600" dirty="0">
                <a:solidFill>
                  <a:srgbClr val="7D69AF"/>
                </a:solidFill>
                <a:latin typeface="Calibri" panose="020F0502020204030204" pitchFamily="34" charset="0"/>
              </a:rPr>
              <a:t>information </a:t>
            </a:r>
            <a:r>
              <a:rPr lang="en-GB" sz="1600" dirty="0" smtClean="0">
                <a:solidFill>
                  <a:srgbClr val="7D69AF"/>
                </a:solidFill>
                <a:latin typeface="Calibri" panose="020F0502020204030204" pitchFamily="34" charset="0"/>
              </a:rPr>
              <a:t>on </a:t>
            </a:r>
            <a:r>
              <a:rPr lang="en-GB" sz="1600" dirty="0">
                <a:solidFill>
                  <a:srgbClr val="7D69AF"/>
                </a:solidFill>
                <a:latin typeface="Calibri" panose="020F0502020204030204" pitchFamily="34" charset="0"/>
              </a:rPr>
              <a:t>and signposting Service Users </a:t>
            </a:r>
            <a:r>
              <a:rPr lang="en-GB" sz="1600" dirty="0" smtClean="0">
                <a:solidFill>
                  <a:srgbClr val="7D69AF"/>
                </a:solidFill>
                <a:latin typeface="Calibri" panose="020F0502020204030204" pitchFamily="34" charset="0"/>
              </a:rPr>
              <a:t>to </a:t>
            </a:r>
            <a:r>
              <a:rPr lang="en-GB" sz="1600" dirty="0">
                <a:solidFill>
                  <a:srgbClr val="7D69AF"/>
                </a:solidFill>
                <a:latin typeface="Calibri" panose="020F0502020204030204" pitchFamily="34" charset="0"/>
              </a:rPr>
              <a:t>relevant public services, local support networks and voluntary sector and/or community based </a:t>
            </a:r>
            <a:r>
              <a:rPr lang="en-GB" sz="1600" dirty="0" smtClean="0">
                <a:solidFill>
                  <a:srgbClr val="7D69AF"/>
                </a:solidFill>
                <a:latin typeface="Calibri" panose="020F0502020204030204" pitchFamily="34" charset="0"/>
              </a:rPr>
              <a:t>organisations</a:t>
            </a:r>
            <a:endParaRPr lang="en-GB" sz="1600" dirty="0">
              <a:solidFill>
                <a:srgbClr val="7D69AF"/>
              </a:solidFill>
              <a:latin typeface="Calibri" panose="020F0502020204030204" pitchFamily="34" charset="0"/>
            </a:endParaRPr>
          </a:p>
        </p:txBody>
      </p:sp>
      <p:sp>
        <p:nvSpPr>
          <p:cNvPr id="9" name="AutoShape 24"/>
          <p:cNvSpPr>
            <a:spLocks noChangeArrowheads="1"/>
          </p:cNvSpPr>
          <p:nvPr/>
        </p:nvSpPr>
        <p:spPr bwMode="auto">
          <a:xfrm>
            <a:off x="0" y="253985"/>
            <a:ext cx="10440988" cy="862042"/>
          </a:xfrm>
          <a:prstGeom prst="roundRect">
            <a:avLst>
              <a:gd name="adj" fmla="val 0"/>
            </a:avLst>
          </a:prstGeom>
          <a:solidFill>
            <a:srgbClr val="7D69AF"/>
          </a:solidFill>
          <a:ln>
            <a:noFill/>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dirty="0" smtClean="0">
                <a:solidFill>
                  <a:schemeClr val="bg1"/>
                </a:solidFill>
                <a:latin typeface="Calibri" panose="020F0502020204030204" pitchFamily="34" charset="0"/>
              </a:rPr>
              <a:t>PMOS – Key Touchpoints</a:t>
            </a:r>
            <a:endParaRPr lang="en-US" altLang="en-US" dirty="0">
              <a:solidFill>
                <a:schemeClr val="bg1"/>
              </a:solidFill>
              <a:latin typeface="Calibri" panose="020F0502020204030204" pitchFamily="34" charset="0"/>
            </a:endParaRPr>
          </a:p>
        </p:txBody>
      </p:sp>
      <p:grpSp>
        <p:nvGrpSpPr>
          <p:cNvPr id="10" name="Group 9"/>
          <p:cNvGrpSpPr/>
          <p:nvPr/>
        </p:nvGrpSpPr>
        <p:grpSpPr>
          <a:xfrm>
            <a:off x="196334" y="158467"/>
            <a:ext cx="1224252" cy="1185280"/>
            <a:chOff x="611982" y="340952"/>
            <a:chExt cx="1944216" cy="1882325"/>
          </a:xfrm>
        </p:grpSpPr>
        <p:sp>
          <p:nvSpPr>
            <p:cNvPr id="11" name="Oval 10"/>
            <p:cNvSpPr/>
            <p:nvPr/>
          </p:nvSpPr>
          <p:spPr>
            <a:xfrm>
              <a:off x="611982" y="340952"/>
              <a:ext cx="1944216" cy="1882325"/>
            </a:xfrm>
            <a:prstGeom prst="ellipse">
              <a:avLst/>
            </a:prstGeom>
            <a:solidFill>
              <a:srgbClr val="00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Calibri" panose="020F050202020403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06" y="916617"/>
              <a:ext cx="1607925" cy="769008"/>
            </a:xfrm>
            <a:prstGeom prst="rect">
              <a:avLst/>
            </a:prstGeom>
          </p:spPr>
        </p:pic>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5570" y="98582"/>
            <a:ext cx="1270196" cy="1270196"/>
          </a:xfrm>
          <a:prstGeom prst="rect">
            <a:avLst/>
          </a:prstGeom>
        </p:spPr>
      </p:pic>
    </p:spTree>
    <p:extLst>
      <p:ext uri="{BB962C8B-B14F-4D97-AF65-F5344CB8AC3E}">
        <p14:creationId xmlns:p14="http://schemas.microsoft.com/office/powerpoint/2010/main" val="2036866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635750"/>
            <a:ext cx="10720780" cy="2291360"/>
          </a:xfrm>
          <a:prstGeom prst="rect">
            <a:avLst/>
          </a:prstGeom>
          <a:solidFill>
            <a:srgbClr val="E2E2E2"/>
          </a:solidFill>
        </p:spPr>
        <p:txBody>
          <a:bodyPr wrap="square" lIns="144000" tIns="144000" rIns="144000" bIns="144000">
            <a:spAutoFit/>
          </a:bodyPr>
          <a:lstStyle/>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Telephone/face-to-face interpreting will be provided by </a:t>
            </a:r>
            <a:r>
              <a:rPr lang="en-GB" sz="2200" b="1" dirty="0">
                <a:solidFill>
                  <a:srgbClr val="7D69AF"/>
                </a:solidFill>
                <a:latin typeface="Calibri" panose="020F0502020204030204" pitchFamily="34" charset="0"/>
              </a:rPr>
              <a:t>Clear Voice</a:t>
            </a:r>
          </a:p>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90+ Languages</a:t>
            </a:r>
          </a:p>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More than 12 years of interpreting experience </a:t>
            </a:r>
          </a:p>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Help to ensure quality of service</a:t>
            </a:r>
          </a:p>
          <a:p>
            <a:pPr marL="623888" indent="-363538" defTabSz="812800">
              <a:spcBef>
                <a:spcPts val="600"/>
              </a:spcBef>
              <a:buClr>
                <a:srgbClr val="7D69AF"/>
              </a:buClr>
              <a:buFont typeface="Arial" panose="020B0604020202020204" pitchFamily="34" charset="0"/>
              <a:buChar char="•"/>
            </a:pPr>
            <a:r>
              <a:rPr lang="en-GB" sz="2200" dirty="0">
                <a:solidFill>
                  <a:srgbClr val="7D69AF"/>
                </a:solidFill>
                <a:latin typeface="Calibri" panose="020F0502020204030204" pitchFamily="34" charset="0"/>
              </a:rPr>
              <a:t>Expected that appointments will take 20% longer if translation needed</a:t>
            </a:r>
          </a:p>
        </p:txBody>
      </p:sp>
      <p:pic>
        <p:nvPicPr>
          <p:cNvPr id="7172" name="Picture 4" descr="https://clearvoice.org.uk/wp-content/uploads/2015/05/ClearVoicelogo3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4747" y="3927110"/>
            <a:ext cx="4644430" cy="161891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4"/>
          <p:cNvSpPr>
            <a:spLocks noChangeArrowheads="1"/>
          </p:cNvSpPr>
          <p:nvPr/>
        </p:nvSpPr>
        <p:spPr bwMode="auto">
          <a:xfrm>
            <a:off x="0" y="253985"/>
            <a:ext cx="10440988" cy="862042"/>
          </a:xfrm>
          <a:prstGeom prst="roundRect">
            <a:avLst>
              <a:gd name="adj" fmla="val 0"/>
            </a:avLst>
          </a:prstGeom>
          <a:solidFill>
            <a:srgbClr val="7D69AF"/>
          </a:solidFill>
          <a:ln>
            <a:noFill/>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dirty="0">
                <a:solidFill>
                  <a:schemeClr val="bg1"/>
                </a:solidFill>
                <a:latin typeface="Calibri" panose="020F0502020204030204" pitchFamily="34" charset="0"/>
              </a:rPr>
              <a:t>Interpreting Services</a:t>
            </a:r>
            <a:endParaRPr lang="en-US" altLang="en-US" dirty="0">
              <a:solidFill>
                <a:schemeClr val="bg1"/>
              </a:solidFill>
              <a:latin typeface="Calibri" panose="020F0502020204030204" pitchFamily="34" charset="0"/>
            </a:endParaRPr>
          </a:p>
        </p:txBody>
      </p:sp>
      <p:grpSp>
        <p:nvGrpSpPr>
          <p:cNvPr id="11" name="Group 10"/>
          <p:cNvGrpSpPr/>
          <p:nvPr/>
        </p:nvGrpSpPr>
        <p:grpSpPr>
          <a:xfrm>
            <a:off x="196334" y="158467"/>
            <a:ext cx="1224252" cy="1185280"/>
            <a:chOff x="611982" y="340952"/>
            <a:chExt cx="1944216" cy="1882325"/>
          </a:xfrm>
        </p:grpSpPr>
        <p:sp>
          <p:nvSpPr>
            <p:cNvPr id="12" name="Oval 11"/>
            <p:cNvSpPr/>
            <p:nvPr/>
          </p:nvSpPr>
          <p:spPr>
            <a:xfrm>
              <a:off x="611982" y="340952"/>
              <a:ext cx="1944216" cy="1882325"/>
            </a:xfrm>
            <a:prstGeom prst="ellipse">
              <a:avLst/>
            </a:prstGeom>
            <a:solidFill>
              <a:srgbClr val="00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Calibri" panose="020F0502020204030204"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006" y="916617"/>
              <a:ext cx="1607925" cy="769008"/>
            </a:xfrm>
            <a:prstGeom prst="rect">
              <a:avLst/>
            </a:prstGeom>
          </p:spPr>
        </p:pic>
      </p:gr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5570" y="98582"/>
            <a:ext cx="1270196" cy="1270196"/>
          </a:xfrm>
          <a:prstGeom prst="rect">
            <a:avLst/>
          </a:prstGeom>
        </p:spPr>
      </p:pic>
    </p:spTree>
    <p:extLst>
      <p:ext uri="{BB962C8B-B14F-4D97-AF65-F5344CB8AC3E}">
        <p14:creationId xmlns:p14="http://schemas.microsoft.com/office/powerpoint/2010/main" val="165829366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14098</TotalTime>
  <Words>1678</Words>
  <Application>Microsoft Office PowerPoint</Application>
  <PresentationFormat>Custom</PresentationFormat>
  <Paragraphs>170</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BPreplay</vt:lpstr>
      <vt:lpstr>Calibri</vt:lpstr>
      <vt:lpstr>Default Design</vt:lpstr>
      <vt:lpstr>PowerPoint Presentation</vt:lpstr>
      <vt:lpstr>PowerPoint Presentation</vt:lpstr>
      <vt:lpstr>PowerPoint Presentation</vt:lpstr>
      <vt:lpstr>Who are Migrant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Oliver Steward</dc:creator>
  <cp:lastModifiedBy>Mani Hayer</cp:lastModifiedBy>
  <cp:revision>1142</cp:revision>
  <cp:lastPrinted>2019-04-17T11:48:57Z</cp:lastPrinted>
  <dcterms:created xsi:type="dcterms:W3CDTF">2015-03-09T16:09:40Z</dcterms:created>
  <dcterms:modified xsi:type="dcterms:W3CDTF">2019-07-10T09:14:09Z</dcterms:modified>
</cp:coreProperties>
</file>